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 id="2147483672" r:id="rId3"/>
    <p:sldMasterId id="2147483696" r:id="rId4"/>
  </p:sldMasterIdLst>
  <p:notesMasterIdLst>
    <p:notesMasterId r:id="rId30"/>
  </p:notesMasterIdLst>
  <p:sldIdLst>
    <p:sldId id="256" r:id="rId5"/>
    <p:sldId id="257" r:id="rId6"/>
    <p:sldId id="269" r:id="rId7"/>
    <p:sldId id="267" r:id="rId8"/>
    <p:sldId id="336" r:id="rId9"/>
    <p:sldId id="337" r:id="rId10"/>
    <p:sldId id="713" r:id="rId11"/>
    <p:sldId id="284" r:id="rId12"/>
    <p:sldId id="339" r:id="rId13"/>
    <p:sldId id="714" r:id="rId14"/>
    <p:sldId id="722" r:id="rId15"/>
    <p:sldId id="715" r:id="rId16"/>
    <p:sldId id="716" r:id="rId17"/>
    <p:sldId id="717" r:id="rId18"/>
    <p:sldId id="276" r:id="rId19"/>
    <p:sldId id="718" r:id="rId20"/>
    <p:sldId id="719" r:id="rId21"/>
    <p:sldId id="720" r:id="rId22"/>
    <p:sldId id="721" r:id="rId23"/>
    <p:sldId id="320" r:id="rId24"/>
    <p:sldId id="333" r:id="rId25"/>
    <p:sldId id="288" r:id="rId26"/>
    <p:sldId id="273" r:id="rId27"/>
    <p:sldId id="265" r:id="rId28"/>
    <p:sldId id="266"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A9B6C1D-8705-3CF7-6DC5-F3F6D3A0C837}" name="Callison, Brittany" initials="CB" userId="S::z44c266@msu.montana.edu::b7f20559-e165-418a-8785-316c9489c434"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884"/>
    <p:restoredTop sz="94626"/>
  </p:normalViewPr>
  <p:slideViewPr>
    <p:cSldViewPr snapToGrid="0" snapToObjects="1">
      <p:cViewPr varScale="1">
        <p:scale>
          <a:sx n="121" d="100"/>
          <a:sy n="121" d="100"/>
        </p:scale>
        <p:origin x="912" y="16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microsoft.com/office/2018/10/relationships/authors" Target="authors.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A8279E-CB1E-E94F-B54F-0C138A77F263}" type="datetimeFigureOut">
              <a:rPr lang="en-US" smtClean="0"/>
              <a:t>2/5/23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057E24-6F9C-344B-8261-F7DAEC10215E}" type="slidenum">
              <a:rPr lang="en-US" smtClean="0"/>
              <a:t>‹#›</a:t>
            </a:fld>
            <a:endParaRPr lang="en-US"/>
          </a:p>
        </p:txBody>
      </p:sp>
    </p:spTree>
    <p:extLst>
      <p:ext uri="{BB962C8B-B14F-4D97-AF65-F5344CB8AC3E}">
        <p14:creationId xmlns:p14="http://schemas.microsoft.com/office/powerpoint/2010/main" val="14680392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057E24-6F9C-344B-8261-F7DAEC10215E}" type="slidenum">
              <a:rPr lang="en-US" smtClean="0"/>
              <a:t>8</a:t>
            </a:fld>
            <a:endParaRPr lang="en-US"/>
          </a:p>
        </p:txBody>
      </p:sp>
    </p:spTree>
    <p:extLst>
      <p:ext uri="{BB962C8B-B14F-4D97-AF65-F5344CB8AC3E}">
        <p14:creationId xmlns:p14="http://schemas.microsoft.com/office/powerpoint/2010/main" val="41367020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FFBB0-4C99-D747-88E2-ADF251D776F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E329E40-1016-564E-8746-329ED3273D4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DC9F0E0-4F0C-8242-AA05-444C10EE265B}"/>
              </a:ext>
            </a:extLst>
          </p:cNvPr>
          <p:cNvSpPr>
            <a:spLocks noGrp="1"/>
          </p:cNvSpPr>
          <p:nvPr>
            <p:ph type="dt" sz="half" idx="10"/>
          </p:nvPr>
        </p:nvSpPr>
        <p:spPr/>
        <p:txBody>
          <a:bodyPr/>
          <a:lstStyle/>
          <a:p>
            <a:fld id="{9A0A578E-09F2-054D-9AD2-5BD2891D81DD}" type="datetimeFigureOut">
              <a:rPr lang="en-US" smtClean="0"/>
              <a:t>2/5/23</a:t>
            </a:fld>
            <a:endParaRPr lang="en-US"/>
          </a:p>
        </p:txBody>
      </p:sp>
      <p:sp>
        <p:nvSpPr>
          <p:cNvPr id="5" name="Footer Placeholder 4">
            <a:extLst>
              <a:ext uri="{FF2B5EF4-FFF2-40B4-BE49-F238E27FC236}">
                <a16:creationId xmlns:a16="http://schemas.microsoft.com/office/drawing/2014/main" id="{F49B840F-51C1-B149-92B6-A5EAE9C590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7F3841-8024-3B41-8659-CC8C5F2F1F7E}"/>
              </a:ext>
            </a:extLst>
          </p:cNvPr>
          <p:cNvSpPr>
            <a:spLocks noGrp="1"/>
          </p:cNvSpPr>
          <p:nvPr>
            <p:ph type="sldNum" sz="quarter" idx="12"/>
          </p:nvPr>
        </p:nvSpPr>
        <p:spPr/>
        <p:txBody>
          <a:bodyPr/>
          <a:lstStyle/>
          <a:p>
            <a:fld id="{3FBD028D-13DE-0349-AD9F-715C28CD085A}" type="slidenum">
              <a:rPr lang="en-US" smtClean="0"/>
              <a:t>‹#›</a:t>
            </a:fld>
            <a:endParaRPr lang="en-US"/>
          </a:p>
        </p:txBody>
      </p:sp>
    </p:spTree>
    <p:extLst>
      <p:ext uri="{BB962C8B-B14F-4D97-AF65-F5344CB8AC3E}">
        <p14:creationId xmlns:p14="http://schemas.microsoft.com/office/powerpoint/2010/main" val="4273958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51A42-2263-8C45-9E18-34D74E7C3A3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8D5F29E-7BE3-7C4A-BA45-A004BC4CB13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9629EA-E5C7-1F42-B9E8-730B59642BE6}"/>
              </a:ext>
            </a:extLst>
          </p:cNvPr>
          <p:cNvSpPr>
            <a:spLocks noGrp="1"/>
          </p:cNvSpPr>
          <p:nvPr>
            <p:ph type="dt" sz="half" idx="10"/>
          </p:nvPr>
        </p:nvSpPr>
        <p:spPr/>
        <p:txBody>
          <a:bodyPr/>
          <a:lstStyle/>
          <a:p>
            <a:fld id="{9A0A578E-09F2-054D-9AD2-5BD2891D81DD}" type="datetimeFigureOut">
              <a:rPr lang="en-US" smtClean="0"/>
              <a:t>2/5/23</a:t>
            </a:fld>
            <a:endParaRPr lang="en-US"/>
          </a:p>
        </p:txBody>
      </p:sp>
      <p:sp>
        <p:nvSpPr>
          <p:cNvPr id="5" name="Footer Placeholder 4">
            <a:extLst>
              <a:ext uri="{FF2B5EF4-FFF2-40B4-BE49-F238E27FC236}">
                <a16:creationId xmlns:a16="http://schemas.microsoft.com/office/drawing/2014/main" id="{88C1B1AB-434F-B546-8A7B-D64A7AE483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58997B-3728-5043-8CE9-B72D951CD7D4}"/>
              </a:ext>
            </a:extLst>
          </p:cNvPr>
          <p:cNvSpPr>
            <a:spLocks noGrp="1"/>
          </p:cNvSpPr>
          <p:nvPr>
            <p:ph type="sldNum" sz="quarter" idx="12"/>
          </p:nvPr>
        </p:nvSpPr>
        <p:spPr/>
        <p:txBody>
          <a:bodyPr/>
          <a:lstStyle/>
          <a:p>
            <a:fld id="{3FBD028D-13DE-0349-AD9F-715C28CD085A}" type="slidenum">
              <a:rPr lang="en-US" smtClean="0"/>
              <a:t>‹#›</a:t>
            </a:fld>
            <a:endParaRPr lang="en-US"/>
          </a:p>
        </p:txBody>
      </p:sp>
    </p:spTree>
    <p:extLst>
      <p:ext uri="{BB962C8B-B14F-4D97-AF65-F5344CB8AC3E}">
        <p14:creationId xmlns:p14="http://schemas.microsoft.com/office/powerpoint/2010/main" val="319582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7E62D27-22B7-A842-923F-3E833B7A671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B852F9-7A65-7D49-8BFA-BA3E3E1AFFA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6485A9-99D1-F648-B29F-3D3B6F3A4D44}"/>
              </a:ext>
            </a:extLst>
          </p:cNvPr>
          <p:cNvSpPr>
            <a:spLocks noGrp="1"/>
          </p:cNvSpPr>
          <p:nvPr>
            <p:ph type="dt" sz="half" idx="10"/>
          </p:nvPr>
        </p:nvSpPr>
        <p:spPr/>
        <p:txBody>
          <a:bodyPr/>
          <a:lstStyle/>
          <a:p>
            <a:fld id="{9A0A578E-09F2-054D-9AD2-5BD2891D81DD}" type="datetimeFigureOut">
              <a:rPr lang="en-US" smtClean="0"/>
              <a:t>2/5/23</a:t>
            </a:fld>
            <a:endParaRPr lang="en-US"/>
          </a:p>
        </p:txBody>
      </p:sp>
      <p:sp>
        <p:nvSpPr>
          <p:cNvPr id="5" name="Footer Placeholder 4">
            <a:extLst>
              <a:ext uri="{FF2B5EF4-FFF2-40B4-BE49-F238E27FC236}">
                <a16:creationId xmlns:a16="http://schemas.microsoft.com/office/drawing/2014/main" id="{0378FFF6-DE5C-E040-90E8-420F36DF6E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BA3FD0-8D2A-454A-83DE-4A9D1868FD46}"/>
              </a:ext>
            </a:extLst>
          </p:cNvPr>
          <p:cNvSpPr>
            <a:spLocks noGrp="1"/>
          </p:cNvSpPr>
          <p:nvPr>
            <p:ph type="sldNum" sz="quarter" idx="12"/>
          </p:nvPr>
        </p:nvSpPr>
        <p:spPr/>
        <p:txBody>
          <a:bodyPr/>
          <a:lstStyle/>
          <a:p>
            <a:fld id="{3FBD028D-13DE-0349-AD9F-715C28CD085A}" type="slidenum">
              <a:rPr lang="en-US" smtClean="0"/>
              <a:t>‹#›</a:t>
            </a:fld>
            <a:endParaRPr lang="en-US"/>
          </a:p>
        </p:txBody>
      </p:sp>
    </p:spTree>
    <p:extLst>
      <p:ext uri="{BB962C8B-B14F-4D97-AF65-F5344CB8AC3E}">
        <p14:creationId xmlns:p14="http://schemas.microsoft.com/office/powerpoint/2010/main" val="17291735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07A9634C-365A-9845-9775-8941B6FBB9ED}" type="datetimeFigureOut">
              <a:rPr lang="en-US" smtClean="0"/>
              <a:t>2/5/23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24024126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A9634C-365A-9845-9775-8941B6FBB9ED}" type="datetimeFigureOut">
              <a:rPr lang="en-US" smtClean="0"/>
              <a:t>2/5/23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39829373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07A9634C-365A-9845-9775-8941B6FBB9ED}" type="datetimeFigureOut">
              <a:rPr lang="en-US" smtClean="0"/>
              <a:t>2/5/23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7901126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A9634C-365A-9845-9775-8941B6FBB9ED}" type="datetimeFigureOut">
              <a:rPr lang="en-US" smtClean="0"/>
              <a:t>2/5/23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13487393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7A9634C-365A-9845-9775-8941B6FBB9ED}" type="datetimeFigureOut">
              <a:rPr lang="en-US" smtClean="0"/>
              <a:t>2/5/23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16871037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A9634C-365A-9845-9775-8941B6FBB9ED}" type="datetimeFigureOut">
              <a:rPr lang="en-US" smtClean="0"/>
              <a:t>2/5/23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28662826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A9634C-365A-9845-9775-8941B6FBB9ED}" type="datetimeFigureOut">
              <a:rPr lang="en-US" smtClean="0"/>
              <a:t>2/5/23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6020513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A9634C-365A-9845-9775-8941B6FBB9ED}" type="datetimeFigureOut">
              <a:rPr lang="en-US" smtClean="0"/>
              <a:t>2/5/23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3934522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89310-1C29-2E44-9400-1980878799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1473AB-D640-DE45-B61F-EA1F437955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011DD8-1F79-3C4D-AD0B-46EB429E06B9}"/>
              </a:ext>
            </a:extLst>
          </p:cNvPr>
          <p:cNvSpPr>
            <a:spLocks noGrp="1"/>
          </p:cNvSpPr>
          <p:nvPr>
            <p:ph type="dt" sz="half" idx="10"/>
          </p:nvPr>
        </p:nvSpPr>
        <p:spPr/>
        <p:txBody>
          <a:bodyPr/>
          <a:lstStyle/>
          <a:p>
            <a:fld id="{9A0A578E-09F2-054D-9AD2-5BD2891D81DD}" type="datetimeFigureOut">
              <a:rPr lang="en-US" smtClean="0"/>
              <a:t>2/5/23</a:t>
            </a:fld>
            <a:endParaRPr lang="en-US"/>
          </a:p>
        </p:txBody>
      </p:sp>
      <p:sp>
        <p:nvSpPr>
          <p:cNvPr id="5" name="Footer Placeholder 4">
            <a:extLst>
              <a:ext uri="{FF2B5EF4-FFF2-40B4-BE49-F238E27FC236}">
                <a16:creationId xmlns:a16="http://schemas.microsoft.com/office/drawing/2014/main" id="{81CA2BFA-D017-7246-9B13-AC1A8EFDD3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4A8D1F-A80A-4545-90C2-BF78885DD2C1}"/>
              </a:ext>
            </a:extLst>
          </p:cNvPr>
          <p:cNvSpPr>
            <a:spLocks noGrp="1"/>
          </p:cNvSpPr>
          <p:nvPr>
            <p:ph type="sldNum" sz="quarter" idx="12"/>
          </p:nvPr>
        </p:nvSpPr>
        <p:spPr/>
        <p:txBody>
          <a:bodyPr/>
          <a:lstStyle/>
          <a:p>
            <a:fld id="{3FBD028D-13DE-0349-AD9F-715C28CD085A}" type="slidenum">
              <a:rPr lang="en-US" smtClean="0"/>
              <a:t>‹#›</a:t>
            </a:fld>
            <a:endParaRPr lang="en-US"/>
          </a:p>
        </p:txBody>
      </p:sp>
    </p:spTree>
    <p:extLst>
      <p:ext uri="{BB962C8B-B14F-4D97-AF65-F5344CB8AC3E}">
        <p14:creationId xmlns:p14="http://schemas.microsoft.com/office/powerpoint/2010/main" val="10851891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A9634C-365A-9845-9775-8941B6FBB9ED}" type="datetimeFigureOut">
              <a:rPr lang="en-US" smtClean="0"/>
              <a:t>2/5/23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5159574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A9634C-365A-9845-9775-8941B6FBB9ED}" type="datetimeFigureOut">
              <a:rPr lang="en-US" smtClean="0"/>
              <a:t>2/5/23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12241087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A9634C-365A-9845-9775-8941B6FBB9ED}" type="datetimeFigureOut">
              <a:rPr lang="en-US" smtClean="0"/>
              <a:t>2/5/23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379787294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2130426"/>
            <a:ext cx="10363200" cy="1470025"/>
          </a:xfrm>
        </p:spPr>
        <p:txBody>
          <a:bodyPr/>
          <a:lstStyle>
            <a:lvl1pPr>
              <a:defRPr>
                <a:solidFill>
                  <a:schemeClr val="tx1"/>
                </a:solidFill>
              </a:defRPr>
            </a:lvl1pPr>
          </a:lstStyle>
          <a:p>
            <a:r>
              <a:rPr lang="en-US"/>
              <a:t>Title</a:t>
            </a:r>
          </a:p>
        </p:txBody>
      </p:sp>
      <p:sp>
        <p:nvSpPr>
          <p:cNvPr id="3" name="Subtitle 2"/>
          <p:cNvSpPr>
            <a:spLocks noGrp="1"/>
          </p:cNvSpPr>
          <p:nvPr>
            <p:ph type="subTitle" idx="1" hasCustomPrompt="1"/>
          </p:nvPr>
        </p:nvSpPr>
        <p:spPr>
          <a:xfrm>
            <a:off x="1828800" y="3886200"/>
            <a:ext cx="85344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Subtitle</a:t>
            </a:r>
          </a:p>
        </p:txBody>
      </p:sp>
      <p:sp>
        <p:nvSpPr>
          <p:cNvPr id="4" name="Date Placeholder 3"/>
          <p:cNvSpPr>
            <a:spLocks noGrp="1"/>
          </p:cNvSpPr>
          <p:nvPr>
            <p:ph type="dt" sz="half" idx="10"/>
          </p:nvPr>
        </p:nvSpPr>
        <p:spPr/>
        <p:txBody>
          <a:bodyPr/>
          <a:lstStyle/>
          <a:p>
            <a:fld id="{07A9634C-365A-9845-9775-8941B6FBB9ED}" type="datetimeFigureOut">
              <a:rPr lang="en-US" smtClean="0"/>
              <a:t>2/5/23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35970455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1"/>
                </a:solidFill>
              </a:defRPr>
            </a:lvl1pPr>
          </a:lstStyle>
          <a:p>
            <a:r>
              <a:rPr lang="en-US"/>
              <a:t>Title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A9634C-365A-9845-9775-8941B6FBB9ED}" type="datetimeFigureOut">
              <a:rPr lang="en-US" smtClean="0"/>
              <a:t>2/5/23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7674221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A9634C-365A-9845-9775-8941B6FBB9ED}" type="datetimeFigureOut">
              <a:rPr lang="en-US" smtClean="0"/>
              <a:t>2/5/23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339206661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A9634C-365A-9845-9775-8941B6FBB9ED}" type="datetimeFigureOut">
              <a:rPr lang="en-US" smtClean="0"/>
              <a:t>2/5/23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205306168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7A9634C-365A-9845-9775-8941B6FBB9ED}" type="datetimeFigureOut">
              <a:rPr lang="en-US" smtClean="0"/>
              <a:t>2/5/23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49364077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A9634C-365A-9845-9775-8941B6FBB9ED}" type="datetimeFigureOut">
              <a:rPr lang="en-US" smtClean="0"/>
              <a:t>2/5/23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266878382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A9634C-365A-9845-9775-8941B6FBB9ED}" type="datetimeFigureOut">
              <a:rPr lang="en-US" smtClean="0"/>
              <a:t>2/5/23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2173453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18EB0-8DA9-734A-925B-A82376494A3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4B27B90-AC66-7743-84A8-7D2C72C33AC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0F2245-FB06-D94B-BBE6-4F54FF46F3AC}"/>
              </a:ext>
            </a:extLst>
          </p:cNvPr>
          <p:cNvSpPr>
            <a:spLocks noGrp="1"/>
          </p:cNvSpPr>
          <p:nvPr>
            <p:ph type="dt" sz="half" idx="10"/>
          </p:nvPr>
        </p:nvSpPr>
        <p:spPr/>
        <p:txBody>
          <a:bodyPr/>
          <a:lstStyle/>
          <a:p>
            <a:fld id="{9A0A578E-09F2-054D-9AD2-5BD2891D81DD}" type="datetimeFigureOut">
              <a:rPr lang="en-US" smtClean="0"/>
              <a:t>2/5/23</a:t>
            </a:fld>
            <a:endParaRPr lang="en-US"/>
          </a:p>
        </p:txBody>
      </p:sp>
      <p:sp>
        <p:nvSpPr>
          <p:cNvPr id="5" name="Footer Placeholder 4">
            <a:extLst>
              <a:ext uri="{FF2B5EF4-FFF2-40B4-BE49-F238E27FC236}">
                <a16:creationId xmlns:a16="http://schemas.microsoft.com/office/drawing/2014/main" id="{21E9AE8E-781A-A84E-B5DC-DD800298F2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A860F2-BC8C-B640-A339-D3406A5FB161}"/>
              </a:ext>
            </a:extLst>
          </p:cNvPr>
          <p:cNvSpPr>
            <a:spLocks noGrp="1"/>
          </p:cNvSpPr>
          <p:nvPr>
            <p:ph type="sldNum" sz="quarter" idx="12"/>
          </p:nvPr>
        </p:nvSpPr>
        <p:spPr/>
        <p:txBody>
          <a:bodyPr/>
          <a:lstStyle/>
          <a:p>
            <a:fld id="{3FBD028D-13DE-0349-AD9F-715C28CD085A}" type="slidenum">
              <a:rPr lang="en-US" smtClean="0"/>
              <a:t>‹#›</a:t>
            </a:fld>
            <a:endParaRPr lang="en-US"/>
          </a:p>
        </p:txBody>
      </p:sp>
    </p:spTree>
    <p:extLst>
      <p:ext uri="{BB962C8B-B14F-4D97-AF65-F5344CB8AC3E}">
        <p14:creationId xmlns:p14="http://schemas.microsoft.com/office/powerpoint/2010/main" val="156182490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A9634C-365A-9845-9775-8941B6FBB9ED}" type="datetimeFigureOut">
              <a:rPr lang="en-US" smtClean="0"/>
              <a:t>2/5/23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15495839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A9634C-365A-9845-9775-8941B6FBB9ED}" type="datetimeFigureOut">
              <a:rPr lang="en-US" smtClean="0"/>
              <a:t>2/5/23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33700361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A9634C-365A-9845-9775-8941B6FBB9ED}" type="datetimeFigureOut">
              <a:rPr lang="en-US" smtClean="0"/>
              <a:t>2/5/23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42537296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A9634C-365A-9845-9775-8941B6FBB9ED}" type="datetimeFigureOut">
              <a:rPr lang="en-US" smtClean="0"/>
              <a:t>2/5/23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184103388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2130426"/>
            <a:ext cx="10363200" cy="1470025"/>
          </a:xfrm>
        </p:spPr>
        <p:txBody>
          <a:bodyPr/>
          <a:lstStyle>
            <a:lvl1pPr>
              <a:defRPr>
                <a:solidFill>
                  <a:schemeClr val="tx1"/>
                </a:solidFill>
              </a:defRPr>
            </a:lvl1pPr>
          </a:lstStyle>
          <a:p>
            <a:r>
              <a:rPr lang="en-US" dirty="0"/>
              <a:t>Title</a:t>
            </a:r>
          </a:p>
        </p:txBody>
      </p:sp>
      <p:sp>
        <p:nvSpPr>
          <p:cNvPr id="3" name="Subtitle 2"/>
          <p:cNvSpPr>
            <a:spLocks noGrp="1"/>
          </p:cNvSpPr>
          <p:nvPr>
            <p:ph type="subTitle" idx="1" hasCustomPrompt="1"/>
          </p:nvPr>
        </p:nvSpPr>
        <p:spPr>
          <a:xfrm>
            <a:off x="1828800" y="3886200"/>
            <a:ext cx="85344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a:t>
            </a:r>
          </a:p>
        </p:txBody>
      </p:sp>
      <p:sp>
        <p:nvSpPr>
          <p:cNvPr id="4" name="Date Placeholder 3"/>
          <p:cNvSpPr>
            <a:spLocks noGrp="1"/>
          </p:cNvSpPr>
          <p:nvPr>
            <p:ph type="dt" sz="half" idx="10"/>
          </p:nvPr>
        </p:nvSpPr>
        <p:spPr/>
        <p:txBody>
          <a:bodyPr/>
          <a:lstStyle/>
          <a:p>
            <a:fld id="{07A9634C-365A-9845-9775-8941B6FBB9ED}" type="datetimeFigureOut">
              <a:rPr lang="en-US" smtClean="0"/>
              <a:t>2/5/23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206289732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1"/>
                </a:solidFill>
              </a:defRPr>
            </a:lvl1pPr>
          </a:lstStyle>
          <a:p>
            <a:r>
              <a:rPr lang="en-US" dirty="0"/>
              <a:t>Title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A9634C-365A-9845-9775-8941B6FBB9ED}" type="datetimeFigureOut">
              <a:rPr lang="en-US" smtClean="0"/>
              <a:t>2/5/23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17150404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07A9634C-365A-9845-9775-8941B6FBB9ED}" type="datetimeFigureOut">
              <a:rPr lang="en-US" smtClean="0"/>
              <a:t>2/5/23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261820703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A9634C-365A-9845-9775-8941B6FBB9ED}" type="datetimeFigureOut">
              <a:rPr lang="en-US" smtClean="0"/>
              <a:t>2/5/23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284114741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7A9634C-365A-9845-9775-8941B6FBB9ED}" type="datetimeFigureOut">
              <a:rPr lang="en-US" smtClean="0"/>
              <a:t>2/5/23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183373388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A9634C-365A-9845-9775-8941B6FBB9ED}" type="datetimeFigureOut">
              <a:rPr lang="en-US" smtClean="0"/>
              <a:t>2/5/23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451854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C8749-C7EE-964C-93DB-127516B239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CCB638-4E15-4640-AFC0-86AB7B89D38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608860C-6620-7441-B2EB-1E4EDC042EC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DE1057A-F66E-254F-8162-EC9F8F41B721}"/>
              </a:ext>
            </a:extLst>
          </p:cNvPr>
          <p:cNvSpPr>
            <a:spLocks noGrp="1"/>
          </p:cNvSpPr>
          <p:nvPr>
            <p:ph type="dt" sz="half" idx="10"/>
          </p:nvPr>
        </p:nvSpPr>
        <p:spPr/>
        <p:txBody>
          <a:bodyPr/>
          <a:lstStyle/>
          <a:p>
            <a:fld id="{9A0A578E-09F2-054D-9AD2-5BD2891D81DD}" type="datetimeFigureOut">
              <a:rPr lang="en-US" smtClean="0"/>
              <a:t>2/5/23</a:t>
            </a:fld>
            <a:endParaRPr lang="en-US"/>
          </a:p>
        </p:txBody>
      </p:sp>
      <p:sp>
        <p:nvSpPr>
          <p:cNvPr id="6" name="Footer Placeholder 5">
            <a:extLst>
              <a:ext uri="{FF2B5EF4-FFF2-40B4-BE49-F238E27FC236}">
                <a16:creationId xmlns:a16="http://schemas.microsoft.com/office/drawing/2014/main" id="{39367433-5C30-A146-A399-8CDCADB56B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AE5F97-1D24-264B-91E9-5B4CCAEEB9FF}"/>
              </a:ext>
            </a:extLst>
          </p:cNvPr>
          <p:cNvSpPr>
            <a:spLocks noGrp="1"/>
          </p:cNvSpPr>
          <p:nvPr>
            <p:ph type="sldNum" sz="quarter" idx="12"/>
          </p:nvPr>
        </p:nvSpPr>
        <p:spPr/>
        <p:txBody>
          <a:bodyPr/>
          <a:lstStyle/>
          <a:p>
            <a:fld id="{3FBD028D-13DE-0349-AD9F-715C28CD085A}" type="slidenum">
              <a:rPr lang="en-US" smtClean="0"/>
              <a:t>‹#›</a:t>
            </a:fld>
            <a:endParaRPr lang="en-US"/>
          </a:p>
        </p:txBody>
      </p:sp>
    </p:spTree>
    <p:extLst>
      <p:ext uri="{BB962C8B-B14F-4D97-AF65-F5344CB8AC3E}">
        <p14:creationId xmlns:p14="http://schemas.microsoft.com/office/powerpoint/2010/main" val="412984953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A9634C-365A-9845-9775-8941B6FBB9ED}" type="datetimeFigureOut">
              <a:rPr lang="en-US" smtClean="0"/>
              <a:t>2/5/23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5503988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A9634C-365A-9845-9775-8941B6FBB9ED}" type="datetimeFigureOut">
              <a:rPr lang="en-US" smtClean="0"/>
              <a:t>2/5/23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6980620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A9634C-365A-9845-9775-8941B6FBB9ED}" type="datetimeFigureOut">
              <a:rPr lang="en-US" smtClean="0"/>
              <a:t>2/5/23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295726255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A9634C-365A-9845-9775-8941B6FBB9ED}" type="datetimeFigureOut">
              <a:rPr lang="en-US" smtClean="0"/>
              <a:t>2/5/23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133100704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A9634C-365A-9845-9775-8941B6FBB9ED}" type="datetimeFigureOut">
              <a:rPr lang="en-US" smtClean="0"/>
              <a:t>2/5/23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4053250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3CCEB-6D43-284A-AEA2-3E8E90CDB4C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EE8E3D-19DC-F945-A0EB-C4C2C59F092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89AE52C-F163-C24D-AF69-6645E38FC2E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EC6747B-60CC-CC43-9FBF-7F7FF1AA91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69E689C-F834-4D45-8E0C-275D2271CB8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A9D36FD-9203-8548-B5AB-1AD23D08B162}"/>
              </a:ext>
            </a:extLst>
          </p:cNvPr>
          <p:cNvSpPr>
            <a:spLocks noGrp="1"/>
          </p:cNvSpPr>
          <p:nvPr>
            <p:ph type="dt" sz="half" idx="10"/>
          </p:nvPr>
        </p:nvSpPr>
        <p:spPr/>
        <p:txBody>
          <a:bodyPr/>
          <a:lstStyle/>
          <a:p>
            <a:fld id="{9A0A578E-09F2-054D-9AD2-5BD2891D81DD}" type="datetimeFigureOut">
              <a:rPr lang="en-US" smtClean="0"/>
              <a:t>2/5/23</a:t>
            </a:fld>
            <a:endParaRPr lang="en-US"/>
          </a:p>
        </p:txBody>
      </p:sp>
      <p:sp>
        <p:nvSpPr>
          <p:cNvPr id="8" name="Footer Placeholder 7">
            <a:extLst>
              <a:ext uri="{FF2B5EF4-FFF2-40B4-BE49-F238E27FC236}">
                <a16:creationId xmlns:a16="http://schemas.microsoft.com/office/drawing/2014/main" id="{16DF6CBC-799C-884C-8377-97A1432294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A8FAE2F-ABD1-4C46-BB41-9D9FC32ED073}"/>
              </a:ext>
            </a:extLst>
          </p:cNvPr>
          <p:cNvSpPr>
            <a:spLocks noGrp="1"/>
          </p:cNvSpPr>
          <p:nvPr>
            <p:ph type="sldNum" sz="quarter" idx="12"/>
          </p:nvPr>
        </p:nvSpPr>
        <p:spPr/>
        <p:txBody>
          <a:bodyPr/>
          <a:lstStyle/>
          <a:p>
            <a:fld id="{3FBD028D-13DE-0349-AD9F-715C28CD085A}" type="slidenum">
              <a:rPr lang="en-US" smtClean="0"/>
              <a:t>‹#›</a:t>
            </a:fld>
            <a:endParaRPr lang="en-US"/>
          </a:p>
        </p:txBody>
      </p:sp>
    </p:spTree>
    <p:extLst>
      <p:ext uri="{BB962C8B-B14F-4D97-AF65-F5344CB8AC3E}">
        <p14:creationId xmlns:p14="http://schemas.microsoft.com/office/powerpoint/2010/main" val="1309168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E4B6E-F8E4-3F41-8A4B-BE278A02926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823941-027B-0B48-86A1-70D085581E38}"/>
              </a:ext>
            </a:extLst>
          </p:cNvPr>
          <p:cNvSpPr>
            <a:spLocks noGrp="1"/>
          </p:cNvSpPr>
          <p:nvPr>
            <p:ph type="dt" sz="half" idx="10"/>
          </p:nvPr>
        </p:nvSpPr>
        <p:spPr/>
        <p:txBody>
          <a:bodyPr/>
          <a:lstStyle/>
          <a:p>
            <a:fld id="{9A0A578E-09F2-054D-9AD2-5BD2891D81DD}" type="datetimeFigureOut">
              <a:rPr lang="en-US" smtClean="0"/>
              <a:t>2/5/23</a:t>
            </a:fld>
            <a:endParaRPr lang="en-US"/>
          </a:p>
        </p:txBody>
      </p:sp>
      <p:sp>
        <p:nvSpPr>
          <p:cNvPr id="4" name="Footer Placeholder 3">
            <a:extLst>
              <a:ext uri="{FF2B5EF4-FFF2-40B4-BE49-F238E27FC236}">
                <a16:creationId xmlns:a16="http://schemas.microsoft.com/office/drawing/2014/main" id="{D7A301BC-6CAE-8748-B062-0574D5EBDE3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63CB235-723D-D648-83B5-5EA37D8C0A1C}"/>
              </a:ext>
            </a:extLst>
          </p:cNvPr>
          <p:cNvSpPr>
            <a:spLocks noGrp="1"/>
          </p:cNvSpPr>
          <p:nvPr>
            <p:ph type="sldNum" sz="quarter" idx="12"/>
          </p:nvPr>
        </p:nvSpPr>
        <p:spPr/>
        <p:txBody>
          <a:bodyPr/>
          <a:lstStyle/>
          <a:p>
            <a:fld id="{3FBD028D-13DE-0349-AD9F-715C28CD085A}" type="slidenum">
              <a:rPr lang="en-US" smtClean="0"/>
              <a:t>‹#›</a:t>
            </a:fld>
            <a:endParaRPr lang="en-US"/>
          </a:p>
        </p:txBody>
      </p:sp>
    </p:spTree>
    <p:extLst>
      <p:ext uri="{BB962C8B-B14F-4D97-AF65-F5344CB8AC3E}">
        <p14:creationId xmlns:p14="http://schemas.microsoft.com/office/powerpoint/2010/main" val="2377563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3FFC1C0-880C-0A4E-B69F-1D62CCEAE311}"/>
              </a:ext>
            </a:extLst>
          </p:cNvPr>
          <p:cNvSpPr>
            <a:spLocks noGrp="1"/>
          </p:cNvSpPr>
          <p:nvPr>
            <p:ph type="dt" sz="half" idx="10"/>
          </p:nvPr>
        </p:nvSpPr>
        <p:spPr/>
        <p:txBody>
          <a:bodyPr/>
          <a:lstStyle/>
          <a:p>
            <a:fld id="{9A0A578E-09F2-054D-9AD2-5BD2891D81DD}" type="datetimeFigureOut">
              <a:rPr lang="en-US" smtClean="0"/>
              <a:t>2/5/23</a:t>
            </a:fld>
            <a:endParaRPr lang="en-US"/>
          </a:p>
        </p:txBody>
      </p:sp>
      <p:sp>
        <p:nvSpPr>
          <p:cNvPr id="3" name="Footer Placeholder 2">
            <a:extLst>
              <a:ext uri="{FF2B5EF4-FFF2-40B4-BE49-F238E27FC236}">
                <a16:creationId xmlns:a16="http://schemas.microsoft.com/office/drawing/2014/main" id="{D69C56A1-B504-C247-8F60-D663FECD68C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E5B8ACE-B77F-C144-874A-917204384E8E}"/>
              </a:ext>
            </a:extLst>
          </p:cNvPr>
          <p:cNvSpPr>
            <a:spLocks noGrp="1"/>
          </p:cNvSpPr>
          <p:nvPr>
            <p:ph type="sldNum" sz="quarter" idx="12"/>
          </p:nvPr>
        </p:nvSpPr>
        <p:spPr/>
        <p:txBody>
          <a:bodyPr/>
          <a:lstStyle/>
          <a:p>
            <a:fld id="{3FBD028D-13DE-0349-AD9F-715C28CD085A}" type="slidenum">
              <a:rPr lang="en-US" smtClean="0"/>
              <a:t>‹#›</a:t>
            </a:fld>
            <a:endParaRPr lang="en-US"/>
          </a:p>
        </p:txBody>
      </p:sp>
    </p:spTree>
    <p:extLst>
      <p:ext uri="{BB962C8B-B14F-4D97-AF65-F5344CB8AC3E}">
        <p14:creationId xmlns:p14="http://schemas.microsoft.com/office/powerpoint/2010/main" val="102625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DEE80-BD7F-8D48-BE44-B3815021B2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D984828-723B-C046-A908-095C614CB9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9225905-9096-9D48-BA58-F96F6C125B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DB3883-6B4D-B446-9257-2F31D1145CA8}"/>
              </a:ext>
            </a:extLst>
          </p:cNvPr>
          <p:cNvSpPr>
            <a:spLocks noGrp="1"/>
          </p:cNvSpPr>
          <p:nvPr>
            <p:ph type="dt" sz="half" idx="10"/>
          </p:nvPr>
        </p:nvSpPr>
        <p:spPr/>
        <p:txBody>
          <a:bodyPr/>
          <a:lstStyle/>
          <a:p>
            <a:fld id="{9A0A578E-09F2-054D-9AD2-5BD2891D81DD}" type="datetimeFigureOut">
              <a:rPr lang="en-US" smtClean="0"/>
              <a:t>2/5/23</a:t>
            </a:fld>
            <a:endParaRPr lang="en-US"/>
          </a:p>
        </p:txBody>
      </p:sp>
      <p:sp>
        <p:nvSpPr>
          <p:cNvPr id="6" name="Footer Placeholder 5">
            <a:extLst>
              <a:ext uri="{FF2B5EF4-FFF2-40B4-BE49-F238E27FC236}">
                <a16:creationId xmlns:a16="http://schemas.microsoft.com/office/drawing/2014/main" id="{F35FEC81-A06F-9545-9868-AC3F90DEC7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07F3846-F33E-D747-9FEA-C9BB51D85BB0}"/>
              </a:ext>
            </a:extLst>
          </p:cNvPr>
          <p:cNvSpPr>
            <a:spLocks noGrp="1"/>
          </p:cNvSpPr>
          <p:nvPr>
            <p:ph type="sldNum" sz="quarter" idx="12"/>
          </p:nvPr>
        </p:nvSpPr>
        <p:spPr/>
        <p:txBody>
          <a:bodyPr/>
          <a:lstStyle/>
          <a:p>
            <a:fld id="{3FBD028D-13DE-0349-AD9F-715C28CD085A}" type="slidenum">
              <a:rPr lang="en-US" smtClean="0"/>
              <a:t>‹#›</a:t>
            </a:fld>
            <a:endParaRPr lang="en-US"/>
          </a:p>
        </p:txBody>
      </p:sp>
    </p:spTree>
    <p:extLst>
      <p:ext uri="{BB962C8B-B14F-4D97-AF65-F5344CB8AC3E}">
        <p14:creationId xmlns:p14="http://schemas.microsoft.com/office/powerpoint/2010/main" val="1832738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ECA13-DC8F-794A-A8DF-D89DDF42BB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C08757E-EE5A-3143-9880-451A8B54D1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D3BB581-DB47-BF4F-84D2-4B033847A9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E51003D-03C9-EC49-B212-5753F5489F74}"/>
              </a:ext>
            </a:extLst>
          </p:cNvPr>
          <p:cNvSpPr>
            <a:spLocks noGrp="1"/>
          </p:cNvSpPr>
          <p:nvPr>
            <p:ph type="dt" sz="half" idx="10"/>
          </p:nvPr>
        </p:nvSpPr>
        <p:spPr/>
        <p:txBody>
          <a:bodyPr/>
          <a:lstStyle/>
          <a:p>
            <a:fld id="{9A0A578E-09F2-054D-9AD2-5BD2891D81DD}" type="datetimeFigureOut">
              <a:rPr lang="en-US" smtClean="0"/>
              <a:t>2/5/23</a:t>
            </a:fld>
            <a:endParaRPr lang="en-US"/>
          </a:p>
        </p:txBody>
      </p:sp>
      <p:sp>
        <p:nvSpPr>
          <p:cNvPr id="6" name="Footer Placeholder 5">
            <a:extLst>
              <a:ext uri="{FF2B5EF4-FFF2-40B4-BE49-F238E27FC236}">
                <a16:creationId xmlns:a16="http://schemas.microsoft.com/office/drawing/2014/main" id="{88319C42-EC0A-6549-8592-C193EF5BFF0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8C2BBE-30D4-0940-A5AE-AFFCD71464A2}"/>
              </a:ext>
            </a:extLst>
          </p:cNvPr>
          <p:cNvSpPr>
            <a:spLocks noGrp="1"/>
          </p:cNvSpPr>
          <p:nvPr>
            <p:ph type="sldNum" sz="quarter" idx="12"/>
          </p:nvPr>
        </p:nvSpPr>
        <p:spPr/>
        <p:txBody>
          <a:bodyPr/>
          <a:lstStyle/>
          <a:p>
            <a:fld id="{3FBD028D-13DE-0349-AD9F-715C28CD085A}" type="slidenum">
              <a:rPr lang="en-US" smtClean="0"/>
              <a:t>‹#›</a:t>
            </a:fld>
            <a:endParaRPr lang="en-US"/>
          </a:p>
        </p:txBody>
      </p:sp>
    </p:spTree>
    <p:extLst>
      <p:ext uri="{BB962C8B-B14F-4D97-AF65-F5344CB8AC3E}">
        <p14:creationId xmlns:p14="http://schemas.microsoft.com/office/powerpoint/2010/main" val="2498581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2.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2CE38D3-106F-604C-8229-0AC79BDA01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AF6D875-46A6-3149-AAB7-C7D4E037AF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D6AAD1-6C24-0848-8E3B-52BB813363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0A578E-09F2-054D-9AD2-5BD2891D81DD}" type="datetimeFigureOut">
              <a:rPr lang="en-US" smtClean="0"/>
              <a:t>2/5/23</a:t>
            </a:fld>
            <a:endParaRPr lang="en-US"/>
          </a:p>
        </p:txBody>
      </p:sp>
      <p:sp>
        <p:nvSpPr>
          <p:cNvPr id="5" name="Footer Placeholder 4">
            <a:extLst>
              <a:ext uri="{FF2B5EF4-FFF2-40B4-BE49-F238E27FC236}">
                <a16:creationId xmlns:a16="http://schemas.microsoft.com/office/drawing/2014/main" id="{8A99CE9F-93A1-224D-91FD-9FE0FCA5C78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5E8E547-4B01-734E-B184-AA2610353F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BD028D-13DE-0349-AD9F-715C28CD085A}" type="slidenum">
              <a:rPr lang="en-US" smtClean="0"/>
              <a:t>‹#›</a:t>
            </a:fld>
            <a:endParaRPr lang="en-US"/>
          </a:p>
        </p:txBody>
      </p:sp>
    </p:spTree>
    <p:extLst>
      <p:ext uri="{BB962C8B-B14F-4D97-AF65-F5344CB8AC3E}">
        <p14:creationId xmlns:p14="http://schemas.microsoft.com/office/powerpoint/2010/main" val="6587170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A9634C-365A-9845-9775-8941B6FBB9ED}" type="datetimeFigureOut">
              <a:rPr lang="en-US" smtClean="0"/>
              <a:t>2/5/23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C8EB61-6689-BD46-842D-184A5EFC0833}" type="slidenum">
              <a:rPr lang="en-US" smtClean="0"/>
              <a:t>‹#›</a:t>
            </a:fld>
            <a:endParaRPr lang="en-US"/>
          </a:p>
        </p:txBody>
      </p:sp>
      <p:pic>
        <p:nvPicPr>
          <p:cNvPr id="7" name="Picture 6" descr="MSU-ppt-2013-medium blue-final.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0537396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bg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bg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bg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bg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MSU-ppt-2011-white-final.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A9634C-365A-9845-9775-8941B6FBB9ED}" type="datetimeFigureOut">
              <a:rPr lang="en-US" smtClean="0"/>
              <a:t>2/5/23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C8EB61-6689-BD46-842D-184A5EFC0833}" type="slidenum">
              <a:rPr lang="en-US" smtClean="0"/>
              <a:t>‹#›</a:t>
            </a:fld>
            <a:endParaRPr lang="en-US"/>
          </a:p>
        </p:txBody>
      </p:sp>
    </p:spTree>
    <p:extLst>
      <p:ext uri="{BB962C8B-B14F-4D97-AF65-F5344CB8AC3E}">
        <p14:creationId xmlns:p14="http://schemas.microsoft.com/office/powerpoint/2010/main" val="33355827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MSU-ppt-2011-white-final.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A9634C-365A-9845-9775-8941B6FBB9ED}" type="datetimeFigureOut">
              <a:rPr lang="en-US" smtClean="0"/>
              <a:t>2/5/23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C8EB61-6689-BD46-842D-184A5EFC0833}" type="slidenum">
              <a:rPr lang="en-US" smtClean="0"/>
              <a:t>‹#›</a:t>
            </a:fld>
            <a:endParaRPr lang="en-US"/>
          </a:p>
        </p:txBody>
      </p:sp>
    </p:spTree>
    <p:extLst>
      <p:ext uri="{BB962C8B-B14F-4D97-AF65-F5344CB8AC3E}">
        <p14:creationId xmlns:p14="http://schemas.microsoft.com/office/powerpoint/2010/main" val="243681934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nextcatalog.montana.edu/courseadmin/?key=5387"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inyurl.com/DmitryMuratovTickets"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B9B7A-FD57-D449-A5B1-DB9E6F6FC1BB}"/>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2CB6589D-3C38-304E-BE7E-C6318CCC8A22}"/>
              </a:ext>
            </a:extLst>
          </p:cNvPr>
          <p:cNvSpPr>
            <a:spLocks noGrp="1"/>
          </p:cNvSpPr>
          <p:nvPr>
            <p:ph type="subTitle" idx="1"/>
          </p:nvPr>
        </p:nvSpPr>
        <p:spPr/>
        <p:txBody>
          <a:bodyPr/>
          <a:lstStyle/>
          <a:p>
            <a:endParaRPr lang="en-US"/>
          </a:p>
        </p:txBody>
      </p:sp>
      <p:pic>
        <p:nvPicPr>
          <p:cNvPr id="5" name="Picture 4" descr="A large mountain in the background&#10;&#10;Description automatically generated">
            <a:extLst>
              <a:ext uri="{FF2B5EF4-FFF2-40B4-BE49-F238E27FC236}">
                <a16:creationId xmlns:a16="http://schemas.microsoft.com/office/drawing/2014/main" id="{FD3C358F-51B1-A249-8B8C-D427DBAFB934}"/>
              </a:ext>
            </a:extLst>
          </p:cNvPr>
          <p:cNvPicPr>
            <a:picLocks noChangeAspect="1"/>
          </p:cNvPicPr>
          <p:nvPr/>
        </p:nvPicPr>
        <p:blipFill>
          <a:blip r:embed="rId2"/>
          <a:stretch>
            <a:fillRect/>
          </a:stretch>
        </p:blipFill>
        <p:spPr>
          <a:xfrm>
            <a:off x="0" y="-2298"/>
            <a:ext cx="12192000" cy="6858000"/>
          </a:xfrm>
          <a:prstGeom prst="rect">
            <a:avLst/>
          </a:prstGeom>
          <a:effectLst>
            <a:softEdge rad="0"/>
          </a:effectLst>
        </p:spPr>
      </p:pic>
      <p:sp>
        <p:nvSpPr>
          <p:cNvPr id="6" name="TextBox 5">
            <a:extLst>
              <a:ext uri="{FF2B5EF4-FFF2-40B4-BE49-F238E27FC236}">
                <a16:creationId xmlns:a16="http://schemas.microsoft.com/office/drawing/2014/main" id="{E9552DD3-A93A-C94F-8ABC-6973FD05146C}"/>
              </a:ext>
            </a:extLst>
          </p:cNvPr>
          <p:cNvSpPr txBox="1"/>
          <p:nvPr/>
        </p:nvSpPr>
        <p:spPr>
          <a:xfrm>
            <a:off x="432487" y="383957"/>
            <a:ext cx="9144000" cy="646331"/>
          </a:xfrm>
          <a:prstGeom prst="rect">
            <a:avLst/>
          </a:prstGeom>
          <a:noFill/>
        </p:spPr>
        <p:txBody>
          <a:bodyPr wrap="square" rtlCol="0">
            <a:spAutoFit/>
          </a:bodyPr>
          <a:lstStyle/>
          <a:p>
            <a:pPr algn="ctr"/>
            <a:r>
              <a:rPr lang="en-US" sz="3600" dirty="0">
                <a:solidFill>
                  <a:schemeClr val="bg1"/>
                </a:solidFill>
              </a:rPr>
              <a:t>Faculty Senate Meeting    February 8, 2023  </a:t>
            </a:r>
          </a:p>
        </p:txBody>
      </p:sp>
    </p:spTree>
    <p:extLst>
      <p:ext uri="{BB962C8B-B14F-4D97-AF65-F5344CB8AC3E}">
        <p14:creationId xmlns:p14="http://schemas.microsoft.com/office/powerpoint/2010/main" val="9316406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10510"/>
            <a:ext cx="12192000" cy="6858000"/>
          </a:xfrm>
          <a:effectLst>
            <a:outerShdw blurRad="50800" dist="50800" dir="5400000" algn="ctr" rotWithShape="0">
              <a:srgbClr val="000000">
                <a:alpha val="91000"/>
              </a:srgbClr>
            </a:outerShdw>
          </a:effectLst>
        </p:spPr>
      </p:pic>
      <p:sp>
        <p:nvSpPr>
          <p:cNvPr id="6" name="TextBox 5">
            <a:extLst>
              <a:ext uri="{FF2B5EF4-FFF2-40B4-BE49-F238E27FC236}">
                <a16:creationId xmlns:a16="http://schemas.microsoft.com/office/drawing/2014/main" id="{6911E319-60BF-E74E-87A0-07D8A4C50AB4}"/>
              </a:ext>
            </a:extLst>
          </p:cNvPr>
          <p:cNvSpPr txBox="1"/>
          <p:nvPr/>
        </p:nvSpPr>
        <p:spPr>
          <a:xfrm>
            <a:off x="914400" y="719847"/>
            <a:ext cx="10700426" cy="1015663"/>
          </a:xfrm>
          <a:prstGeom prst="rect">
            <a:avLst/>
          </a:prstGeom>
          <a:noFill/>
        </p:spPr>
        <p:txBody>
          <a:bodyPr wrap="square" rtlCol="0">
            <a:spAutoFit/>
          </a:bodyPr>
          <a:lstStyle/>
          <a:p>
            <a:pPr lvl="0"/>
            <a:r>
              <a:rPr lang="en-US" sz="4000" dirty="0"/>
              <a:t>New Business – Mental Health Resolution</a:t>
            </a:r>
          </a:p>
          <a:p>
            <a:pPr lvl="0"/>
            <a:endParaRPr lang="en-US" sz="2000" dirty="0"/>
          </a:p>
        </p:txBody>
      </p:sp>
      <p:sp>
        <p:nvSpPr>
          <p:cNvPr id="2" name="TextBox 1">
            <a:extLst>
              <a:ext uri="{FF2B5EF4-FFF2-40B4-BE49-F238E27FC236}">
                <a16:creationId xmlns:a16="http://schemas.microsoft.com/office/drawing/2014/main" id="{C390C069-AD2D-9D91-1C30-A2BE11A4C438}"/>
              </a:ext>
            </a:extLst>
          </p:cNvPr>
          <p:cNvSpPr txBox="1"/>
          <p:nvPr/>
        </p:nvSpPr>
        <p:spPr>
          <a:xfrm>
            <a:off x="888124" y="1828010"/>
            <a:ext cx="10415751" cy="4154984"/>
          </a:xfrm>
          <a:prstGeom prst="rect">
            <a:avLst/>
          </a:prstGeom>
          <a:noFill/>
        </p:spPr>
        <p:txBody>
          <a:bodyPr wrap="square" rtlCol="0">
            <a:spAutoFit/>
          </a:bodyPr>
          <a:lstStyle/>
          <a:p>
            <a:endParaRPr lang="en-US" sz="2200" dirty="0"/>
          </a:p>
          <a:p>
            <a:r>
              <a:rPr lang="en-US" sz="2200" dirty="0"/>
              <a:t>•	We encourage faculty colleagues to take the free online suicide prevention programming, </a:t>
            </a:r>
            <a:r>
              <a:rPr lang="en-US" sz="2200" dirty="0" err="1"/>
              <a:t>Kognito</a:t>
            </a:r>
            <a:r>
              <a:rPr lang="en-US" sz="2200" dirty="0"/>
              <a:t>, to recognize distress in themselves, their students, and others and to enhance their knowledge of local and campus resources.</a:t>
            </a:r>
          </a:p>
          <a:p>
            <a:endParaRPr lang="en-US" sz="2200" dirty="0"/>
          </a:p>
          <a:p>
            <a:r>
              <a:rPr lang="en-US" sz="2200" dirty="0"/>
              <a:t>•	We encourage faculty to participate in and share their knowledge of campus mental health resources with their colleagues and students to build on MSU’s culture of care.</a:t>
            </a:r>
          </a:p>
          <a:p>
            <a:endParaRPr lang="en-US" sz="2200" dirty="0"/>
          </a:p>
          <a:p>
            <a:r>
              <a:rPr lang="en-US" sz="2200" dirty="0"/>
              <a:t>•	We encourage faculty to acknowledge the importance of mental health by including campus mental health resources for students in their syllabi.</a:t>
            </a:r>
          </a:p>
          <a:p>
            <a:endParaRPr lang="en-US" sz="2200" dirty="0"/>
          </a:p>
        </p:txBody>
      </p:sp>
    </p:spTree>
    <p:extLst>
      <p:ext uri="{BB962C8B-B14F-4D97-AF65-F5344CB8AC3E}">
        <p14:creationId xmlns:p14="http://schemas.microsoft.com/office/powerpoint/2010/main" val="6447941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FA5AB-B7F8-A167-2063-EBE168AF44C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9AB407C-FEEA-92BD-F780-2F45699B6AD6}"/>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9734534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10510"/>
            <a:ext cx="12192000" cy="6858000"/>
          </a:xfrm>
          <a:effectLst>
            <a:outerShdw blurRad="50800" dist="50800" dir="5400000" algn="ctr" rotWithShape="0">
              <a:srgbClr val="000000">
                <a:alpha val="91000"/>
              </a:srgbClr>
            </a:outerShdw>
          </a:effectLst>
        </p:spPr>
      </p:pic>
      <p:sp>
        <p:nvSpPr>
          <p:cNvPr id="6" name="TextBox 5">
            <a:extLst>
              <a:ext uri="{FF2B5EF4-FFF2-40B4-BE49-F238E27FC236}">
                <a16:creationId xmlns:a16="http://schemas.microsoft.com/office/drawing/2014/main" id="{6911E319-60BF-E74E-87A0-07D8A4C50AB4}"/>
              </a:ext>
            </a:extLst>
          </p:cNvPr>
          <p:cNvSpPr txBox="1"/>
          <p:nvPr/>
        </p:nvSpPr>
        <p:spPr>
          <a:xfrm>
            <a:off x="914400" y="719847"/>
            <a:ext cx="10700426" cy="1015663"/>
          </a:xfrm>
          <a:prstGeom prst="rect">
            <a:avLst/>
          </a:prstGeom>
          <a:noFill/>
        </p:spPr>
        <p:txBody>
          <a:bodyPr wrap="square" rtlCol="0">
            <a:spAutoFit/>
          </a:bodyPr>
          <a:lstStyle/>
          <a:p>
            <a:pPr lvl="0"/>
            <a:r>
              <a:rPr lang="en-US" sz="4000" dirty="0"/>
              <a:t>New Business – Mental Health Resolution</a:t>
            </a:r>
          </a:p>
          <a:p>
            <a:pPr lvl="0"/>
            <a:endParaRPr lang="en-US" sz="2000" dirty="0"/>
          </a:p>
        </p:txBody>
      </p:sp>
      <p:sp>
        <p:nvSpPr>
          <p:cNvPr id="2" name="TextBox 1">
            <a:extLst>
              <a:ext uri="{FF2B5EF4-FFF2-40B4-BE49-F238E27FC236}">
                <a16:creationId xmlns:a16="http://schemas.microsoft.com/office/drawing/2014/main" id="{C390C069-AD2D-9D91-1C30-A2BE11A4C438}"/>
              </a:ext>
            </a:extLst>
          </p:cNvPr>
          <p:cNvSpPr txBox="1"/>
          <p:nvPr/>
        </p:nvSpPr>
        <p:spPr>
          <a:xfrm>
            <a:off x="888124" y="1828010"/>
            <a:ext cx="10415751" cy="2677656"/>
          </a:xfrm>
          <a:prstGeom prst="rect">
            <a:avLst/>
          </a:prstGeom>
          <a:noFill/>
        </p:spPr>
        <p:txBody>
          <a:bodyPr wrap="square" rtlCol="0">
            <a:spAutoFit/>
          </a:bodyPr>
          <a:lstStyle/>
          <a:p>
            <a:endParaRPr lang="en-US" sz="2800" dirty="0"/>
          </a:p>
          <a:p>
            <a:pPr marL="342900" indent="-342900">
              <a:buFont typeface="Arial" panose="020B0604020202020204" pitchFamily="34" charset="0"/>
              <a:buChar char="•"/>
            </a:pPr>
            <a:r>
              <a:rPr lang="en-US" sz="2800" dirty="0"/>
              <a:t>Discussion</a:t>
            </a:r>
          </a:p>
          <a:p>
            <a:pPr marL="342900" indent="-342900">
              <a:buFont typeface="Arial" panose="020B0604020202020204" pitchFamily="34" charset="0"/>
              <a:buChar char="•"/>
            </a:pPr>
            <a:endParaRPr lang="en-US" sz="2800" dirty="0"/>
          </a:p>
          <a:p>
            <a:pPr marL="342900" indent="-342900">
              <a:buFont typeface="Arial" panose="020B0604020202020204" pitchFamily="34" charset="0"/>
              <a:buChar char="•"/>
            </a:pPr>
            <a:endParaRPr lang="en-US" sz="2800" dirty="0"/>
          </a:p>
          <a:p>
            <a:pPr marL="342900" indent="-342900">
              <a:buFont typeface="Arial" panose="020B0604020202020204" pitchFamily="34" charset="0"/>
              <a:buChar char="•"/>
            </a:pPr>
            <a:r>
              <a:rPr lang="en-US" sz="2800" dirty="0"/>
              <a:t>Vote will be held at the next meeting to allow Senators to consult with constituents</a:t>
            </a:r>
          </a:p>
        </p:txBody>
      </p:sp>
    </p:spTree>
    <p:extLst>
      <p:ext uri="{BB962C8B-B14F-4D97-AF65-F5344CB8AC3E}">
        <p14:creationId xmlns:p14="http://schemas.microsoft.com/office/powerpoint/2010/main" val="37131217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10510"/>
            <a:ext cx="12192000" cy="6858000"/>
          </a:xfrm>
          <a:effectLst>
            <a:outerShdw blurRad="50800" dist="50800" dir="5400000" algn="ctr" rotWithShape="0">
              <a:srgbClr val="000000">
                <a:alpha val="91000"/>
              </a:srgbClr>
            </a:outerShdw>
          </a:effectLst>
        </p:spPr>
      </p:pic>
      <p:sp>
        <p:nvSpPr>
          <p:cNvPr id="6" name="TextBox 5">
            <a:extLst>
              <a:ext uri="{FF2B5EF4-FFF2-40B4-BE49-F238E27FC236}">
                <a16:creationId xmlns:a16="http://schemas.microsoft.com/office/drawing/2014/main" id="{6911E319-60BF-E74E-87A0-07D8A4C50AB4}"/>
              </a:ext>
            </a:extLst>
          </p:cNvPr>
          <p:cNvSpPr txBox="1"/>
          <p:nvPr/>
        </p:nvSpPr>
        <p:spPr>
          <a:xfrm>
            <a:off x="914400" y="719847"/>
            <a:ext cx="10700426" cy="954107"/>
          </a:xfrm>
          <a:prstGeom prst="rect">
            <a:avLst/>
          </a:prstGeom>
          <a:noFill/>
        </p:spPr>
        <p:txBody>
          <a:bodyPr wrap="square" rtlCol="0">
            <a:spAutoFit/>
          </a:bodyPr>
          <a:lstStyle/>
          <a:p>
            <a:pPr lvl="0"/>
            <a:r>
              <a:rPr lang="en-US" sz="3600" dirty="0"/>
              <a:t>New Business – Sustainability in the Curriculum Initiative</a:t>
            </a:r>
          </a:p>
          <a:p>
            <a:pPr lvl="0"/>
            <a:endParaRPr lang="en-US" sz="2000" dirty="0"/>
          </a:p>
        </p:txBody>
      </p:sp>
      <p:sp>
        <p:nvSpPr>
          <p:cNvPr id="2" name="TextBox 1">
            <a:extLst>
              <a:ext uri="{FF2B5EF4-FFF2-40B4-BE49-F238E27FC236}">
                <a16:creationId xmlns:a16="http://schemas.microsoft.com/office/drawing/2014/main" id="{C390C069-AD2D-9D91-1C30-A2BE11A4C438}"/>
              </a:ext>
            </a:extLst>
          </p:cNvPr>
          <p:cNvSpPr txBox="1"/>
          <p:nvPr/>
        </p:nvSpPr>
        <p:spPr>
          <a:xfrm>
            <a:off x="914400" y="1510236"/>
            <a:ext cx="10415751" cy="4832092"/>
          </a:xfrm>
          <a:prstGeom prst="rect">
            <a:avLst/>
          </a:prstGeom>
          <a:noFill/>
        </p:spPr>
        <p:txBody>
          <a:bodyPr wrap="square" rtlCol="0">
            <a:spAutoFit/>
          </a:bodyPr>
          <a:lstStyle/>
          <a:p>
            <a:r>
              <a:rPr lang="en-US" sz="2000" dirty="0"/>
              <a:t>Sustainability in the curriculum — Sustainability in the MSU Curriculum empowers students to become local and global citizens and live out the Land Grant mission by cultivating resilience for the natural environment, economic viability, and social welfare to meet the needs of our campus and urban, rural, and tribal communities. </a:t>
            </a:r>
          </a:p>
          <a:p>
            <a:endParaRPr lang="en-US" sz="2000" dirty="0"/>
          </a:p>
          <a:p>
            <a:r>
              <a:rPr lang="en-US" sz="2000" dirty="0"/>
              <a:t>Sustainability-focused courses have a primary and explicit focus on empowering students to become local and global citizens and live out the Land Grant mission by cultivating resilience for the natural environment, economic viability, and social welfare to meet the needs of our campus and urban, rural, and tribal communities. </a:t>
            </a:r>
          </a:p>
          <a:p>
            <a:endParaRPr lang="en-US" sz="2000" dirty="0"/>
          </a:p>
          <a:p>
            <a:r>
              <a:rPr lang="en-US" sz="2000" dirty="0"/>
              <a:t>Sustainability-inclusive courses incorporate a unit or module on empowering students to become local and global citizens and live out the Land Grant mission by cultivating resilience for the natural environment, economic viability, and social welfare to meet the needs of our campus and urban, rural, and tribal communities. </a:t>
            </a:r>
          </a:p>
          <a:p>
            <a:endParaRPr lang="en-US" sz="2800" dirty="0"/>
          </a:p>
        </p:txBody>
      </p:sp>
    </p:spTree>
    <p:extLst>
      <p:ext uri="{BB962C8B-B14F-4D97-AF65-F5344CB8AC3E}">
        <p14:creationId xmlns:p14="http://schemas.microsoft.com/office/powerpoint/2010/main" val="37014650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10510"/>
            <a:ext cx="12192000" cy="6858000"/>
          </a:xfrm>
          <a:effectLst>
            <a:outerShdw blurRad="50800" dist="50800" dir="5400000" algn="ctr" rotWithShape="0">
              <a:srgbClr val="000000">
                <a:alpha val="91000"/>
              </a:srgbClr>
            </a:outerShdw>
          </a:effectLst>
        </p:spPr>
      </p:pic>
      <p:sp>
        <p:nvSpPr>
          <p:cNvPr id="6" name="TextBox 5">
            <a:extLst>
              <a:ext uri="{FF2B5EF4-FFF2-40B4-BE49-F238E27FC236}">
                <a16:creationId xmlns:a16="http://schemas.microsoft.com/office/drawing/2014/main" id="{6911E319-60BF-E74E-87A0-07D8A4C50AB4}"/>
              </a:ext>
            </a:extLst>
          </p:cNvPr>
          <p:cNvSpPr txBox="1"/>
          <p:nvPr/>
        </p:nvSpPr>
        <p:spPr>
          <a:xfrm>
            <a:off x="914400" y="719847"/>
            <a:ext cx="10700426" cy="954107"/>
          </a:xfrm>
          <a:prstGeom prst="rect">
            <a:avLst/>
          </a:prstGeom>
          <a:noFill/>
        </p:spPr>
        <p:txBody>
          <a:bodyPr wrap="square" rtlCol="0">
            <a:spAutoFit/>
          </a:bodyPr>
          <a:lstStyle/>
          <a:p>
            <a:pPr lvl="0"/>
            <a:r>
              <a:rPr lang="en-US" sz="3600" dirty="0"/>
              <a:t>New Business – Sustainability in the Curriculum Initiative</a:t>
            </a:r>
          </a:p>
          <a:p>
            <a:pPr lvl="0"/>
            <a:endParaRPr lang="en-US" sz="2000" dirty="0"/>
          </a:p>
        </p:txBody>
      </p:sp>
      <p:sp>
        <p:nvSpPr>
          <p:cNvPr id="2" name="TextBox 1">
            <a:extLst>
              <a:ext uri="{FF2B5EF4-FFF2-40B4-BE49-F238E27FC236}">
                <a16:creationId xmlns:a16="http://schemas.microsoft.com/office/drawing/2014/main" id="{C390C069-AD2D-9D91-1C30-A2BE11A4C438}"/>
              </a:ext>
            </a:extLst>
          </p:cNvPr>
          <p:cNvSpPr txBox="1"/>
          <p:nvPr/>
        </p:nvSpPr>
        <p:spPr>
          <a:xfrm>
            <a:off x="914400" y="1510236"/>
            <a:ext cx="10415751" cy="2246769"/>
          </a:xfrm>
          <a:prstGeom prst="rect">
            <a:avLst/>
          </a:prstGeom>
          <a:noFill/>
        </p:spPr>
        <p:txBody>
          <a:bodyPr wrap="square" rtlCol="0">
            <a:spAutoFit/>
          </a:bodyPr>
          <a:lstStyle/>
          <a:p>
            <a:r>
              <a:rPr lang="en-US" sz="2800" dirty="0"/>
              <a:t>Each Senator is asked to consult with faculty in their departments and provide an assessment of the degree options offered by their Department, and input results into the tracking spreadsheet on the Faculty Senate Brightspace page (Example courses are provided in the spreadsheet and as a word document in the Brightspace folder).</a:t>
            </a:r>
            <a:endParaRPr lang="en-US" sz="3600" dirty="0"/>
          </a:p>
        </p:txBody>
      </p:sp>
    </p:spTree>
    <p:extLst>
      <p:ext uri="{BB962C8B-B14F-4D97-AF65-F5344CB8AC3E}">
        <p14:creationId xmlns:p14="http://schemas.microsoft.com/office/powerpoint/2010/main" val="29662907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10510"/>
            <a:ext cx="12192000" cy="6858000"/>
          </a:xfrm>
          <a:effectLst>
            <a:outerShdw blurRad="50800" dist="50800" dir="5400000" algn="ctr" rotWithShape="0">
              <a:srgbClr val="000000">
                <a:alpha val="91000"/>
              </a:srgbClr>
            </a:outerShdw>
          </a:effectLst>
        </p:spPr>
      </p:pic>
      <p:sp>
        <p:nvSpPr>
          <p:cNvPr id="6" name="TextBox 5">
            <a:extLst>
              <a:ext uri="{FF2B5EF4-FFF2-40B4-BE49-F238E27FC236}">
                <a16:creationId xmlns:a16="http://schemas.microsoft.com/office/drawing/2014/main" id="{6911E319-60BF-E74E-87A0-07D8A4C50AB4}"/>
              </a:ext>
            </a:extLst>
          </p:cNvPr>
          <p:cNvSpPr txBox="1"/>
          <p:nvPr/>
        </p:nvSpPr>
        <p:spPr>
          <a:xfrm>
            <a:off x="914400" y="719847"/>
            <a:ext cx="10700426" cy="1015663"/>
          </a:xfrm>
          <a:prstGeom prst="rect">
            <a:avLst/>
          </a:prstGeom>
          <a:noFill/>
        </p:spPr>
        <p:txBody>
          <a:bodyPr wrap="square" rtlCol="0">
            <a:spAutoFit/>
          </a:bodyPr>
          <a:lstStyle/>
          <a:p>
            <a:pPr lvl="0"/>
            <a:r>
              <a:rPr lang="en-US" sz="4000" dirty="0"/>
              <a:t>HHD Department Reorganization- Second Reading</a:t>
            </a:r>
          </a:p>
          <a:p>
            <a:pPr lvl="0"/>
            <a:endParaRPr lang="en-US" sz="2000" dirty="0"/>
          </a:p>
        </p:txBody>
      </p:sp>
      <p:sp>
        <p:nvSpPr>
          <p:cNvPr id="3" name="TextBox 2">
            <a:extLst>
              <a:ext uri="{FF2B5EF4-FFF2-40B4-BE49-F238E27FC236}">
                <a16:creationId xmlns:a16="http://schemas.microsoft.com/office/drawing/2014/main" id="{2351C2A6-AFB6-86B3-2DF5-F5D22C7B1DF9}"/>
              </a:ext>
            </a:extLst>
          </p:cNvPr>
          <p:cNvSpPr txBox="1"/>
          <p:nvPr/>
        </p:nvSpPr>
        <p:spPr>
          <a:xfrm>
            <a:off x="409903" y="1575560"/>
            <a:ext cx="10310648" cy="5601533"/>
          </a:xfrm>
          <a:prstGeom prst="rect">
            <a:avLst/>
          </a:prstGeom>
          <a:noFill/>
        </p:spPr>
        <p:txBody>
          <a:bodyPr wrap="square" rtlCol="0">
            <a:spAutoFit/>
          </a:bodyPr>
          <a:lstStyle/>
          <a:p>
            <a:pPr marL="1257300" lvl="2" indent="-342900">
              <a:spcAft>
                <a:spcPts val="750"/>
              </a:spcAft>
              <a:buFont typeface="Arial" panose="020B0604020202020204" pitchFamily="34" charset="0"/>
              <a:buChar char="•"/>
            </a:pPr>
            <a:r>
              <a:rPr lang="en-US" sz="18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Reorganization of the Dept. of Health and Human Development into three separate Departments. </a:t>
            </a:r>
            <a:endParaRPr lang="en-US" sz="1800" b="1" dirty="0">
              <a:effectLst/>
              <a:latin typeface="Calibri" panose="020F0502020204030204" pitchFamily="34" charset="0"/>
              <a:ea typeface="Times New Roman" panose="02020603050405020304" pitchFamily="18" charset="0"/>
              <a:cs typeface="Arial" panose="020B0604020202020204" pitchFamily="34" charset="0"/>
            </a:endParaRPr>
          </a:p>
          <a:p>
            <a:pPr marL="1714500" lvl="3" indent="-342900">
              <a:spcAft>
                <a:spcPts val="750"/>
              </a:spcAft>
              <a:buFont typeface="Arial" panose="020B0604020202020204" pitchFamily="34" charset="0"/>
              <a:buChar char="•"/>
            </a:pPr>
            <a:r>
              <a:rPr lang="en-US" sz="1800" dirty="0">
                <a:solidFill>
                  <a:srgbClr val="000000"/>
                </a:solidFill>
                <a:effectLst/>
                <a:latin typeface="Calibri" panose="020F0502020204030204" pitchFamily="34" charset="0"/>
                <a:ea typeface="Times New Roman" panose="02020603050405020304" pitchFamily="18" charset="0"/>
              </a:rPr>
              <a:t>Department of Food Systems, Nutrition &amp; Kinesiology will include the following academic programs: Kinesiology, Health Enhancement K-12, Food &amp; Nutrition, Sustainable Food and Bioenergy Systems, Hospitality Management and 1 minor in coaching</a:t>
            </a:r>
            <a:r>
              <a:rPr lang="en-US" sz="2400" dirty="0">
                <a:effectLst/>
              </a:rPr>
              <a:t>  </a:t>
            </a:r>
            <a:r>
              <a:rPr lang="en-US" dirty="0">
                <a:effectLst/>
              </a:rPr>
              <a:t>(</a:t>
            </a:r>
            <a:r>
              <a:rPr lang="en-US" dirty="0">
                <a:solidFill>
                  <a:srgbClr val="000000"/>
                </a:solidFill>
                <a:effectLst/>
                <a:latin typeface="Calibri" panose="020F0502020204030204" pitchFamily="34" charset="0"/>
                <a:ea typeface="Times New Roman" panose="02020603050405020304" pitchFamily="18" charset="0"/>
              </a:rPr>
              <a:t>15 Tenure Track and FTE Non-tenure track )</a:t>
            </a:r>
            <a:endParaRPr lang="en-US" sz="2400" dirty="0">
              <a:effectLst/>
            </a:endParaRPr>
          </a:p>
          <a:p>
            <a:pPr marL="1714500" lvl="3" indent="-342900">
              <a:spcAft>
                <a:spcPts val="750"/>
              </a:spcAft>
              <a:buFont typeface="Arial" panose="020B0604020202020204" pitchFamily="34" charset="0"/>
              <a:buChar char="•"/>
            </a:pPr>
            <a:r>
              <a:rPr lang="en-US" sz="1800" dirty="0">
                <a:solidFill>
                  <a:srgbClr val="000000"/>
                </a:solidFill>
                <a:effectLst/>
                <a:latin typeface="Calibri" panose="020F0502020204030204" pitchFamily="34" charset="0"/>
                <a:ea typeface="Times New Roman" panose="02020603050405020304" pitchFamily="18" charset="0"/>
              </a:rPr>
              <a:t>The Department of Human Development and Community Health will include the following academic programs: Human Development and Family Science, Early Childhood P-3 and Community Health.  (</a:t>
            </a:r>
            <a:r>
              <a:rPr lang="en-US" dirty="0">
                <a:solidFill>
                  <a:srgbClr val="000000"/>
                </a:solidFill>
                <a:effectLst/>
                <a:latin typeface="Calibri" panose="020F0502020204030204" pitchFamily="34" charset="0"/>
                <a:ea typeface="Times New Roman" panose="02020603050405020304" pitchFamily="18" charset="0"/>
              </a:rPr>
              <a:t>12 Tenure Track and FTE Non-tenure track )</a:t>
            </a:r>
            <a:endParaRPr lang="en-US" dirty="0">
              <a:solidFill>
                <a:srgbClr val="000000"/>
              </a:solidFill>
              <a:latin typeface="Calibri" panose="020F0502020204030204" pitchFamily="34" charset="0"/>
              <a:ea typeface="Times New Roman" panose="02020603050405020304" pitchFamily="18" charset="0"/>
            </a:endParaRPr>
          </a:p>
          <a:p>
            <a:pPr marL="1714500" lvl="3" indent="-342900">
              <a:spcAft>
                <a:spcPts val="750"/>
              </a:spcAft>
              <a:buFont typeface="Arial" panose="020B0604020202020204" pitchFamily="34" charset="0"/>
              <a:buChar char="•"/>
            </a:pPr>
            <a:r>
              <a:rPr lang="en-US" sz="1800" dirty="0">
                <a:solidFill>
                  <a:srgbClr val="000000"/>
                </a:solidFill>
                <a:effectLst/>
                <a:latin typeface="Calibri" panose="020F0502020204030204" pitchFamily="34" charset="0"/>
                <a:ea typeface="Times New Roman" panose="02020603050405020304" pitchFamily="18" charset="0"/>
              </a:rPr>
              <a:t>The Department of Counseling includes academic programs in Marriage, Couple &amp; Family Counseling, Mental Health Counseling, School Counseling and 2 graduate certificate programs in Addictions Counseling and Mental Health Support.  (</a:t>
            </a:r>
            <a:r>
              <a:rPr lang="en-US" dirty="0">
                <a:solidFill>
                  <a:srgbClr val="000000"/>
                </a:solidFill>
                <a:effectLst/>
                <a:latin typeface="Calibri" panose="020F0502020204030204" pitchFamily="34" charset="0"/>
                <a:ea typeface="Times New Roman" panose="02020603050405020304" pitchFamily="18" charset="0"/>
              </a:rPr>
              <a:t>8 Tenure Track and FTE Non-tenure track) </a:t>
            </a:r>
            <a:endParaRPr lang="en-US" sz="2400" dirty="0">
              <a:solidFill>
                <a:srgbClr val="000000"/>
              </a:solidFill>
              <a:effectLst/>
              <a:latin typeface="Calibri" panose="020F0502020204030204" pitchFamily="34" charset="0"/>
              <a:ea typeface="Times New Roman" panose="02020603050405020304" pitchFamily="18" charset="0"/>
            </a:endParaRPr>
          </a:p>
          <a:p>
            <a:pPr lvl="2">
              <a:spcAft>
                <a:spcPts val="750"/>
              </a:spcAft>
            </a:pPr>
            <a:r>
              <a:rPr lang="en-US" sz="1800" dirty="0">
                <a:solidFill>
                  <a:srgbClr val="000000"/>
                </a:solidFill>
                <a:effectLst/>
                <a:latin typeface="Calibri" panose="020F0502020204030204" pitchFamily="34" charset="0"/>
                <a:ea typeface="Times New Roman" panose="02020603050405020304" pitchFamily="18" charset="0"/>
              </a:rPr>
              <a:t>Additional Information - Faculty within programs worked together to determine which unit each program fit best in keeping in mind shared curriculum and accreditations. </a:t>
            </a:r>
          </a:p>
          <a:p>
            <a:pPr marL="1257300" lvl="2" indent="-342900">
              <a:spcAft>
                <a:spcPts val="750"/>
              </a:spcAft>
              <a:buFont typeface="Arial" panose="020B0604020202020204" pitchFamily="34" charset="0"/>
              <a:buChar char="•"/>
            </a:pPr>
            <a:endParaRPr lang="en-US" sz="1800" dirty="0">
              <a:solidFill>
                <a:srgbClr val="000000"/>
              </a:solidFill>
              <a:effectLst/>
              <a:latin typeface="Calibri" panose="020F0502020204030204" pitchFamily="34" charset="0"/>
              <a:ea typeface="Times New Roman" panose="02020603050405020304" pitchFamily="18" charset="0"/>
            </a:endParaRPr>
          </a:p>
          <a:p>
            <a:pPr marL="1257300" lvl="2" indent="-342900">
              <a:spcAft>
                <a:spcPts val="750"/>
              </a:spcAft>
              <a:buFont typeface="Arial" panose="020B0604020202020204" pitchFamily="34" charset="0"/>
              <a:buChar char="•"/>
            </a:pPr>
            <a:endParaRPr lang="en-US" sz="2400" dirty="0">
              <a:effectLst/>
              <a:ea typeface="Times New Roman" panose="02020603050405020304" pitchFamily="18" charset="0"/>
            </a:endParaRPr>
          </a:p>
        </p:txBody>
      </p:sp>
    </p:spTree>
    <p:extLst>
      <p:ext uri="{BB962C8B-B14F-4D97-AF65-F5344CB8AC3E}">
        <p14:creationId xmlns:p14="http://schemas.microsoft.com/office/powerpoint/2010/main" val="40157179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21000"/>
            <a:ext cx="12192000" cy="6858000"/>
          </a:xfrm>
          <a:effectLst>
            <a:outerShdw blurRad="50800" dist="50800" dir="5400000" algn="ctr" rotWithShape="0">
              <a:srgbClr val="000000">
                <a:alpha val="91000"/>
              </a:srgbClr>
            </a:outerShdw>
          </a:effectLst>
        </p:spPr>
      </p:pic>
      <p:sp>
        <p:nvSpPr>
          <p:cNvPr id="6" name="TextBox 5">
            <a:extLst>
              <a:ext uri="{FF2B5EF4-FFF2-40B4-BE49-F238E27FC236}">
                <a16:creationId xmlns:a16="http://schemas.microsoft.com/office/drawing/2014/main" id="{6911E319-60BF-E74E-87A0-07D8A4C50AB4}"/>
              </a:ext>
            </a:extLst>
          </p:cNvPr>
          <p:cNvSpPr txBox="1"/>
          <p:nvPr/>
        </p:nvSpPr>
        <p:spPr>
          <a:xfrm>
            <a:off x="914400" y="719847"/>
            <a:ext cx="10700426" cy="1015663"/>
          </a:xfrm>
          <a:prstGeom prst="rect">
            <a:avLst/>
          </a:prstGeom>
          <a:noFill/>
        </p:spPr>
        <p:txBody>
          <a:bodyPr wrap="square" rtlCol="0">
            <a:spAutoFit/>
          </a:bodyPr>
          <a:lstStyle/>
          <a:p>
            <a:pPr lvl="0"/>
            <a:r>
              <a:rPr lang="en-US" sz="4000" dirty="0"/>
              <a:t>Undergraduate New Courses -First Reading:</a:t>
            </a:r>
          </a:p>
          <a:p>
            <a:pPr lvl="0"/>
            <a:endParaRPr lang="en-US" sz="2000" dirty="0"/>
          </a:p>
        </p:txBody>
      </p:sp>
      <p:sp>
        <p:nvSpPr>
          <p:cNvPr id="11" name="TextBox 10">
            <a:extLst>
              <a:ext uri="{FF2B5EF4-FFF2-40B4-BE49-F238E27FC236}">
                <a16:creationId xmlns:a16="http://schemas.microsoft.com/office/drawing/2014/main" id="{2E0FD8F2-03D4-3C66-32F6-CD2374E9ADE9}"/>
              </a:ext>
            </a:extLst>
          </p:cNvPr>
          <p:cNvSpPr txBox="1"/>
          <p:nvPr/>
        </p:nvSpPr>
        <p:spPr>
          <a:xfrm>
            <a:off x="1156138" y="1735510"/>
            <a:ext cx="10258096" cy="2800767"/>
          </a:xfrm>
          <a:prstGeom prst="rect">
            <a:avLst/>
          </a:prstGeom>
          <a:noFill/>
        </p:spPr>
        <p:txBody>
          <a:bodyPr wrap="square" rtlCol="0">
            <a:spAutoFit/>
          </a:bodyPr>
          <a:lstStyle/>
          <a:p>
            <a:pPr marL="285750" indent="-285750">
              <a:buFont typeface="Arial" panose="020B0604020202020204" pitchFamily="34" charset="0"/>
              <a:buChar char="•"/>
            </a:pPr>
            <a:r>
              <a:rPr lang="en-US" sz="2800" u="sng" dirty="0">
                <a:solidFill>
                  <a:srgbClr val="0070C0"/>
                </a:solidFill>
              </a:rPr>
              <a:t>AHMS 295 : Allied Health Externship Prep Seminar</a:t>
            </a:r>
          </a:p>
          <a:p>
            <a:endParaRPr lang="en-US" sz="2800" u="sng" dirty="0">
              <a:solidFill>
                <a:srgbClr val="0070C0"/>
              </a:solidFill>
            </a:endParaRPr>
          </a:p>
          <a:p>
            <a:pPr marL="285750" indent="-285750">
              <a:buFont typeface="Arial" panose="020B0604020202020204" pitchFamily="34" charset="0"/>
              <a:buChar char="•"/>
            </a:pPr>
            <a:r>
              <a:rPr lang="en-US" sz="2800" u="sng" dirty="0">
                <a:solidFill>
                  <a:srgbClr val="0070C0"/>
                </a:solidFill>
              </a:rPr>
              <a:t>ECIV 231 : Introduction to Engineering Hydrology</a:t>
            </a:r>
          </a:p>
          <a:p>
            <a:endParaRPr lang="en-US" sz="2800" u="sng" dirty="0">
              <a:solidFill>
                <a:srgbClr val="0070C0"/>
              </a:solidFill>
            </a:endParaRPr>
          </a:p>
          <a:p>
            <a:pPr marL="285750" indent="-285750">
              <a:buFont typeface="Arial" panose="020B0604020202020204" pitchFamily="34" charset="0"/>
              <a:buChar char="•"/>
            </a:pPr>
            <a:r>
              <a:rPr lang="en-US" sz="2800" u="sng" dirty="0">
                <a:solidFill>
                  <a:srgbClr val="0070C0"/>
                </a:solidFill>
              </a:rPr>
              <a:t>HSTR 316 : Ancient India: Text and Ritual</a:t>
            </a:r>
          </a:p>
          <a:p>
            <a:endParaRPr lang="en-US" dirty="0"/>
          </a:p>
          <a:p>
            <a:endParaRPr lang="en-US" dirty="0"/>
          </a:p>
        </p:txBody>
      </p:sp>
    </p:spTree>
    <p:extLst>
      <p:ext uri="{BB962C8B-B14F-4D97-AF65-F5344CB8AC3E}">
        <p14:creationId xmlns:p14="http://schemas.microsoft.com/office/powerpoint/2010/main" val="10922129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21000"/>
            <a:ext cx="12192000" cy="6858000"/>
          </a:xfrm>
          <a:effectLst>
            <a:outerShdw blurRad="50800" dist="50800" dir="5400000" algn="ctr" rotWithShape="0">
              <a:srgbClr val="000000">
                <a:alpha val="91000"/>
              </a:srgbClr>
            </a:outerShdw>
          </a:effectLst>
        </p:spPr>
      </p:pic>
      <p:sp>
        <p:nvSpPr>
          <p:cNvPr id="6" name="TextBox 5">
            <a:extLst>
              <a:ext uri="{FF2B5EF4-FFF2-40B4-BE49-F238E27FC236}">
                <a16:creationId xmlns:a16="http://schemas.microsoft.com/office/drawing/2014/main" id="{6911E319-60BF-E74E-87A0-07D8A4C50AB4}"/>
              </a:ext>
            </a:extLst>
          </p:cNvPr>
          <p:cNvSpPr txBox="1"/>
          <p:nvPr/>
        </p:nvSpPr>
        <p:spPr>
          <a:xfrm>
            <a:off x="914400" y="719847"/>
            <a:ext cx="10700426" cy="1015663"/>
          </a:xfrm>
          <a:prstGeom prst="rect">
            <a:avLst/>
          </a:prstGeom>
          <a:noFill/>
        </p:spPr>
        <p:txBody>
          <a:bodyPr wrap="square" rtlCol="0">
            <a:spAutoFit/>
          </a:bodyPr>
          <a:lstStyle/>
          <a:p>
            <a:pPr lvl="0"/>
            <a:r>
              <a:rPr lang="en-US" sz="4000" dirty="0"/>
              <a:t>Undergraduate Course Changes -First Reading:</a:t>
            </a:r>
          </a:p>
          <a:p>
            <a:pPr lvl="0"/>
            <a:endParaRPr lang="en-US" sz="2000" dirty="0"/>
          </a:p>
        </p:txBody>
      </p:sp>
      <p:sp>
        <p:nvSpPr>
          <p:cNvPr id="11" name="TextBox 10">
            <a:extLst>
              <a:ext uri="{FF2B5EF4-FFF2-40B4-BE49-F238E27FC236}">
                <a16:creationId xmlns:a16="http://schemas.microsoft.com/office/drawing/2014/main" id="{2E0FD8F2-03D4-3C66-32F6-CD2374E9ADE9}"/>
              </a:ext>
            </a:extLst>
          </p:cNvPr>
          <p:cNvSpPr txBox="1"/>
          <p:nvPr/>
        </p:nvSpPr>
        <p:spPr>
          <a:xfrm>
            <a:off x="777766" y="1735510"/>
            <a:ext cx="11078798" cy="5386090"/>
          </a:xfrm>
          <a:prstGeom prst="rect">
            <a:avLst/>
          </a:prstGeom>
          <a:noFill/>
        </p:spPr>
        <p:txBody>
          <a:bodyPr wrap="square" rtlCol="0">
            <a:spAutoFit/>
          </a:bodyPr>
          <a:lstStyle/>
          <a:p>
            <a:pPr marL="285750" indent="-285750">
              <a:buFont typeface="Arial" panose="020B0604020202020204" pitchFamily="34" charset="0"/>
              <a:buChar char="•"/>
            </a:pPr>
            <a:r>
              <a:rPr lang="en-US" sz="2000" u="sng" dirty="0">
                <a:solidFill>
                  <a:srgbClr val="0070C0"/>
                </a:solidFill>
              </a:rPr>
              <a:t>BIOB 260 : Cellular and Molecular Biology</a:t>
            </a:r>
          </a:p>
          <a:p>
            <a:pPr marL="742950" lvl="1" indent="-285750">
              <a:buFont typeface="Arial" panose="020B0604020202020204" pitchFamily="34" charset="0"/>
              <a:buChar char="•"/>
            </a:pPr>
            <a:r>
              <a:rPr lang="en-US" sz="2000" dirty="0"/>
              <a:t>Credit change from 4 to 5</a:t>
            </a:r>
          </a:p>
          <a:p>
            <a:pPr marL="742950" lvl="1" indent="-285750">
              <a:buFont typeface="Arial" panose="020B0604020202020204" pitchFamily="34" charset="0"/>
              <a:buChar char="•"/>
            </a:pPr>
            <a:endParaRPr lang="en-US" sz="2000" u="sng" dirty="0">
              <a:solidFill>
                <a:srgbClr val="0070C0"/>
              </a:solidFill>
            </a:endParaRPr>
          </a:p>
          <a:p>
            <a:pPr marL="457200" indent="-457200">
              <a:buFont typeface="Arial" panose="020B0604020202020204" pitchFamily="34" charset="0"/>
              <a:buChar char="•"/>
            </a:pPr>
            <a:r>
              <a:rPr lang="en-US" sz="2000" u="sng" dirty="0">
                <a:solidFill>
                  <a:srgbClr val="0070C0"/>
                </a:solidFill>
              </a:rPr>
              <a:t>NRSG 469 : Culturally Responsive Care in Nursing: The (Specific Culture) Experience</a:t>
            </a:r>
          </a:p>
          <a:p>
            <a:pPr marL="914400" lvl="1" indent="-457200">
              <a:buFont typeface="Arial" panose="020B0604020202020204" pitchFamily="34" charset="0"/>
              <a:buChar char="•"/>
            </a:pPr>
            <a:r>
              <a:rPr lang="en-US" sz="2000" dirty="0"/>
              <a:t>Credit change from 2-6 to 1-6</a:t>
            </a:r>
          </a:p>
          <a:p>
            <a:pPr marL="914400" lvl="1" indent="-457200">
              <a:buFont typeface="Arial" panose="020B0604020202020204" pitchFamily="34" charset="0"/>
              <a:buChar char="•"/>
            </a:pPr>
            <a:endParaRPr lang="en-US" sz="2000" dirty="0"/>
          </a:p>
          <a:p>
            <a:pPr marL="457200" indent="-457200">
              <a:buFont typeface="Arial" panose="020B0604020202020204" pitchFamily="34" charset="0"/>
              <a:buChar char="•"/>
            </a:pPr>
            <a:r>
              <a:rPr lang="en-US" sz="2000" u="sng" dirty="0">
                <a:solidFill>
                  <a:srgbClr val="0070C0"/>
                </a:solidFill>
              </a:rPr>
              <a:t>PHOT 113RA : The Magic of the Darkroom I</a:t>
            </a:r>
          </a:p>
          <a:p>
            <a:pPr marL="914400" lvl="1" indent="-457200">
              <a:buFont typeface="Arial" panose="020B0604020202020204" pitchFamily="34" charset="0"/>
              <a:buChar char="•"/>
            </a:pPr>
            <a:r>
              <a:rPr lang="en-US" sz="2000" dirty="0"/>
              <a:t>Title change from Understanding Photography</a:t>
            </a:r>
          </a:p>
          <a:p>
            <a:pPr lvl="1"/>
            <a:endParaRPr lang="en-US" sz="2000" dirty="0"/>
          </a:p>
          <a:p>
            <a:pPr marL="457200" indent="-457200">
              <a:buFont typeface="Arial" panose="020B0604020202020204" pitchFamily="34" charset="0"/>
              <a:buChar char="•"/>
            </a:pPr>
            <a:r>
              <a:rPr lang="en-US" sz="2000" u="sng" dirty="0">
                <a:solidFill>
                  <a:srgbClr val="0070C0"/>
                </a:solidFill>
              </a:rPr>
              <a:t>PHOT 213 : The Magic of the Darkroom II</a:t>
            </a:r>
          </a:p>
          <a:p>
            <a:pPr marL="914400" lvl="1" indent="-457200">
              <a:buFont typeface="Arial" panose="020B0604020202020204" pitchFamily="34" charset="0"/>
              <a:buChar char="•"/>
            </a:pPr>
            <a:r>
              <a:rPr lang="en-US" sz="2000" dirty="0"/>
              <a:t>Title change from Intermediate Photography</a:t>
            </a:r>
          </a:p>
          <a:p>
            <a:pPr lvl="1"/>
            <a:endParaRPr lang="en-US" sz="2000" dirty="0"/>
          </a:p>
          <a:p>
            <a:pPr marL="457200" indent="-457200">
              <a:buFont typeface="Arial" panose="020B0604020202020204" pitchFamily="34" charset="0"/>
              <a:buChar char="•"/>
            </a:pPr>
            <a:r>
              <a:rPr lang="en-US" sz="2000" u="sng" dirty="0">
                <a:solidFill>
                  <a:srgbClr val="0070C0"/>
                </a:solidFill>
              </a:rPr>
              <a:t>SPNS 323 : Advanced Spanish Grammar &amp; Pronunciation</a:t>
            </a:r>
          </a:p>
          <a:p>
            <a:pPr marL="914400" lvl="1" indent="-457200">
              <a:buFont typeface="Arial" panose="020B0604020202020204" pitchFamily="34" charset="0"/>
              <a:buChar char="•"/>
            </a:pPr>
            <a:r>
              <a:rPr lang="en-US" sz="2000" dirty="0"/>
              <a:t>Title change from Advanced Grammar</a:t>
            </a:r>
          </a:p>
          <a:p>
            <a:pPr marL="285750" indent="-285750">
              <a:buFont typeface="Arial" panose="020B0604020202020204" pitchFamily="34" charset="0"/>
              <a:buChar char="•"/>
            </a:pPr>
            <a:endParaRPr lang="en-US" sz="2800" u="sng" dirty="0">
              <a:solidFill>
                <a:srgbClr val="0070C0"/>
              </a:solidFill>
            </a:endParaRPr>
          </a:p>
          <a:p>
            <a:endParaRPr lang="en-US" dirty="0"/>
          </a:p>
          <a:p>
            <a:endParaRPr lang="en-US" dirty="0"/>
          </a:p>
        </p:txBody>
      </p:sp>
    </p:spTree>
    <p:extLst>
      <p:ext uri="{BB962C8B-B14F-4D97-AF65-F5344CB8AC3E}">
        <p14:creationId xmlns:p14="http://schemas.microsoft.com/office/powerpoint/2010/main" val="33291884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21000"/>
            <a:ext cx="12192000" cy="6858000"/>
          </a:xfrm>
          <a:effectLst>
            <a:outerShdw blurRad="50800" dist="50800" dir="5400000" algn="ctr" rotWithShape="0">
              <a:srgbClr val="000000">
                <a:alpha val="91000"/>
              </a:srgbClr>
            </a:outerShdw>
          </a:effectLst>
        </p:spPr>
      </p:pic>
      <p:sp>
        <p:nvSpPr>
          <p:cNvPr id="6" name="TextBox 5">
            <a:extLst>
              <a:ext uri="{FF2B5EF4-FFF2-40B4-BE49-F238E27FC236}">
                <a16:creationId xmlns:a16="http://schemas.microsoft.com/office/drawing/2014/main" id="{6911E319-60BF-E74E-87A0-07D8A4C50AB4}"/>
              </a:ext>
            </a:extLst>
          </p:cNvPr>
          <p:cNvSpPr txBox="1"/>
          <p:nvPr/>
        </p:nvSpPr>
        <p:spPr>
          <a:xfrm>
            <a:off x="914400" y="719847"/>
            <a:ext cx="10700426" cy="1015663"/>
          </a:xfrm>
          <a:prstGeom prst="rect">
            <a:avLst/>
          </a:prstGeom>
          <a:noFill/>
        </p:spPr>
        <p:txBody>
          <a:bodyPr wrap="square" rtlCol="0">
            <a:spAutoFit/>
          </a:bodyPr>
          <a:lstStyle/>
          <a:p>
            <a:pPr lvl="0"/>
            <a:r>
              <a:rPr lang="en-US" sz="4000" dirty="0"/>
              <a:t>Undergraduate Course </a:t>
            </a:r>
            <a:r>
              <a:rPr lang="en-US" sz="4000" dirty="0" err="1"/>
              <a:t>Inactivations</a:t>
            </a:r>
            <a:r>
              <a:rPr lang="en-US" sz="4000" dirty="0"/>
              <a:t> -First Reading:</a:t>
            </a:r>
          </a:p>
          <a:p>
            <a:pPr lvl="0"/>
            <a:endParaRPr lang="en-US" sz="2000" dirty="0"/>
          </a:p>
        </p:txBody>
      </p:sp>
      <p:sp>
        <p:nvSpPr>
          <p:cNvPr id="11" name="TextBox 10">
            <a:extLst>
              <a:ext uri="{FF2B5EF4-FFF2-40B4-BE49-F238E27FC236}">
                <a16:creationId xmlns:a16="http://schemas.microsoft.com/office/drawing/2014/main" id="{2E0FD8F2-03D4-3C66-32F6-CD2374E9ADE9}"/>
              </a:ext>
            </a:extLst>
          </p:cNvPr>
          <p:cNvSpPr txBox="1"/>
          <p:nvPr/>
        </p:nvSpPr>
        <p:spPr>
          <a:xfrm>
            <a:off x="1250732" y="1735510"/>
            <a:ext cx="11078798" cy="2862322"/>
          </a:xfrm>
          <a:prstGeom prst="rect">
            <a:avLst/>
          </a:prstGeom>
          <a:noFill/>
        </p:spPr>
        <p:txBody>
          <a:bodyPr wrap="square" rtlCol="0">
            <a:spAutoFit/>
          </a:bodyPr>
          <a:lstStyle/>
          <a:p>
            <a:pPr marL="342900" indent="-342900">
              <a:buFont typeface="Arial" panose="020B0604020202020204" pitchFamily="34" charset="0"/>
              <a:buChar char="•"/>
            </a:pPr>
            <a:r>
              <a:rPr lang="en-US" sz="3200" u="sng" dirty="0">
                <a:solidFill>
                  <a:srgbClr val="0070C0"/>
                </a:solidFill>
              </a:rPr>
              <a:t>ECIV 331 : Engineering Hydrology</a:t>
            </a:r>
          </a:p>
          <a:p>
            <a:pPr marL="285750" indent="-285750">
              <a:buFont typeface="Arial" panose="020B0604020202020204" pitchFamily="34" charset="0"/>
              <a:buChar char="•"/>
            </a:pPr>
            <a:endParaRPr lang="en-US" sz="3200" u="sng" dirty="0">
              <a:solidFill>
                <a:srgbClr val="0070C0"/>
              </a:solidFill>
            </a:endParaRPr>
          </a:p>
          <a:p>
            <a:pPr marL="342900" indent="-342900">
              <a:buFont typeface="Arial" panose="020B0604020202020204" pitchFamily="34" charset="0"/>
              <a:buChar char="•"/>
            </a:pPr>
            <a:r>
              <a:rPr lang="en-US" sz="3200" u="sng" dirty="0">
                <a:solidFill>
                  <a:srgbClr val="0070C0"/>
                </a:solidFill>
              </a:rPr>
              <a:t>PHOT 303 : Early History of Photography</a:t>
            </a:r>
          </a:p>
          <a:p>
            <a:pPr marL="285750" indent="-285750">
              <a:buFont typeface="Arial" panose="020B0604020202020204" pitchFamily="34" charset="0"/>
              <a:buChar char="•"/>
            </a:pPr>
            <a:endParaRPr lang="en-US" sz="2000" u="sng" dirty="0">
              <a:solidFill>
                <a:srgbClr val="0070C0"/>
              </a:solidFill>
            </a:endParaRPr>
          </a:p>
          <a:p>
            <a:pPr marL="285750" indent="-285750">
              <a:buFont typeface="Arial" panose="020B0604020202020204" pitchFamily="34" charset="0"/>
              <a:buChar char="•"/>
            </a:pPr>
            <a:endParaRPr lang="en-US" sz="2800" u="sng" dirty="0">
              <a:solidFill>
                <a:srgbClr val="0070C0"/>
              </a:solidFill>
            </a:endParaRPr>
          </a:p>
          <a:p>
            <a:endParaRPr lang="en-US" dirty="0"/>
          </a:p>
          <a:p>
            <a:endParaRPr lang="en-US" dirty="0"/>
          </a:p>
        </p:txBody>
      </p:sp>
    </p:spTree>
    <p:extLst>
      <p:ext uri="{BB962C8B-B14F-4D97-AF65-F5344CB8AC3E}">
        <p14:creationId xmlns:p14="http://schemas.microsoft.com/office/powerpoint/2010/main" val="22590422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21000"/>
            <a:ext cx="12192000" cy="6858000"/>
          </a:xfrm>
          <a:effectLst>
            <a:outerShdw blurRad="50800" dist="50800" dir="5400000" algn="ctr" rotWithShape="0">
              <a:srgbClr val="000000">
                <a:alpha val="91000"/>
              </a:srgbClr>
            </a:outerShdw>
          </a:effectLst>
        </p:spPr>
      </p:pic>
      <p:sp>
        <p:nvSpPr>
          <p:cNvPr id="6" name="TextBox 5">
            <a:extLst>
              <a:ext uri="{FF2B5EF4-FFF2-40B4-BE49-F238E27FC236}">
                <a16:creationId xmlns:a16="http://schemas.microsoft.com/office/drawing/2014/main" id="{6911E319-60BF-E74E-87A0-07D8A4C50AB4}"/>
              </a:ext>
            </a:extLst>
          </p:cNvPr>
          <p:cNvSpPr txBox="1"/>
          <p:nvPr/>
        </p:nvSpPr>
        <p:spPr>
          <a:xfrm>
            <a:off x="914400" y="719847"/>
            <a:ext cx="10700426" cy="1015663"/>
          </a:xfrm>
          <a:prstGeom prst="rect">
            <a:avLst/>
          </a:prstGeom>
          <a:noFill/>
        </p:spPr>
        <p:txBody>
          <a:bodyPr wrap="square" rtlCol="0">
            <a:spAutoFit/>
          </a:bodyPr>
          <a:lstStyle/>
          <a:p>
            <a:pPr lvl="0"/>
            <a:r>
              <a:rPr lang="en-US" sz="4000" dirty="0"/>
              <a:t>Undergraduate New Programs -First Reading:</a:t>
            </a:r>
          </a:p>
          <a:p>
            <a:pPr lvl="0"/>
            <a:endParaRPr lang="en-US" sz="2000" dirty="0"/>
          </a:p>
        </p:txBody>
      </p:sp>
      <p:sp>
        <p:nvSpPr>
          <p:cNvPr id="11" name="TextBox 10">
            <a:extLst>
              <a:ext uri="{FF2B5EF4-FFF2-40B4-BE49-F238E27FC236}">
                <a16:creationId xmlns:a16="http://schemas.microsoft.com/office/drawing/2014/main" id="{2E0FD8F2-03D4-3C66-32F6-CD2374E9ADE9}"/>
              </a:ext>
            </a:extLst>
          </p:cNvPr>
          <p:cNvSpPr txBox="1"/>
          <p:nvPr/>
        </p:nvSpPr>
        <p:spPr>
          <a:xfrm>
            <a:off x="1250732" y="1735510"/>
            <a:ext cx="11078798" cy="4339650"/>
          </a:xfrm>
          <a:prstGeom prst="rect">
            <a:avLst/>
          </a:prstGeom>
          <a:noFill/>
        </p:spPr>
        <p:txBody>
          <a:bodyPr wrap="square" rtlCol="0">
            <a:spAutoFit/>
          </a:bodyPr>
          <a:lstStyle/>
          <a:p>
            <a:pPr marL="342900" indent="-342900">
              <a:buFont typeface="Arial" panose="020B0604020202020204" pitchFamily="34" charset="0"/>
              <a:buChar char="•"/>
            </a:pPr>
            <a:r>
              <a:rPr lang="en-US" sz="3200" u="sng" dirty="0">
                <a:solidFill>
                  <a:srgbClr val="0070C0"/>
                </a:solidFill>
              </a:rPr>
              <a:t>05.0201-C : Africana Studies Certificate</a:t>
            </a:r>
          </a:p>
          <a:p>
            <a:pPr marL="342900" indent="-342900">
              <a:buFont typeface="Arial" panose="020B0604020202020204" pitchFamily="34" charset="0"/>
              <a:buChar char="•"/>
            </a:pPr>
            <a:endParaRPr lang="en-US" sz="3200" u="sng" dirty="0">
              <a:solidFill>
                <a:srgbClr val="0070C0"/>
              </a:solidFill>
            </a:endParaRPr>
          </a:p>
          <a:p>
            <a:pPr marL="342900" indent="-342900">
              <a:buFont typeface="Arial" panose="020B0604020202020204" pitchFamily="34" charset="0"/>
              <a:buChar char="•"/>
            </a:pPr>
            <a:r>
              <a:rPr lang="en-US" sz="3200" u="sng" dirty="0">
                <a:solidFill>
                  <a:srgbClr val="0070C0"/>
                </a:solidFill>
              </a:rPr>
              <a:t>CNC-CTS : CNC Robotic Tending and Integration</a:t>
            </a:r>
          </a:p>
          <a:p>
            <a:pPr marL="800100" lvl="1" indent="-342900">
              <a:buFont typeface="Arial" panose="020B0604020202020204" pitchFamily="34" charset="0"/>
              <a:buChar char="•"/>
            </a:pPr>
            <a:r>
              <a:rPr lang="en-US" sz="3200" dirty="0"/>
              <a:t>It was previously approved as a temporary program and now needs to go through a full workflow. </a:t>
            </a:r>
          </a:p>
          <a:p>
            <a:pPr marL="342900" indent="-342900">
              <a:buFont typeface="Arial" panose="020B0604020202020204" pitchFamily="34" charset="0"/>
              <a:buChar char="•"/>
            </a:pPr>
            <a:endParaRPr lang="en-US" sz="3200" u="sng" dirty="0">
              <a:solidFill>
                <a:srgbClr val="0070C0"/>
              </a:solidFill>
            </a:endParaRPr>
          </a:p>
          <a:p>
            <a:pPr marL="285750" indent="-285750">
              <a:buFont typeface="Arial" panose="020B0604020202020204" pitchFamily="34" charset="0"/>
              <a:buChar char="•"/>
            </a:pPr>
            <a:endParaRPr lang="en-US" sz="2000" u="sng" dirty="0">
              <a:solidFill>
                <a:srgbClr val="0070C0"/>
              </a:solidFill>
            </a:endParaRPr>
          </a:p>
          <a:p>
            <a:pPr marL="285750" indent="-285750">
              <a:buFont typeface="Arial" panose="020B0604020202020204" pitchFamily="34" charset="0"/>
              <a:buChar char="•"/>
            </a:pPr>
            <a:endParaRPr lang="en-US" sz="2800" u="sng" dirty="0">
              <a:solidFill>
                <a:srgbClr val="0070C0"/>
              </a:solidFill>
            </a:endParaRPr>
          </a:p>
          <a:p>
            <a:endParaRPr lang="en-US" dirty="0"/>
          </a:p>
          <a:p>
            <a:endParaRPr lang="en-US" dirty="0"/>
          </a:p>
        </p:txBody>
      </p:sp>
    </p:spTree>
    <p:extLst>
      <p:ext uri="{BB962C8B-B14F-4D97-AF65-F5344CB8AC3E}">
        <p14:creationId xmlns:p14="http://schemas.microsoft.com/office/powerpoint/2010/main" val="3775053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0"/>
            <a:ext cx="12192000" cy="7049153"/>
          </a:xfrm>
          <a:effectLst>
            <a:outerShdw blurRad="50800" dist="50800" dir="5400000" algn="ctr" rotWithShape="0">
              <a:srgbClr val="000000">
                <a:alpha val="91000"/>
              </a:srgbClr>
            </a:outerShdw>
          </a:effectLst>
        </p:spPr>
      </p:pic>
      <p:sp>
        <p:nvSpPr>
          <p:cNvPr id="8" name="TextBox 7">
            <a:extLst>
              <a:ext uri="{FF2B5EF4-FFF2-40B4-BE49-F238E27FC236}">
                <a16:creationId xmlns:a16="http://schemas.microsoft.com/office/drawing/2014/main" id="{CE5AEF48-90B5-9349-B7F1-02FF22C8BE73}"/>
              </a:ext>
            </a:extLst>
          </p:cNvPr>
          <p:cNvSpPr txBox="1"/>
          <p:nvPr/>
        </p:nvSpPr>
        <p:spPr>
          <a:xfrm>
            <a:off x="916034" y="1740796"/>
            <a:ext cx="10387223" cy="4031873"/>
          </a:xfrm>
          <a:prstGeom prst="rect">
            <a:avLst/>
          </a:prstGeom>
          <a:noFill/>
        </p:spPr>
        <p:txBody>
          <a:bodyPr wrap="square" rtlCol="0">
            <a:spAutoFit/>
          </a:bodyPr>
          <a:lstStyle/>
          <a:p>
            <a:pPr marL="285750" indent="-285750">
              <a:buFont typeface="Arial" panose="020B0604020202020204" pitchFamily="34" charset="0"/>
              <a:buChar char="•"/>
            </a:pPr>
            <a:r>
              <a:rPr lang="en-US" sz="3200" dirty="0"/>
              <a:t>Faculty Senate is an open and public meeting</a:t>
            </a:r>
          </a:p>
          <a:p>
            <a:pPr marL="285750" indent="-285750">
              <a:buFont typeface="Arial" panose="020B0604020202020204" pitchFamily="34" charset="0"/>
              <a:buChar char="•"/>
            </a:pPr>
            <a:endParaRPr lang="en-US" sz="3200" dirty="0"/>
          </a:p>
          <a:p>
            <a:pPr marL="285750" indent="-285750">
              <a:buFont typeface="Arial" panose="020B0604020202020204" pitchFamily="34" charset="0"/>
              <a:buChar char="•"/>
            </a:pPr>
            <a:r>
              <a:rPr lang="en-US" sz="3200" dirty="0"/>
              <a:t>Please, only Senators speak in the meeting, unless you are specifically called on by the Chair or Chair-elect to speak</a:t>
            </a:r>
          </a:p>
          <a:p>
            <a:pPr marL="285750" indent="-285750">
              <a:buFont typeface="Arial" panose="020B0604020202020204" pitchFamily="34" charset="0"/>
              <a:buChar char="•"/>
            </a:pPr>
            <a:endParaRPr lang="en-US" sz="3200" dirty="0"/>
          </a:p>
          <a:p>
            <a:pPr marL="285750" indent="-285750">
              <a:buFont typeface="Arial" panose="020B0604020202020204" pitchFamily="34" charset="0"/>
              <a:buChar char="•"/>
            </a:pPr>
            <a:r>
              <a:rPr lang="en-US" sz="3200" dirty="0"/>
              <a:t>Public may address the Senate at end of the meeting during public comment</a:t>
            </a:r>
          </a:p>
          <a:p>
            <a:pPr marL="285750" indent="-285750">
              <a:buFont typeface="Arial" panose="020B0604020202020204" pitchFamily="34" charset="0"/>
              <a:buChar char="•"/>
            </a:pPr>
            <a:endParaRPr lang="en-US" sz="3200" dirty="0"/>
          </a:p>
        </p:txBody>
      </p:sp>
      <p:sp>
        <p:nvSpPr>
          <p:cNvPr id="9" name="TextBox 8">
            <a:extLst>
              <a:ext uri="{FF2B5EF4-FFF2-40B4-BE49-F238E27FC236}">
                <a16:creationId xmlns:a16="http://schemas.microsoft.com/office/drawing/2014/main" id="{85979E2E-DB59-E44B-9DE6-32FD93591AFE}"/>
              </a:ext>
            </a:extLst>
          </p:cNvPr>
          <p:cNvSpPr txBox="1"/>
          <p:nvPr/>
        </p:nvSpPr>
        <p:spPr>
          <a:xfrm>
            <a:off x="3706948" y="428147"/>
            <a:ext cx="4244744" cy="707886"/>
          </a:xfrm>
          <a:prstGeom prst="rect">
            <a:avLst/>
          </a:prstGeom>
          <a:noFill/>
        </p:spPr>
        <p:txBody>
          <a:bodyPr wrap="square" rtlCol="0">
            <a:spAutoFit/>
          </a:bodyPr>
          <a:lstStyle/>
          <a:p>
            <a:pPr algn="ctr"/>
            <a:r>
              <a:rPr lang="en-US" sz="4000" b="1" dirty="0"/>
              <a:t>Gentle Reminders</a:t>
            </a:r>
          </a:p>
        </p:txBody>
      </p:sp>
    </p:spTree>
    <p:extLst>
      <p:ext uri="{BB962C8B-B14F-4D97-AF65-F5344CB8AC3E}">
        <p14:creationId xmlns:p14="http://schemas.microsoft.com/office/powerpoint/2010/main" val="41170256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21000"/>
            <a:ext cx="12192000" cy="6858000"/>
          </a:xfrm>
          <a:effectLst>
            <a:outerShdw blurRad="50800" dist="50800" dir="5400000" algn="ctr" rotWithShape="0">
              <a:srgbClr val="000000">
                <a:alpha val="91000"/>
              </a:srgbClr>
            </a:outerShdw>
          </a:effectLst>
        </p:spPr>
      </p:pic>
      <p:sp>
        <p:nvSpPr>
          <p:cNvPr id="6" name="TextBox 5">
            <a:extLst>
              <a:ext uri="{FF2B5EF4-FFF2-40B4-BE49-F238E27FC236}">
                <a16:creationId xmlns:a16="http://schemas.microsoft.com/office/drawing/2014/main" id="{6911E319-60BF-E74E-87A0-07D8A4C50AB4}"/>
              </a:ext>
            </a:extLst>
          </p:cNvPr>
          <p:cNvSpPr txBox="1"/>
          <p:nvPr/>
        </p:nvSpPr>
        <p:spPr>
          <a:xfrm>
            <a:off x="914400" y="719847"/>
            <a:ext cx="10700426" cy="1015663"/>
          </a:xfrm>
          <a:prstGeom prst="rect">
            <a:avLst/>
          </a:prstGeom>
          <a:noFill/>
        </p:spPr>
        <p:txBody>
          <a:bodyPr wrap="square" rtlCol="0">
            <a:spAutoFit/>
          </a:bodyPr>
          <a:lstStyle/>
          <a:p>
            <a:pPr lvl="0"/>
            <a:r>
              <a:rPr lang="en-US" sz="4000" dirty="0"/>
              <a:t>Graduate Courses -First Reading:</a:t>
            </a:r>
          </a:p>
          <a:p>
            <a:pPr lvl="0"/>
            <a:endParaRPr lang="en-US" sz="2000" dirty="0"/>
          </a:p>
        </p:txBody>
      </p:sp>
      <p:sp>
        <p:nvSpPr>
          <p:cNvPr id="3" name="TextBox 2">
            <a:extLst>
              <a:ext uri="{FF2B5EF4-FFF2-40B4-BE49-F238E27FC236}">
                <a16:creationId xmlns:a16="http://schemas.microsoft.com/office/drawing/2014/main" id="{2351C2A6-AFB6-86B3-2DF5-F5D22C7B1DF9}"/>
              </a:ext>
            </a:extLst>
          </p:cNvPr>
          <p:cNvSpPr txBox="1"/>
          <p:nvPr/>
        </p:nvSpPr>
        <p:spPr>
          <a:xfrm>
            <a:off x="1030014" y="1735510"/>
            <a:ext cx="10310648" cy="2051844"/>
          </a:xfrm>
          <a:prstGeom prst="rect">
            <a:avLst/>
          </a:prstGeom>
          <a:noFill/>
        </p:spPr>
        <p:txBody>
          <a:bodyPr wrap="square" rtlCol="0">
            <a:spAutoFit/>
          </a:bodyPr>
          <a:lstStyle/>
          <a:p>
            <a:pPr marL="742950" marR="0" lvl="1" indent="-285750">
              <a:spcBef>
                <a:spcPts val="0"/>
              </a:spcBef>
              <a:spcAft>
                <a:spcPts val="750"/>
              </a:spcAft>
              <a:buFont typeface="+mj-lt"/>
              <a:buAutoNum type="alphaLcPeriod"/>
            </a:pPr>
            <a:r>
              <a:rPr lang="en-US" sz="2400" dirty="0">
                <a:solidFill>
                  <a:srgbClr val="000000"/>
                </a:solidFill>
                <a:effectLst/>
                <a:latin typeface="Open Sans" panose="020B0606030504020204" pitchFamily="34" charset="0"/>
                <a:ea typeface="Times New Roman" panose="02020603050405020304" pitchFamily="18" charset="0"/>
                <a:hlinkClick r:id="rId3"/>
              </a:rPr>
              <a:t>ARTH 538 : Constructions of Gender &amp; Sexuality in Art</a:t>
            </a:r>
            <a:endParaRPr lang="en-US" sz="2400" dirty="0">
              <a:effectLst/>
              <a:latin typeface="Times New Roman" panose="02020603050405020304" pitchFamily="18" charset="0"/>
              <a:ea typeface="Times New Roman" panose="02020603050405020304" pitchFamily="18" charset="0"/>
            </a:endParaRPr>
          </a:p>
          <a:p>
            <a:pPr marL="1257300" lvl="2" indent="-342900">
              <a:spcAft>
                <a:spcPts val="750"/>
              </a:spcAft>
              <a:buFont typeface="Calibri" panose="020F0502020204030204" pitchFamily="34" charset="0"/>
              <a:buChar char="-"/>
            </a:pPr>
            <a:r>
              <a:rPr lang="en-US" sz="2400" dirty="0">
                <a:solidFill>
                  <a:srgbClr val="000000"/>
                </a:solidFill>
                <a:effectLst/>
                <a:latin typeface="Calibri" panose="020F0502020204030204" pitchFamily="34" charset="0"/>
                <a:ea typeface="Times New Roman" panose="02020603050405020304" pitchFamily="18" charset="0"/>
              </a:rPr>
              <a:t>To be co-convened with existing course ARTH 437, Graduate students are expected to do additional work including a longer paper, in-class mentoring and discussion, and supplementary readings.</a:t>
            </a:r>
            <a:endParaRPr lang="en-US" sz="24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4113831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21013"/>
            <a:ext cx="12192000" cy="6858000"/>
          </a:xfrm>
          <a:effectLst>
            <a:outerShdw blurRad="50800" dist="50800" dir="5400000" algn="ctr" rotWithShape="0">
              <a:srgbClr val="000000">
                <a:alpha val="91000"/>
              </a:srgbClr>
            </a:outerShdw>
          </a:effectLst>
        </p:spPr>
      </p:pic>
      <p:sp>
        <p:nvSpPr>
          <p:cNvPr id="9" name="TextBox 8">
            <a:extLst>
              <a:ext uri="{FF2B5EF4-FFF2-40B4-BE49-F238E27FC236}">
                <a16:creationId xmlns:a16="http://schemas.microsoft.com/office/drawing/2014/main" id="{9025F31C-7599-D743-A456-17E0312BBC9D}"/>
              </a:ext>
            </a:extLst>
          </p:cNvPr>
          <p:cNvSpPr txBox="1"/>
          <p:nvPr/>
        </p:nvSpPr>
        <p:spPr>
          <a:xfrm>
            <a:off x="1954783" y="798793"/>
            <a:ext cx="7767285" cy="3354765"/>
          </a:xfrm>
          <a:prstGeom prst="rect">
            <a:avLst/>
          </a:prstGeom>
          <a:noFill/>
        </p:spPr>
        <p:txBody>
          <a:bodyPr wrap="square" rtlCol="0">
            <a:spAutoFit/>
          </a:bodyPr>
          <a:lstStyle/>
          <a:p>
            <a:pPr lvl="2"/>
            <a:endParaRPr lang="en-US" sz="2800" dirty="0">
              <a:ea typeface="Open Sans" panose="020B0606030504020204" pitchFamily="34" charset="0"/>
              <a:cs typeface="Open Sans" panose="020B0606030504020204" pitchFamily="34" charset="0"/>
            </a:endParaRPr>
          </a:p>
          <a:p>
            <a:pPr marR="0" lvl="1" algn="ctr">
              <a:spcBef>
                <a:spcPts val="0"/>
              </a:spcBef>
              <a:spcAft>
                <a:spcPts val="0"/>
              </a:spcAft>
            </a:pPr>
            <a:r>
              <a:rPr lang="en-US" sz="4000" dirty="0">
                <a:effectLst/>
                <a:latin typeface="Calibri" panose="020F0502020204030204" pitchFamily="34" charset="0"/>
                <a:ea typeface="Calibri" panose="020F0502020204030204" pitchFamily="34" charset="0"/>
                <a:cs typeface="Calibri" panose="020F0502020204030204" pitchFamily="34" charset="0"/>
              </a:rPr>
              <a:t>Old Business:</a:t>
            </a:r>
          </a:p>
          <a:p>
            <a:pPr marR="0" lvl="0">
              <a:spcBef>
                <a:spcPts val="0"/>
              </a:spcBef>
              <a:spcAft>
                <a:spcPts val="0"/>
              </a:spcAft>
            </a:pPr>
            <a:r>
              <a:rPr lang="en-US" sz="1200" dirty="0">
                <a:effectLst/>
                <a:latin typeface="Calibri" panose="020F0502020204030204" pitchFamily="34" charset="0"/>
                <a:ea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spcBef>
                <a:spcPts val="0"/>
              </a:spcBef>
              <a:spcAft>
                <a:spcPts val="0"/>
              </a:spcAft>
              <a:buFont typeface="+mj-lt"/>
              <a:buAutoNum type="romanLcPeriod"/>
            </a:pPr>
            <a:r>
              <a:rPr lang="en-US" sz="280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US"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Age of courses revision</a:t>
            </a:r>
          </a:p>
          <a:p>
            <a:pPr marL="1143000" marR="0" lvl="2" indent="-228600">
              <a:spcBef>
                <a:spcPts val="0"/>
              </a:spcBef>
              <a:spcAft>
                <a:spcPts val="0"/>
              </a:spcAft>
              <a:buFont typeface="+mj-lt"/>
              <a:buAutoNum type="romanLcPeriod"/>
            </a:pPr>
            <a:endParaRPr lang="en-US"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1143000" marR="0" lvl="2" indent="-228600">
              <a:spcBef>
                <a:spcPts val="0"/>
              </a:spcBef>
              <a:spcAft>
                <a:spcPts val="0"/>
              </a:spcAft>
              <a:buFont typeface="+mj-lt"/>
              <a:buAutoNum type="romanLcPeriod"/>
            </a:pPr>
            <a:r>
              <a:rPr lang="en-US" sz="280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US"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Time-related policies revision</a:t>
            </a:r>
          </a:p>
          <a:p>
            <a:pPr marL="1143000" marR="0" lvl="2" indent="-228600">
              <a:spcBef>
                <a:spcPts val="0"/>
              </a:spcBef>
              <a:spcAft>
                <a:spcPts val="0"/>
              </a:spcAft>
              <a:buFont typeface="+mj-lt"/>
              <a:buAutoNum type="romanLcPeriod"/>
            </a:pPr>
            <a:endParaRPr lang="en-US"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gn="ctr"/>
            <a:endParaRPr lang="en-US" sz="2000" dirty="0"/>
          </a:p>
        </p:txBody>
      </p:sp>
    </p:spTree>
    <p:extLst>
      <p:ext uri="{BB962C8B-B14F-4D97-AF65-F5344CB8AC3E}">
        <p14:creationId xmlns:p14="http://schemas.microsoft.com/office/powerpoint/2010/main" val="4717054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57472"/>
            <a:ext cx="12192000" cy="6858000"/>
          </a:xfrm>
          <a:effectLst>
            <a:outerShdw blurRad="50800" dist="50800" dir="5400000" algn="ctr" rotWithShape="0">
              <a:srgbClr val="000000">
                <a:alpha val="91000"/>
              </a:srgbClr>
            </a:outerShdw>
          </a:effectLst>
        </p:spPr>
      </p:pic>
      <p:sp>
        <p:nvSpPr>
          <p:cNvPr id="6" name="TextBox 5">
            <a:extLst>
              <a:ext uri="{FF2B5EF4-FFF2-40B4-BE49-F238E27FC236}">
                <a16:creationId xmlns:a16="http://schemas.microsoft.com/office/drawing/2014/main" id="{6911E319-60BF-E74E-87A0-07D8A4C50AB4}"/>
              </a:ext>
            </a:extLst>
          </p:cNvPr>
          <p:cNvSpPr txBox="1"/>
          <p:nvPr/>
        </p:nvSpPr>
        <p:spPr>
          <a:xfrm>
            <a:off x="857599" y="2400607"/>
            <a:ext cx="10700426" cy="769441"/>
          </a:xfrm>
          <a:prstGeom prst="rect">
            <a:avLst/>
          </a:prstGeom>
          <a:noFill/>
        </p:spPr>
        <p:txBody>
          <a:bodyPr wrap="square" rtlCol="0">
            <a:spAutoFit/>
          </a:bodyPr>
          <a:lstStyle/>
          <a:p>
            <a:pPr lvl="0" algn="ctr"/>
            <a:r>
              <a:rPr lang="en-US" sz="4400" dirty="0"/>
              <a:t>Senate Open Discussion</a:t>
            </a:r>
          </a:p>
        </p:txBody>
      </p:sp>
    </p:spTree>
    <p:extLst>
      <p:ext uri="{BB962C8B-B14F-4D97-AF65-F5344CB8AC3E}">
        <p14:creationId xmlns:p14="http://schemas.microsoft.com/office/powerpoint/2010/main" val="41007909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0"/>
            <a:ext cx="12192000" cy="6858000"/>
          </a:xfrm>
          <a:effectLst>
            <a:outerShdw blurRad="50800" dist="50800" dir="5400000" algn="ctr" rotWithShape="0">
              <a:srgbClr val="000000">
                <a:alpha val="91000"/>
              </a:srgbClr>
            </a:outerShdw>
          </a:effectLst>
        </p:spPr>
      </p:pic>
      <p:sp>
        <p:nvSpPr>
          <p:cNvPr id="6" name="TextBox 5">
            <a:extLst>
              <a:ext uri="{FF2B5EF4-FFF2-40B4-BE49-F238E27FC236}">
                <a16:creationId xmlns:a16="http://schemas.microsoft.com/office/drawing/2014/main" id="{6911E319-60BF-E74E-87A0-07D8A4C50AB4}"/>
              </a:ext>
            </a:extLst>
          </p:cNvPr>
          <p:cNvSpPr txBox="1"/>
          <p:nvPr/>
        </p:nvSpPr>
        <p:spPr>
          <a:xfrm>
            <a:off x="458205" y="2736938"/>
            <a:ext cx="10700426" cy="769441"/>
          </a:xfrm>
          <a:prstGeom prst="rect">
            <a:avLst/>
          </a:prstGeom>
          <a:noFill/>
        </p:spPr>
        <p:txBody>
          <a:bodyPr wrap="square" rtlCol="0">
            <a:spAutoFit/>
          </a:bodyPr>
          <a:lstStyle/>
          <a:p>
            <a:pPr lvl="0" algn="ctr"/>
            <a:r>
              <a:rPr lang="en-US" sz="4400" dirty="0"/>
              <a:t>Public Comment</a:t>
            </a:r>
          </a:p>
        </p:txBody>
      </p:sp>
    </p:spTree>
    <p:extLst>
      <p:ext uri="{BB962C8B-B14F-4D97-AF65-F5344CB8AC3E}">
        <p14:creationId xmlns:p14="http://schemas.microsoft.com/office/powerpoint/2010/main" val="8542792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2"/>
            <a:ext cx="12192000" cy="6858000"/>
          </a:xfrm>
          <a:effectLst>
            <a:outerShdw blurRad="50800" dist="50800" dir="5400000" algn="ctr" rotWithShape="0">
              <a:srgbClr val="000000">
                <a:alpha val="91000"/>
              </a:srgbClr>
            </a:outerShdw>
          </a:effectLst>
        </p:spPr>
      </p:pic>
      <p:sp>
        <p:nvSpPr>
          <p:cNvPr id="6" name="TextBox 5">
            <a:extLst>
              <a:ext uri="{FF2B5EF4-FFF2-40B4-BE49-F238E27FC236}">
                <a16:creationId xmlns:a16="http://schemas.microsoft.com/office/drawing/2014/main" id="{6911E319-60BF-E74E-87A0-07D8A4C50AB4}"/>
              </a:ext>
            </a:extLst>
          </p:cNvPr>
          <p:cNvSpPr txBox="1"/>
          <p:nvPr/>
        </p:nvSpPr>
        <p:spPr>
          <a:xfrm>
            <a:off x="745787" y="577840"/>
            <a:ext cx="10700426" cy="3231654"/>
          </a:xfrm>
          <a:prstGeom prst="rect">
            <a:avLst/>
          </a:prstGeom>
          <a:noFill/>
        </p:spPr>
        <p:txBody>
          <a:bodyPr wrap="square" rtlCol="0">
            <a:spAutoFit/>
          </a:bodyPr>
          <a:lstStyle/>
          <a:p>
            <a:pPr lvl="0" algn="ctr"/>
            <a:r>
              <a:rPr lang="en-US" sz="4400" dirty="0"/>
              <a:t>Next Meeting February 8, 2023</a:t>
            </a:r>
          </a:p>
          <a:p>
            <a:pPr lvl="0" algn="ctr"/>
            <a:r>
              <a:rPr lang="en-US" sz="4400" dirty="0"/>
              <a:t>Leon Johnson 346</a:t>
            </a:r>
          </a:p>
          <a:p>
            <a:pPr lvl="0" algn="ctr"/>
            <a:endParaRPr lang="en-US" sz="4400" dirty="0"/>
          </a:p>
          <a:p>
            <a:pPr lvl="0" algn="ctr"/>
            <a:endParaRPr lang="en-US" sz="3600" dirty="0"/>
          </a:p>
          <a:p>
            <a:pPr lvl="0" algn="ctr"/>
            <a:endParaRPr lang="en-US" sz="3600" dirty="0"/>
          </a:p>
        </p:txBody>
      </p:sp>
    </p:spTree>
    <p:extLst>
      <p:ext uri="{BB962C8B-B14F-4D97-AF65-F5344CB8AC3E}">
        <p14:creationId xmlns:p14="http://schemas.microsoft.com/office/powerpoint/2010/main" val="24635066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B9B7A-FD57-D449-A5B1-DB9E6F6FC1BB}"/>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2CB6589D-3C38-304E-BE7E-C6318CCC8A22}"/>
              </a:ext>
            </a:extLst>
          </p:cNvPr>
          <p:cNvSpPr>
            <a:spLocks noGrp="1"/>
          </p:cNvSpPr>
          <p:nvPr>
            <p:ph type="subTitle" idx="1"/>
          </p:nvPr>
        </p:nvSpPr>
        <p:spPr/>
        <p:txBody>
          <a:bodyPr/>
          <a:lstStyle/>
          <a:p>
            <a:endParaRPr lang="en-US"/>
          </a:p>
        </p:txBody>
      </p:sp>
      <p:pic>
        <p:nvPicPr>
          <p:cNvPr id="5" name="Picture 4" descr="A large mountain in the background&#10;&#10;Description automatically generated">
            <a:extLst>
              <a:ext uri="{FF2B5EF4-FFF2-40B4-BE49-F238E27FC236}">
                <a16:creationId xmlns:a16="http://schemas.microsoft.com/office/drawing/2014/main" id="{FD3C358F-51B1-A249-8B8C-D427DBAFB934}"/>
              </a:ext>
            </a:extLst>
          </p:cNvPr>
          <p:cNvPicPr>
            <a:picLocks noChangeAspect="1"/>
          </p:cNvPicPr>
          <p:nvPr/>
        </p:nvPicPr>
        <p:blipFill>
          <a:blip r:embed="rId2"/>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E9552DD3-A93A-C94F-8ABC-6973FD05146C}"/>
              </a:ext>
            </a:extLst>
          </p:cNvPr>
          <p:cNvSpPr txBox="1"/>
          <p:nvPr/>
        </p:nvSpPr>
        <p:spPr>
          <a:xfrm>
            <a:off x="432487" y="383957"/>
            <a:ext cx="8501448" cy="646331"/>
          </a:xfrm>
          <a:prstGeom prst="rect">
            <a:avLst/>
          </a:prstGeom>
          <a:noFill/>
        </p:spPr>
        <p:txBody>
          <a:bodyPr wrap="square" rtlCol="0">
            <a:spAutoFit/>
          </a:bodyPr>
          <a:lstStyle/>
          <a:p>
            <a:pPr algn="ctr"/>
            <a:r>
              <a:rPr lang="en-US" sz="3600" dirty="0">
                <a:solidFill>
                  <a:schemeClr val="bg1"/>
                </a:solidFill>
              </a:rPr>
              <a:t>Faculty Senate Meeting  Adjourned </a:t>
            </a:r>
          </a:p>
        </p:txBody>
      </p:sp>
    </p:spTree>
    <p:extLst>
      <p:ext uri="{BB962C8B-B14F-4D97-AF65-F5344CB8AC3E}">
        <p14:creationId xmlns:p14="http://schemas.microsoft.com/office/powerpoint/2010/main" val="2477078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0"/>
            <a:ext cx="12192000" cy="6858000"/>
          </a:xfrm>
          <a:effectLst>
            <a:outerShdw blurRad="50800" dist="50800" dir="5400000" algn="ctr" rotWithShape="0">
              <a:srgbClr val="000000">
                <a:alpha val="91000"/>
              </a:srgbClr>
            </a:outerShdw>
          </a:effectLst>
        </p:spPr>
      </p:pic>
      <p:sp>
        <p:nvSpPr>
          <p:cNvPr id="8" name="TextBox 7">
            <a:extLst>
              <a:ext uri="{FF2B5EF4-FFF2-40B4-BE49-F238E27FC236}">
                <a16:creationId xmlns:a16="http://schemas.microsoft.com/office/drawing/2014/main" id="{00C6ED5C-2857-4444-88C0-83C03517A795}"/>
              </a:ext>
            </a:extLst>
          </p:cNvPr>
          <p:cNvSpPr txBox="1"/>
          <p:nvPr/>
        </p:nvSpPr>
        <p:spPr>
          <a:xfrm>
            <a:off x="872218" y="454015"/>
            <a:ext cx="10005579" cy="707886"/>
          </a:xfrm>
          <a:prstGeom prst="rect">
            <a:avLst/>
          </a:prstGeom>
          <a:noFill/>
        </p:spPr>
        <p:txBody>
          <a:bodyPr wrap="square" rtlCol="0">
            <a:spAutoFit/>
          </a:bodyPr>
          <a:lstStyle/>
          <a:p>
            <a:pPr algn="ctr"/>
            <a:r>
              <a:rPr lang="en-US" sz="4000" b="1" dirty="0"/>
              <a:t>Agenda</a:t>
            </a:r>
          </a:p>
        </p:txBody>
      </p:sp>
      <p:sp>
        <p:nvSpPr>
          <p:cNvPr id="9" name="TextBox 8">
            <a:extLst>
              <a:ext uri="{FF2B5EF4-FFF2-40B4-BE49-F238E27FC236}">
                <a16:creationId xmlns:a16="http://schemas.microsoft.com/office/drawing/2014/main" id="{07064C5C-6F7B-1740-802E-F415A4FBF6C9}"/>
              </a:ext>
            </a:extLst>
          </p:cNvPr>
          <p:cNvSpPr txBox="1"/>
          <p:nvPr/>
        </p:nvSpPr>
        <p:spPr>
          <a:xfrm>
            <a:off x="2007601" y="1470794"/>
            <a:ext cx="7151121" cy="3970318"/>
          </a:xfrm>
          <a:prstGeom prst="rect">
            <a:avLst/>
          </a:prstGeom>
          <a:noFill/>
        </p:spPr>
        <p:txBody>
          <a:bodyPr wrap="square" rtlCol="0">
            <a:spAutoFit/>
          </a:bodyPr>
          <a:lstStyle/>
          <a:p>
            <a:pPr marL="285750" indent="-285750">
              <a:buFont typeface="Arial" panose="020B0604020202020204" pitchFamily="34" charset="0"/>
              <a:buChar char="•"/>
            </a:pPr>
            <a:r>
              <a:rPr lang="en-US" sz="3600" dirty="0"/>
              <a:t>Approval of Minutes</a:t>
            </a:r>
          </a:p>
          <a:p>
            <a:pPr marL="285750" indent="-285750">
              <a:buFont typeface="Arial" panose="020B0604020202020204" pitchFamily="34" charset="0"/>
              <a:buChar char="•"/>
            </a:pPr>
            <a:r>
              <a:rPr lang="en-US" sz="3600" dirty="0"/>
              <a:t>Information Updates</a:t>
            </a:r>
          </a:p>
          <a:p>
            <a:pPr marL="285750" indent="-285750">
              <a:buFont typeface="Arial" panose="020B0604020202020204" pitchFamily="34" charset="0"/>
              <a:buChar char="•"/>
            </a:pPr>
            <a:r>
              <a:rPr lang="en-US" sz="3600" dirty="0"/>
              <a:t>Courses and Programs</a:t>
            </a:r>
          </a:p>
          <a:p>
            <a:pPr marL="285750" indent="-285750">
              <a:buFont typeface="Arial" panose="020B0604020202020204" pitchFamily="34" charset="0"/>
              <a:buChar char="•"/>
            </a:pPr>
            <a:r>
              <a:rPr lang="en-US" sz="3600" dirty="0"/>
              <a:t>Old Business</a:t>
            </a:r>
          </a:p>
          <a:p>
            <a:pPr marL="285750" indent="-285750">
              <a:buFont typeface="Arial" panose="020B0604020202020204" pitchFamily="34" charset="0"/>
              <a:buChar char="•"/>
            </a:pPr>
            <a:r>
              <a:rPr lang="en-US" sz="3600" dirty="0"/>
              <a:t>Senator’s Open Discussion</a:t>
            </a:r>
          </a:p>
          <a:p>
            <a:pPr marL="336550" lvl="1" indent="-336550">
              <a:buFont typeface="Arial" panose="020B0604020202020204" pitchFamily="34" charset="0"/>
              <a:buChar char="•"/>
            </a:pPr>
            <a:r>
              <a:rPr lang="en-US" sz="3600" dirty="0"/>
              <a:t>Public Comment</a:t>
            </a:r>
          </a:p>
          <a:p>
            <a:pPr marL="285750" indent="-285750">
              <a:buFont typeface="Arial" panose="020B0604020202020204" pitchFamily="34" charset="0"/>
              <a:buChar char="•"/>
            </a:pPr>
            <a:r>
              <a:rPr lang="en-US" sz="3600" dirty="0"/>
              <a:t>Adjourn</a:t>
            </a:r>
          </a:p>
        </p:txBody>
      </p:sp>
    </p:spTree>
    <p:extLst>
      <p:ext uri="{BB962C8B-B14F-4D97-AF65-F5344CB8AC3E}">
        <p14:creationId xmlns:p14="http://schemas.microsoft.com/office/powerpoint/2010/main" val="1356749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0"/>
            <a:ext cx="12192000" cy="6858000"/>
          </a:xfrm>
          <a:effectLst>
            <a:outerShdw blurRad="50800" dist="50800" dir="5400000" algn="ctr" rotWithShape="0">
              <a:srgbClr val="000000">
                <a:alpha val="91000"/>
              </a:srgbClr>
            </a:outerShdw>
          </a:effectLst>
        </p:spPr>
      </p:pic>
      <p:sp>
        <p:nvSpPr>
          <p:cNvPr id="6" name="TextBox 5">
            <a:extLst>
              <a:ext uri="{FF2B5EF4-FFF2-40B4-BE49-F238E27FC236}">
                <a16:creationId xmlns:a16="http://schemas.microsoft.com/office/drawing/2014/main" id="{6911E319-60BF-E74E-87A0-07D8A4C50AB4}"/>
              </a:ext>
            </a:extLst>
          </p:cNvPr>
          <p:cNvSpPr txBox="1"/>
          <p:nvPr/>
        </p:nvSpPr>
        <p:spPr>
          <a:xfrm>
            <a:off x="-1" y="486383"/>
            <a:ext cx="12191999" cy="830997"/>
          </a:xfrm>
          <a:prstGeom prst="rect">
            <a:avLst/>
          </a:prstGeom>
          <a:noFill/>
        </p:spPr>
        <p:txBody>
          <a:bodyPr wrap="square" rtlCol="0">
            <a:spAutoFit/>
          </a:bodyPr>
          <a:lstStyle/>
          <a:p>
            <a:pPr algn="ctr"/>
            <a:r>
              <a:rPr lang="en-US" sz="4800" dirty="0"/>
              <a:t>Approval FS Minutes 01/25/22</a:t>
            </a:r>
          </a:p>
        </p:txBody>
      </p:sp>
      <p:sp>
        <p:nvSpPr>
          <p:cNvPr id="7" name="TextBox 6">
            <a:extLst>
              <a:ext uri="{FF2B5EF4-FFF2-40B4-BE49-F238E27FC236}">
                <a16:creationId xmlns:a16="http://schemas.microsoft.com/office/drawing/2014/main" id="{E2F7A2DE-8E8E-F449-8FFF-CF0EBAD1248F}"/>
              </a:ext>
            </a:extLst>
          </p:cNvPr>
          <p:cNvSpPr txBox="1"/>
          <p:nvPr/>
        </p:nvSpPr>
        <p:spPr>
          <a:xfrm>
            <a:off x="603115" y="2102531"/>
            <a:ext cx="10953345" cy="3416320"/>
          </a:xfrm>
          <a:prstGeom prst="rect">
            <a:avLst/>
          </a:prstGeom>
          <a:noFill/>
        </p:spPr>
        <p:txBody>
          <a:bodyPr wrap="square" rtlCol="0">
            <a:spAutoFit/>
          </a:bodyPr>
          <a:lstStyle/>
          <a:p>
            <a:r>
              <a:rPr lang="en-US" sz="3600" dirty="0"/>
              <a:t>Do I have a motion to approve?</a:t>
            </a:r>
          </a:p>
          <a:p>
            <a:endParaRPr lang="en-US" sz="3600" dirty="0"/>
          </a:p>
          <a:p>
            <a:r>
              <a:rPr lang="en-US" sz="3600" dirty="0"/>
              <a:t>Any Discussion?</a:t>
            </a:r>
          </a:p>
          <a:p>
            <a:endParaRPr lang="en-US" sz="3600" dirty="0"/>
          </a:p>
          <a:p>
            <a:r>
              <a:rPr lang="en-US" sz="3600" dirty="0"/>
              <a:t>All those in favor of the motion or</a:t>
            </a:r>
          </a:p>
          <a:p>
            <a:r>
              <a:rPr lang="en-US" sz="3600" dirty="0"/>
              <a:t>Those not in favor of the motion indicate by saying… </a:t>
            </a:r>
          </a:p>
        </p:txBody>
      </p:sp>
    </p:spTree>
    <p:extLst>
      <p:ext uri="{BB962C8B-B14F-4D97-AF65-F5344CB8AC3E}">
        <p14:creationId xmlns:p14="http://schemas.microsoft.com/office/powerpoint/2010/main" val="612402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21024"/>
            <a:ext cx="12192000" cy="6858000"/>
          </a:xfrm>
          <a:effectLst>
            <a:outerShdw blurRad="50800" dist="50800" dir="5400000" algn="ctr" rotWithShape="0">
              <a:srgbClr val="000000">
                <a:alpha val="91000"/>
              </a:srgbClr>
            </a:outerShdw>
          </a:effectLst>
        </p:spPr>
      </p:pic>
      <p:sp>
        <p:nvSpPr>
          <p:cNvPr id="8" name="TextBox 7">
            <a:extLst>
              <a:ext uri="{FF2B5EF4-FFF2-40B4-BE49-F238E27FC236}">
                <a16:creationId xmlns:a16="http://schemas.microsoft.com/office/drawing/2014/main" id="{124A14F6-9C40-BA48-A7F2-9E6A79BBD1B9}"/>
              </a:ext>
            </a:extLst>
          </p:cNvPr>
          <p:cNvSpPr txBox="1"/>
          <p:nvPr/>
        </p:nvSpPr>
        <p:spPr>
          <a:xfrm>
            <a:off x="872218" y="527586"/>
            <a:ext cx="10357162" cy="707886"/>
          </a:xfrm>
          <a:prstGeom prst="rect">
            <a:avLst/>
          </a:prstGeom>
          <a:noFill/>
        </p:spPr>
        <p:txBody>
          <a:bodyPr wrap="square" rtlCol="0">
            <a:spAutoFit/>
          </a:bodyPr>
          <a:lstStyle/>
          <a:p>
            <a:r>
              <a:rPr lang="en-US" sz="4000" b="1" dirty="0"/>
              <a:t>FYI Items</a:t>
            </a:r>
          </a:p>
        </p:txBody>
      </p:sp>
      <p:sp>
        <p:nvSpPr>
          <p:cNvPr id="9" name="TextBox 8">
            <a:extLst>
              <a:ext uri="{FF2B5EF4-FFF2-40B4-BE49-F238E27FC236}">
                <a16:creationId xmlns:a16="http://schemas.microsoft.com/office/drawing/2014/main" id="{9025F31C-7599-D743-A456-17E0312BBC9D}"/>
              </a:ext>
            </a:extLst>
          </p:cNvPr>
          <p:cNvSpPr txBox="1"/>
          <p:nvPr/>
        </p:nvSpPr>
        <p:spPr>
          <a:xfrm>
            <a:off x="210067" y="1582313"/>
            <a:ext cx="10662557" cy="6001643"/>
          </a:xfrm>
          <a:prstGeom prst="rect">
            <a:avLst/>
          </a:prstGeom>
          <a:noFill/>
        </p:spPr>
        <p:txBody>
          <a:bodyPr wrap="square" rtlCol="0">
            <a:spAutoFit/>
          </a:bodyPr>
          <a:lstStyle/>
          <a:p>
            <a:pPr marL="1371600" lvl="2" indent="-457200">
              <a:buFont typeface="Arial" panose="020B0604020202020204" pitchFamily="34" charset="0"/>
              <a:buChar char="•"/>
            </a:pP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Congratulations to the recipients of the Spring 2023 Founders Day Faculty Award. Please plan on attending and promoting the recognition on Thursday, February 16, 2023, 8:30 am – 10:30 am in NAH, Inspiration Hall.</a:t>
            </a:r>
          </a:p>
          <a:p>
            <a:pPr marL="1371600" lvl="2" indent="-457200">
              <a:buFont typeface="Arial" panose="020B0604020202020204" pitchFamily="34" charset="0"/>
              <a:buChar char="•"/>
            </a:pPr>
            <a:endParaRPr lang="en-US" sz="32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1371600" lvl="2" indent="-457200">
              <a:buFont typeface="Arial" panose="020B0604020202020204" pitchFamily="34" charset="0"/>
              <a:buChar char="•"/>
            </a:pP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Founders Day Awards for Student Excellence will also be on Thursday, February 16, 2023 at 5:30 pm. $25 per ticket available from the Alumni Foundation</a:t>
            </a:r>
          </a:p>
          <a:p>
            <a:pPr marL="1371600" lvl="2" indent="-457200">
              <a:buFont typeface="Arial" panose="020B0604020202020204" pitchFamily="34" charset="0"/>
              <a:buChar char="•"/>
            </a:pP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lvl="2"/>
            <a:endParaRPr lang="en-US" sz="2800" dirty="0">
              <a:ea typeface="Open Sans" panose="020B0606030504020204" pitchFamily="34" charset="0"/>
              <a:cs typeface="Open Sans" panose="020B0606030504020204" pitchFamily="34" charset="0"/>
            </a:endParaRPr>
          </a:p>
          <a:p>
            <a:pPr marL="914400" lvl="1" indent="-457200">
              <a:buFont typeface="Arial" panose="020B0604020202020204" pitchFamily="34" charset="0"/>
              <a:buChar char="•"/>
            </a:pP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en-US" sz="2800" dirty="0"/>
          </a:p>
        </p:txBody>
      </p:sp>
    </p:spTree>
    <p:extLst>
      <p:ext uri="{BB962C8B-B14F-4D97-AF65-F5344CB8AC3E}">
        <p14:creationId xmlns:p14="http://schemas.microsoft.com/office/powerpoint/2010/main" val="28907551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21024"/>
            <a:ext cx="12192000" cy="6858000"/>
          </a:xfrm>
          <a:effectLst>
            <a:outerShdw blurRad="50800" dist="50800" dir="5400000" algn="ctr" rotWithShape="0">
              <a:srgbClr val="000000">
                <a:alpha val="91000"/>
              </a:srgbClr>
            </a:outerShdw>
          </a:effectLst>
        </p:spPr>
      </p:pic>
      <p:sp>
        <p:nvSpPr>
          <p:cNvPr id="8" name="TextBox 7">
            <a:extLst>
              <a:ext uri="{FF2B5EF4-FFF2-40B4-BE49-F238E27FC236}">
                <a16:creationId xmlns:a16="http://schemas.microsoft.com/office/drawing/2014/main" id="{124A14F6-9C40-BA48-A7F2-9E6A79BBD1B9}"/>
              </a:ext>
            </a:extLst>
          </p:cNvPr>
          <p:cNvSpPr txBox="1"/>
          <p:nvPr/>
        </p:nvSpPr>
        <p:spPr>
          <a:xfrm>
            <a:off x="872218" y="527586"/>
            <a:ext cx="10357162" cy="707886"/>
          </a:xfrm>
          <a:prstGeom prst="rect">
            <a:avLst/>
          </a:prstGeom>
          <a:noFill/>
        </p:spPr>
        <p:txBody>
          <a:bodyPr wrap="square" rtlCol="0">
            <a:spAutoFit/>
          </a:bodyPr>
          <a:lstStyle/>
          <a:p>
            <a:r>
              <a:rPr lang="en-US" sz="4000" b="1" dirty="0"/>
              <a:t>FYI Items</a:t>
            </a:r>
          </a:p>
        </p:txBody>
      </p:sp>
      <p:sp>
        <p:nvSpPr>
          <p:cNvPr id="9" name="TextBox 8">
            <a:extLst>
              <a:ext uri="{FF2B5EF4-FFF2-40B4-BE49-F238E27FC236}">
                <a16:creationId xmlns:a16="http://schemas.microsoft.com/office/drawing/2014/main" id="{9025F31C-7599-D743-A456-17E0312BBC9D}"/>
              </a:ext>
            </a:extLst>
          </p:cNvPr>
          <p:cNvSpPr txBox="1"/>
          <p:nvPr/>
        </p:nvSpPr>
        <p:spPr>
          <a:xfrm>
            <a:off x="210067" y="1582313"/>
            <a:ext cx="10662557" cy="5509200"/>
          </a:xfrm>
          <a:prstGeom prst="rect">
            <a:avLst/>
          </a:prstGeom>
          <a:noFill/>
        </p:spPr>
        <p:txBody>
          <a:bodyPr wrap="square" rtlCol="0">
            <a:spAutoFit/>
          </a:bodyPr>
          <a:lstStyle/>
          <a:p>
            <a:pPr marL="742950" lvl="1" indent="-285750">
              <a:buFont typeface="Arial" panose="020B0604020202020204" pitchFamily="34" charset="0"/>
              <a:buChar char="•"/>
            </a:pP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Save the Date: 100</a:t>
            </a:r>
            <a:r>
              <a:rPr lang="en-US" sz="32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a:t>
            </a: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Day of Student Recognition May 5, 2023</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pPr>
            <a:endPar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742950" marR="0" lvl="1" indent="-285750">
              <a:spcBef>
                <a:spcPts val="0"/>
              </a:spcBef>
              <a:spcAft>
                <a:spcPts val="0"/>
              </a:spcAft>
              <a:buFont typeface="Arial" panose="020B0604020202020204" pitchFamily="34" charset="0"/>
              <a:buChar char="•"/>
            </a:pP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ORD Internal Funding Opportunities</a:t>
            </a: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marL="1200150" lvl="2" indent="-285750">
              <a:buFont typeface="Arial" panose="020B0604020202020204" pitchFamily="34" charset="0"/>
              <a:buChar char="•"/>
            </a:pP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HASS Grant Program: Feb 13, 2023</a:t>
            </a:r>
          </a:p>
          <a:p>
            <a:pPr marL="1200150" lvl="2" indent="-285750">
              <a:buFont typeface="Arial" panose="020B0604020202020204" pitchFamily="34" charset="0"/>
              <a:buChar char="•"/>
            </a:pP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Research Expansion Funds (REF): Feb 21, 2023</a:t>
            </a: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marL="1200150" lvl="2" indent="-285750">
              <a:buFont typeface="Arial" panose="020B0604020202020204" pitchFamily="34" charset="0"/>
              <a:buChar char="•"/>
            </a:pP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Scholarship and Creativity (S &amp; C) Grant Program: Feb 21, 2023</a:t>
            </a: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marL="1200150" lvl="2" indent="-285750">
              <a:buFont typeface="Arial" panose="020B0604020202020204" pitchFamily="34" charset="0"/>
              <a:buChar char="•"/>
            </a:pP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Proposal Enhancement Grant (PEG) : Rolling</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914400" lvl="1" indent="-457200">
              <a:buFont typeface="Arial" panose="020B0604020202020204" pitchFamily="34" charset="0"/>
              <a:buChar char="•"/>
            </a:pP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en-US" sz="2800" dirty="0"/>
          </a:p>
        </p:txBody>
      </p:sp>
    </p:spTree>
    <p:extLst>
      <p:ext uri="{BB962C8B-B14F-4D97-AF65-F5344CB8AC3E}">
        <p14:creationId xmlns:p14="http://schemas.microsoft.com/office/powerpoint/2010/main" val="2957883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21024"/>
            <a:ext cx="12192000" cy="6858000"/>
          </a:xfrm>
          <a:effectLst>
            <a:outerShdw blurRad="50800" dist="50800" dir="5400000" algn="ctr" rotWithShape="0">
              <a:srgbClr val="000000">
                <a:alpha val="91000"/>
              </a:srgbClr>
            </a:outerShdw>
          </a:effectLst>
        </p:spPr>
      </p:pic>
      <p:sp>
        <p:nvSpPr>
          <p:cNvPr id="8" name="TextBox 7">
            <a:extLst>
              <a:ext uri="{FF2B5EF4-FFF2-40B4-BE49-F238E27FC236}">
                <a16:creationId xmlns:a16="http://schemas.microsoft.com/office/drawing/2014/main" id="{124A14F6-9C40-BA48-A7F2-9E6A79BBD1B9}"/>
              </a:ext>
            </a:extLst>
          </p:cNvPr>
          <p:cNvSpPr txBox="1"/>
          <p:nvPr/>
        </p:nvSpPr>
        <p:spPr>
          <a:xfrm>
            <a:off x="872218" y="527586"/>
            <a:ext cx="10357162" cy="707886"/>
          </a:xfrm>
          <a:prstGeom prst="rect">
            <a:avLst/>
          </a:prstGeom>
          <a:noFill/>
        </p:spPr>
        <p:txBody>
          <a:bodyPr wrap="square" rtlCol="0">
            <a:spAutoFit/>
          </a:bodyPr>
          <a:lstStyle/>
          <a:p>
            <a:r>
              <a:rPr lang="en-US" sz="4000" b="1" dirty="0"/>
              <a:t>FYI Items</a:t>
            </a:r>
          </a:p>
        </p:txBody>
      </p:sp>
      <p:sp>
        <p:nvSpPr>
          <p:cNvPr id="9" name="TextBox 8">
            <a:extLst>
              <a:ext uri="{FF2B5EF4-FFF2-40B4-BE49-F238E27FC236}">
                <a16:creationId xmlns:a16="http://schemas.microsoft.com/office/drawing/2014/main" id="{9025F31C-7599-D743-A456-17E0312BBC9D}"/>
              </a:ext>
            </a:extLst>
          </p:cNvPr>
          <p:cNvSpPr txBox="1"/>
          <p:nvPr/>
        </p:nvSpPr>
        <p:spPr>
          <a:xfrm>
            <a:off x="210067" y="1582313"/>
            <a:ext cx="10662557" cy="3539430"/>
          </a:xfrm>
          <a:prstGeom prst="rect">
            <a:avLst/>
          </a:prstGeom>
          <a:noFill/>
        </p:spPr>
        <p:txBody>
          <a:bodyPr wrap="square" rtlCol="0">
            <a:spAutoFit/>
          </a:bodyPr>
          <a:lstStyle/>
          <a:p>
            <a:pPr marL="742950" lvl="1" indent="-285750">
              <a:buFont typeface="Arial" panose="020B0604020202020204" pitchFamily="34" charset="0"/>
              <a:buChar char="•"/>
            </a:pP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MSU Leadership Institute: A Conversation With Dmitry </a:t>
            </a:r>
            <a:r>
              <a:rPr lang="en-US" sz="32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Muratov</a:t>
            </a: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Nobel Peace Prize Winner</a:t>
            </a:r>
          </a:p>
          <a:p>
            <a:pPr lvl="1"/>
            <a:r>
              <a:rPr lang="en-US" sz="320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February 22 at 7:30 pm </a:t>
            </a:r>
          </a:p>
          <a:p>
            <a:pPr lvl="1"/>
            <a:r>
              <a:rPr lang="en-US" sz="320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3"/>
              </a:rPr>
              <a:t>https://tinyurl.com/DmitryMuratovTickets</a:t>
            </a:r>
            <a:endPar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742950" lvl="1" indent="-285750">
              <a:buFont typeface="Arial" panose="020B0604020202020204" pitchFamily="34" charset="0"/>
              <a:buChar char="•"/>
            </a:pPr>
            <a:endPar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914400" lvl="1" indent="-457200">
              <a:buFont typeface="Arial" panose="020B0604020202020204" pitchFamily="34" charset="0"/>
              <a:buChar char="•"/>
            </a:pP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en-US" sz="2800" dirty="0"/>
          </a:p>
        </p:txBody>
      </p:sp>
    </p:spTree>
    <p:extLst>
      <p:ext uri="{BB962C8B-B14F-4D97-AF65-F5344CB8AC3E}">
        <p14:creationId xmlns:p14="http://schemas.microsoft.com/office/powerpoint/2010/main" val="10442565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3">
            <a:alphaModFix amt="21000"/>
          </a:blip>
          <a:stretch>
            <a:fillRect/>
          </a:stretch>
        </p:blipFill>
        <p:spPr>
          <a:xfrm>
            <a:off x="0" y="31537"/>
            <a:ext cx="12192000" cy="6858000"/>
          </a:xfrm>
          <a:effectLst>
            <a:outerShdw blurRad="50800" dist="50800" dir="5400000" algn="ctr" rotWithShape="0">
              <a:srgbClr val="000000">
                <a:alpha val="91000"/>
              </a:srgbClr>
            </a:outerShdw>
          </a:effectLst>
        </p:spPr>
      </p:pic>
      <p:sp>
        <p:nvSpPr>
          <p:cNvPr id="9" name="TextBox 8">
            <a:extLst>
              <a:ext uri="{FF2B5EF4-FFF2-40B4-BE49-F238E27FC236}">
                <a16:creationId xmlns:a16="http://schemas.microsoft.com/office/drawing/2014/main" id="{9025F31C-7599-D743-A456-17E0312BBC9D}"/>
              </a:ext>
            </a:extLst>
          </p:cNvPr>
          <p:cNvSpPr txBox="1"/>
          <p:nvPr/>
        </p:nvSpPr>
        <p:spPr>
          <a:xfrm>
            <a:off x="1881211" y="1723806"/>
            <a:ext cx="7767285" cy="2554545"/>
          </a:xfrm>
          <a:prstGeom prst="rect">
            <a:avLst/>
          </a:prstGeom>
          <a:noFill/>
        </p:spPr>
        <p:txBody>
          <a:bodyPr wrap="square" rtlCol="0">
            <a:spAutoFit/>
          </a:bodyPr>
          <a:lstStyle/>
          <a:p>
            <a:pPr lvl="2"/>
            <a:endParaRPr lang="en-US" sz="2800" dirty="0">
              <a:ea typeface="Open Sans" panose="020B0606030504020204" pitchFamily="34" charset="0"/>
              <a:cs typeface="Open Sans" panose="020B0606030504020204" pitchFamily="34" charset="0"/>
            </a:endParaRPr>
          </a:p>
          <a:p>
            <a:pPr marR="0" lvl="1" algn="ctr">
              <a:spcBef>
                <a:spcPts val="0"/>
              </a:spcBef>
              <a:spcAft>
                <a:spcPts val="0"/>
              </a:spcAft>
            </a:pPr>
            <a:r>
              <a:rPr lang="en-US" sz="4000" dirty="0">
                <a:latin typeface="Calibri" panose="020F0502020204030204" pitchFamily="34" charset="0"/>
                <a:ea typeface="Calibri" panose="020F0502020204030204" pitchFamily="34" charset="0"/>
                <a:cs typeface="Calibri" panose="020F0502020204030204" pitchFamily="34" charset="0"/>
              </a:rPr>
              <a:t>Student Mental Health Update</a:t>
            </a:r>
            <a:endParaRPr lang="en-US" sz="4000" dirty="0">
              <a:effectLst/>
              <a:latin typeface="Calibri" panose="020F0502020204030204" pitchFamily="34" charset="0"/>
              <a:ea typeface="Calibri" panose="020F0502020204030204" pitchFamily="34" charset="0"/>
              <a:cs typeface="Calibri" panose="020F0502020204030204" pitchFamily="34" charset="0"/>
            </a:endParaRPr>
          </a:p>
          <a:p>
            <a:pPr marR="0" lvl="1" algn="ctr">
              <a:spcBef>
                <a:spcPts val="0"/>
              </a:spcBef>
              <a:spcAft>
                <a:spcPts val="0"/>
              </a:spcAft>
            </a:pPr>
            <a:endParaRPr lang="en-US" sz="4000" dirty="0">
              <a:effectLst/>
              <a:latin typeface="Calibri" panose="020F0502020204030204" pitchFamily="34" charset="0"/>
              <a:ea typeface="Calibri" panose="020F0502020204030204" pitchFamily="34" charset="0"/>
              <a:cs typeface="Calibri" panose="020F0502020204030204" pitchFamily="34" charset="0"/>
            </a:endParaRPr>
          </a:p>
          <a:p>
            <a:pPr marR="0" lvl="1" algn="ctr">
              <a:spcBef>
                <a:spcPts val="0"/>
              </a:spcBef>
              <a:spcAft>
                <a:spcPts val="0"/>
              </a:spcAft>
            </a:pPr>
            <a:r>
              <a:rPr lang="en-US" sz="3200" dirty="0">
                <a:solidFill>
                  <a:srgbClr val="000000"/>
                </a:solidFill>
                <a:effectLst/>
                <a:latin typeface="Calibri" panose="020F0502020204030204" pitchFamily="34" charset="0"/>
                <a:ea typeface="Times New Roman" panose="02020603050405020304" pitchFamily="18" charset="0"/>
              </a:rPr>
              <a:t>Betsy </a:t>
            </a:r>
            <a:r>
              <a:rPr lang="en-US" sz="3200" dirty="0" err="1">
                <a:solidFill>
                  <a:srgbClr val="000000"/>
                </a:solidFill>
                <a:effectLst/>
                <a:latin typeface="Calibri" panose="020F0502020204030204" pitchFamily="34" charset="0"/>
                <a:ea typeface="Times New Roman" panose="02020603050405020304" pitchFamily="18" charset="0"/>
              </a:rPr>
              <a:t>Asserson</a:t>
            </a:r>
            <a:r>
              <a:rPr lang="en-US" sz="3200" dirty="0">
                <a:solidFill>
                  <a:srgbClr val="000000"/>
                </a:solidFill>
                <a:effectLst/>
                <a:latin typeface="Calibri" panose="020F0502020204030204" pitchFamily="34" charset="0"/>
                <a:ea typeface="Times New Roman" panose="02020603050405020304" pitchFamily="18" charset="0"/>
              </a:rPr>
              <a:t> – Director, University CPS</a:t>
            </a:r>
            <a:endParaRPr lang="en-US" sz="60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US" sz="2000" dirty="0"/>
          </a:p>
        </p:txBody>
      </p:sp>
    </p:spTree>
    <p:extLst>
      <p:ext uri="{BB962C8B-B14F-4D97-AF65-F5344CB8AC3E}">
        <p14:creationId xmlns:p14="http://schemas.microsoft.com/office/powerpoint/2010/main" val="4116268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6B5178-CF98-1640-A309-162C58FDD9A0}"/>
              </a:ext>
              <a:ext uri="{C183D7F6-B498-43B3-948B-1728B52AA6E4}">
                <adec:decorative xmlns:adec="http://schemas.microsoft.com/office/drawing/2017/decorative" val="1"/>
              </a:ext>
            </a:extLst>
          </p:cNvPr>
          <p:cNvPicPr>
            <a:picLocks noGrp="1" noChangeAspect="1"/>
          </p:cNvPicPr>
          <p:nvPr>
            <p:ph idx="1"/>
          </p:nvPr>
        </p:nvPicPr>
        <p:blipFill>
          <a:blip r:embed="rId2">
            <a:alphaModFix amt="21000"/>
          </a:blip>
          <a:stretch>
            <a:fillRect/>
          </a:stretch>
        </p:blipFill>
        <p:spPr>
          <a:xfrm>
            <a:off x="0" y="10510"/>
            <a:ext cx="12192000" cy="6858000"/>
          </a:xfrm>
          <a:effectLst>
            <a:outerShdw blurRad="50800" dist="50800" dir="5400000" algn="ctr" rotWithShape="0">
              <a:srgbClr val="000000">
                <a:alpha val="91000"/>
              </a:srgbClr>
            </a:outerShdw>
          </a:effectLst>
        </p:spPr>
      </p:pic>
      <p:sp>
        <p:nvSpPr>
          <p:cNvPr id="6" name="TextBox 5">
            <a:extLst>
              <a:ext uri="{FF2B5EF4-FFF2-40B4-BE49-F238E27FC236}">
                <a16:creationId xmlns:a16="http://schemas.microsoft.com/office/drawing/2014/main" id="{6911E319-60BF-E74E-87A0-07D8A4C50AB4}"/>
              </a:ext>
            </a:extLst>
          </p:cNvPr>
          <p:cNvSpPr txBox="1"/>
          <p:nvPr/>
        </p:nvSpPr>
        <p:spPr>
          <a:xfrm>
            <a:off x="914400" y="719847"/>
            <a:ext cx="10700426" cy="1015663"/>
          </a:xfrm>
          <a:prstGeom prst="rect">
            <a:avLst/>
          </a:prstGeom>
          <a:noFill/>
        </p:spPr>
        <p:txBody>
          <a:bodyPr wrap="square" rtlCol="0">
            <a:spAutoFit/>
          </a:bodyPr>
          <a:lstStyle/>
          <a:p>
            <a:pPr lvl="0"/>
            <a:r>
              <a:rPr lang="en-US" sz="4000" dirty="0"/>
              <a:t>New Business – Mental Health Resolution</a:t>
            </a:r>
          </a:p>
          <a:p>
            <a:pPr lvl="0"/>
            <a:endParaRPr lang="en-US" sz="2000" dirty="0"/>
          </a:p>
        </p:txBody>
      </p:sp>
      <p:sp>
        <p:nvSpPr>
          <p:cNvPr id="2" name="TextBox 1">
            <a:extLst>
              <a:ext uri="{FF2B5EF4-FFF2-40B4-BE49-F238E27FC236}">
                <a16:creationId xmlns:a16="http://schemas.microsoft.com/office/drawing/2014/main" id="{C390C069-AD2D-9D91-1C30-A2BE11A4C438}"/>
              </a:ext>
            </a:extLst>
          </p:cNvPr>
          <p:cNvSpPr txBox="1"/>
          <p:nvPr/>
        </p:nvSpPr>
        <p:spPr>
          <a:xfrm>
            <a:off x="888124" y="1828010"/>
            <a:ext cx="10415751" cy="4154984"/>
          </a:xfrm>
          <a:prstGeom prst="rect">
            <a:avLst/>
          </a:prstGeom>
          <a:noFill/>
        </p:spPr>
        <p:txBody>
          <a:bodyPr wrap="square" rtlCol="0">
            <a:spAutoFit/>
          </a:bodyPr>
          <a:lstStyle/>
          <a:p>
            <a:r>
              <a:rPr lang="en-US" sz="2200" dirty="0" err="1"/>
              <a:t>i</a:t>
            </a:r>
            <a:r>
              <a:rPr lang="en-US" sz="2200" dirty="0"/>
              <a:t>.	The Faculty Senate of Montana State University (MSU) recognizes that maintaining and improving mental health, and well-being are critical for faculty, staff, and students to achieve their goals and the mission of MSU. Montana currently ranks 3rd in suicide rate but has consistently ranked in the top 3 since 2014 (CDC/National Center for Health Statistics, 2020). Suicide is the 9th leading cause of death in Montana and has consistently been a top 10 leading cause of death since 2014 (CDC/National Center for Health Statistics, 2020). Suicide is also the 2nd leading cause of death for college-aged adults in Montana (CDC/National Center for Health Statistics, 2020). Faculty Senate supports MSU’s efforts to provide training to the MSU community to identify and refer colleagues and students who may be at risk of suicide or are otherwise in mental health distress. Therefore:</a:t>
            </a:r>
          </a:p>
          <a:p>
            <a:endParaRPr lang="en-US" sz="2200" dirty="0"/>
          </a:p>
        </p:txBody>
      </p:sp>
    </p:spTree>
    <p:extLst>
      <p:ext uri="{BB962C8B-B14F-4D97-AF65-F5344CB8AC3E}">
        <p14:creationId xmlns:p14="http://schemas.microsoft.com/office/powerpoint/2010/main" val="20925797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B11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Custom Design">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B11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MSU-ppt-2013-white" id="{3E125CF5-4E04-0A4C-8B32-ED1057659079}" vid="{F588457A-A9CA-1740-A155-151CB3597358}"/>
    </a:ext>
  </a:extLst>
</a:theme>
</file>

<file path=ppt/theme/theme4.xml><?xml version="1.0" encoding="utf-8"?>
<a:theme xmlns:a="http://schemas.openxmlformats.org/drawingml/2006/main" name="3_Custom Design">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B11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40517</TotalTime>
  <Words>1220</Words>
  <Application>Microsoft Macintosh PowerPoint</Application>
  <PresentationFormat>Widescreen</PresentationFormat>
  <Paragraphs>126</Paragraphs>
  <Slides>25</Slides>
  <Notes>1</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25</vt:i4>
      </vt:variant>
    </vt:vector>
  </HeadingPairs>
  <TitlesOfParts>
    <vt:vector size="34" baseType="lpstr">
      <vt:lpstr>Arial</vt:lpstr>
      <vt:lpstr>Calibri</vt:lpstr>
      <vt:lpstr>Calibri Light</vt:lpstr>
      <vt:lpstr>Open Sans</vt:lpstr>
      <vt:lpstr>Times New Roman</vt:lpstr>
      <vt:lpstr>Office Theme</vt:lpstr>
      <vt:lpstr>1_Custom Design</vt:lpstr>
      <vt:lpstr>2_Custom Design</vt:lpstr>
      <vt:lpstr>3_Custom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Brody, Michael</dc:creator>
  <cp:lastModifiedBy>Thomson, Jennifer</cp:lastModifiedBy>
  <cp:revision>95</cp:revision>
  <dcterms:created xsi:type="dcterms:W3CDTF">2020-08-17T20:22:04Z</dcterms:created>
  <dcterms:modified xsi:type="dcterms:W3CDTF">2023-02-07T18:38:58Z</dcterms:modified>
</cp:coreProperties>
</file>