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6"/>
  </p:notesMasterIdLst>
  <p:sldIdLst>
    <p:sldId id="256" r:id="rId3"/>
    <p:sldId id="257" r:id="rId4"/>
    <p:sldId id="269" r:id="rId5"/>
    <p:sldId id="267" r:id="rId6"/>
    <p:sldId id="270" r:id="rId7"/>
    <p:sldId id="289" r:id="rId8"/>
    <p:sldId id="284" r:id="rId9"/>
    <p:sldId id="351" r:id="rId10"/>
    <p:sldId id="354" r:id="rId11"/>
    <p:sldId id="309" r:id="rId12"/>
    <p:sldId id="363" r:id="rId13"/>
    <p:sldId id="362" r:id="rId14"/>
    <p:sldId id="357" r:id="rId15"/>
    <p:sldId id="361" r:id="rId16"/>
    <p:sldId id="358" r:id="rId17"/>
    <p:sldId id="287" r:id="rId18"/>
    <p:sldId id="262" r:id="rId19"/>
    <p:sldId id="258" r:id="rId20"/>
    <p:sldId id="259" r:id="rId21"/>
    <p:sldId id="261" r:id="rId22"/>
    <p:sldId id="263" r:id="rId23"/>
    <p:sldId id="296" r:id="rId24"/>
    <p:sldId id="297" r:id="rId25"/>
    <p:sldId id="298" r:id="rId26"/>
    <p:sldId id="299" r:id="rId27"/>
    <p:sldId id="268" r:id="rId28"/>
    <p:sldId id="300" r:id="rId29"/>
    <p:sldId id="301" r:id="rId30"/>
    <p:sldId id="276" r:id="rId31"/>
    <p:sldId id="286" r:id="rId32"/>
    <p:sldId id="279" r:id="rId33"/>
    <p:sldId id="290" r:id="rId34"/>
    <p:sldId id="283" r:id="rId35"/>
    <p:sldId id="291" r:id="rId36"/>
    <p:sldId id="292" r:id="rId37"/>
    <p:sldId id="293" r:id="rId38"/>
    <p:sldId id="294" r:id="rId39"/>
    <p:sldId id="295" r:id="rId40"/>
    <p:sldId id="264" r:id="rId41"/>
    <p:sldId id="288" r:id="rId42"/>
    <p:sldId id="273" r:id="rId43"/>
    <p:sldId id="265" r:id="rId44"/>
    <p:sldId id="266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84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912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95w737.MSU\AppData\Local\Microsoft\Windows\INetCache\Content.Outlook\FHZ0IPAI\MSU%20Campus_Agency%20All%20Funds%20Actuals%20and%20Budgets_FY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'Advisory Board Fund Type Slide'!$B$2</c:f>
              <c:strCache>
                <c:ptCount val="1"/>
                <c:pt idx="0">
                  <c:v>State Appropriation</c:v>
                </c:pt>
              </c:strCache>
            </c:strRef>
          </c:tx>
          <c:spPr>
            <a:solidFill>
              <a:schemeClr val="accent1">
                <a:shade val="4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'Advisory Board Fund Type Slide'!$C$1:$D$1</c:f>
              <c:strCache>
                <c:ptCount val="2"/>
                <c:pt idx="0">
                  <c:v> State </c:v>
                </c:pt>
                <c:pt idx="1">
                  <c:v>Non-State</c:v>
                </c:pt>
              </c:strCache>
            </c:strRef>
          </c:cat>
          <c:val>
            <c:numRef>
              <c:f>'Advisory Board Fund Type Slide'!$C$2:$D$2</c:f>
              <c:numCache>
                <c:formatCode>General</c:formatCode>
                <c:ptCount val="2"/>
                <c:pt idx="0" formatCode="_(* #,##0_);_(* \(#,##0\);_(* &quot;-&quot;??_);_(@_)">
                  <c:v>72978053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9D-44A6-8BAC-235AEF438B66}"/>
            </c:ext>
          </c:extLst>
        </c:ser>
        <c:ser>
          <c:idx val="1"/>
          <c:order val="1"/>
          <c:tx>
            <c:strRef>
              <c:f>'Advisory Board Fund Type Slide'!$B$3</c:f>
              <c:strCache>
                <c:ptCount val="1"/>
                <c:pt idx="0">
                  <c:v>Tuition and Fees</c:v>
                </c:pt>
              </c:strCache>
            </c:strRef>
          </c:tx>
          <c:spPr>
            <a:solidFill>
              <a:schemeClr val="accent1">
                <a:shade val="61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'Advisory Board Fund Type Slide'!$C$1:$D$1</c:f>
              <c:strCache>
                <c:ptCount val="2"/>
                <c:pt idx="0">
                  <c:v> State </c:v>
                </c:pt>
                <c:pt idx="1">
                  <c:v>Non-State</c:v>
                </c:pt>
              </c:strCache>
            </c:strRef>
          </c:cat>
          <c:val>
            <c:numRef>
              <c:f>'Advisory Board Fund Type Slide'!$C$3:$D$3</c:f>
              <c:numCache>
                <c:formatCode>General</c:formatCode>
                <c:ptCount val="2"/>
                <c:pt idx="0" formatCode="_(* #,##0_);_(* \(#,##0\);_(* &quot;-&quot;??_);_(@_)">
                  <c:v>149348995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9D-44A6-8BAC-235AEF438B66}"/>
            </c:ext>
          </c:extLst>
        </c:ser>
        <c:ser>
          <c:idx val="2"/>
          <c:order val="2"/>
          <c:tx>
            <c:strRef>
              <c:f>'Advisory Board Fund Type Slide'!$B$4</c:f>
              <c:strCache>
                <c:ptCount val="1"/>
                <c:pt idx="0">
                  <c:v>Transfers/Other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'Advisory Board Fund Type Slide'!$C$1:$D$1</c:f>
              <c:strCache>
                <c:ptCount val="2"/>
                <c:pt idx="0">
                  <c:v> State </c:v>
                </c:pt>
                <c:pt idx="1">
                  <c:v>Non-State</c:v>
                </c:pt>
              </c:strCache>
            </c:strRef>
          </c:cat>
          <c:val>
            <c:numRef>
              <c:f>'Advisory Board Fund Type Slide'!$C$4:$D$4</c:f>
              <c:numCache>
                <c:formatCode>General</c:formatCode>
                <c:ptCount val="2"/>
                <c:pt idx="0" formatCode="_(* #,##0_);_(* \(#,##0\);_(* &quot;-&quot;??_);_(@_)">
                  <c:v>8718763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9D-44A6-8BAC-235AEF438B66}"/>
            </c:ext>
          </c:extLst>
        </c:ser>
        <c:ser>
          <c:idx val="3"/>
          <c:order val="3"/>
          <c:tx>
            <c:strRef>
              <c:f>'Advisory Board Fund Type Slide'!$B$5</c:f>
              <c:strCache>
                <c:ptCount val="1"/>
                <c:pt idx="0">
                  <c:v>Restricted Funds</c:v>
                </c:pt>
              </c:strCache>
            </c:strRef>
          </c:tx>
          <c:spPr>
            <a:solidFill>
              <a:schemeClr val="accent1">
                <a:shade val="92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'Advisory Board Fund Type Slide'!$C$1:$D$1</c:f>
              <c:strCache>
                <c:ptCount val="2"/>
                <c:pt idx="0">
                  <c:v> State </c:v>
                </c:pt>
                <c:pt idx="1">
                  <c:v>Non-State</c:v>
                </c:pt>
              </c:strCache>
            </c:strRef>
          </c:cat>
          <c:val>
            <c:numRef>
              <c:f>'Advisory Board Fund Type Slide'!$C$5:$D$5</c:f>
              <c:numCache>
                <c:formatCode>_(* #,##0_);_(* \(#,##0\);_(* "-"??_);_(@_)</c:formatCode>
                <c:ptCount val="2"/>
                <c:pt idx="1">
                  <c:v>177407571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9D-44A6-8BAC-235AEF438B66}"/>
            </c:ext>
          </c:extLst>
        </c:ser>
        <c:ser>
          <c:idx val="4"/>
          <c:order val="4"/>
          <c:tx>
            <c:strRef>
              <c:f>'Advisory Board Fund Type Slide'!$B$6</c:f>
              <c:strCache>
                <c:ptCount val="1"/>
                <c:pt idx="0">
                  <c:v>Plant Funds</c:v>
                </c:pt>
              </c:strCache>
            </c:strRef>
          </c:tx>
          <c:spPr>
            <a:solidFill>
              <a:schemeClr val="accent1">
                <a:tint val="9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'Advisory Board Fund Type Slide'!$C$1:$D$1</c:f>
              <c:strCache>
                <c:ptCount val="2"/>
                <c:pt idx="0">
                  <c:v> State </c:v>
                </c:pt>
                <c:pt idx="1">
                  <c:v>Non-State</c:v>
                </c:pt>
              </c:strCache>
            </c:strRef>
          </c:cat>
          <c:val>
            <c:numRef>
              <c:f>'Advisory Board Fund Type Slide'!$C$6:$D$6</c:f>
              <c:numCache>
                <c:formatCode>_(* #,##0_);_(* \(#,##0\);_(* "-"??_);_(@_)</c:formatCode>
                <c:ptCount val="2"/>
                <c:pt idx="1">
                  <c:v>152373859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9D-44A6-8BAC-235AEF438B66}"/>
            </c:ext>
          </c:extLst>
        </c:ser>
        <c:ser>
          <c:idx val="5"/>
          <c:order val="5"/>
          <c:tx>
            <c:strRef>
              <c:f>'Advisory Board Fund Type Slide'!$B$7</c:f>
              <c:strCache>
                <c:ptCount val="1"/>
                <c:pt idx="0">
                  <c:v>Designated Funds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'Advisory Board Fund Type Slide'!$C$1:$D$1</c:f>
              <c:strCache>
                <c:ptCount val="2"/>
                <c:pt idx="0">
                  <c:v> State </c:v>
                </c:pt>
                <c:pt idx="1">
                  <c:v>Non-State</c:v>
                </c:pt>
              </c:strCache>
            </c:strRef>
          </c:cat>
          <c:val>
            <c:numRef>
              <c:f>'Advisory Board Fund Type Slide'!$C$7:$D$7</c:f>
              <c:numCache>
                <c:formatCode>_(* #,##0_);_(* \(#,##0\);_(* "-"??_);_(@_)</c:formatCode>
                <c:ptCount val="2"/>
                <c:pt idx="1">
                  <c:v>116137951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9D-44A6-8BAC-235AEF438B66}"/>
            </c:ext>
          </c:extLst>
        </c:ser>
        <c:ser>
          <c:idx val="6"/>
          <c:order val="6"/>
          <c:tx>
            <c:strRef>
              <c:f>'Advisory Board Fund Type Slide'!$B$8</c:f>
              <c:strCache>
                <c:ptCount val="1"/>
                <c:pt idx="0">
                  <c:v>Auxiliary Funds</c:v>
                </c:pt>
              </c:strCache>
            </c:strRef>
          </c:tx>
          <c:spPr>
            <a:solidFill>
              <a:schemeClr val="accent1">
                <a:tint val="62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'Advisory Board Fund Type Slide'!$C$1:$D$1</c:f>
              <c:strCache>
                <c:ptCount val="2"/>
                <c:pt idx="0">
                  <c:v> State </c:v>
                </c:pt>
                <c:pt idx="1">
                  <c:v>Non-State</c:v>
                </c:pt>
              </c:strCache>
            </c:strRef>
          </c:cat>
          <c:val>
            <c:numRef>
              <c:f>'Advisory Board Fund Type Slide'!$C$8:$D$8</c:f>
              <c:numCache>
                <c:formatCode>_(* #,##0_);_(* \(#,##0\);_(* "-"??_);_(@_)</c:formatCode>
                <c:ptCount val="2"/>
                <c:pt idx="1">
                  <c:v>77181752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9D-44A6-8BAC-235AEF438B66}"/>
            </c:ext>
          </c:extLst>
        </c:ser>
        <c:ser>
          <c:idx val="7"/>
          <c:order val="7"/>
          <c:tx>
            <c:strRef>
              <c:f>'Advisory Board Fund Type Slide'!$B$9</c:f>
              <c:strCache>
                <c:ptCount val="1"/>
                <c:pt idx="0">
                  <c:v>Loan &amp; Endowment Funds</c:v>
                </c:pt>
              </c:strCache>
            </c:strRef>
          </c:tx>
          <c:spPr>
            <a:solidFill>
              <a:schemeClr val="accent1">
                <a:tint val="4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9D-44A6-8BAC-235AEF438B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'Advisory Board Fund Type Slide'!$C$1:$D$1</c:f>
              <c:strCache>
                <c:ptCount val="2"/>
                <c:pt idx="0">
                  <c:v> State </c:v>
                </c:pt>
                <c:pt idx="1">
                  <c:v>Non-State</c:v>
                </c:pt>
              </c:strCache>
            </c:strRef>
          </c:cat>
          <c:val>
            <c:numRef>
              <c:f>'Advisory Board Fund Type Slide'!$C$9:$D$9</c:f>
              <c:numCache>
                <c:formatCode>_(* #,##0_);_(* \(#,##0\);_(* "-"??_);_(@_)</c:formatCode>
                <c:ptCount val="2"/>
                <c:pt idx="1">
                  <c:v>537932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29D-44A6-8BAC-235AEF438B6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759483712"/>
        <c:axId val="759484040"/>
      </c:barChart>
      <c:catAx>
        <c:axId val="759483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59484040"/>
        <c:crosses val="autoZero"/>
        <c:auto val="1"/>
        <c:lblAlgn val="ctr"/>
        <c:lblOffset val="100"/>
        <c:noMultiLvlLbl val="0"/>
      </c:catAx>
      <c:valAx>
        <c:axId val="759484040"/>
        <c:scaling>
          <c:orientation val="minMax"/>
          <c:max val="600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48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8279E-CB1E-E94F-B54F-0C138A77F263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57E24-6F9C-344B-8261-F7DAEC102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39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7DDCA0-1DCA-4214-AD93-A5EB606063D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010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7DDCA0-1DCA-4214-AD93-A5EB606063D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502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7DDCA0-1DCA-4214-AD93-A5EB606063D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020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7DDCA0-1DCA-4214-AD93-A5EB606063D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360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7DDCA0-1DCA-4214-AD93-A5EB606063D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26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7DDCA0-1DCA-4214-AD93-A5EB606063D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343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7DDCA0-1DCA-4214-AD93-A5EB606063D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036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7DDCA0-1DCA-4214-AD93-A5EB606063D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51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57E24-6F9C-344B-8261-F7DAEC10215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30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FFBB0-4C99-D747-88E2-ADF251D77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329E40-1016-564E-8746-329ED3273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9F0E0-4F0C-8242-AA05-444C10EE2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578E-09F2-054D-9AD2-5BD2891D81DD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B840F-51C1-B149-92B6-A5EAE9C5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F3841-8024-3B41-8659-CC8C5F2F1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D028D-13DE-0349-AD9F-715C28CD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5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51A42-2263-8C45-9E18-34D74E7C3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D5F29E-7BE3-7C4A-BA45-A004BC4CB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629EA-E5C7-1F42-B9E8-730B59642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578E-09F2-054D-9AD2-5BD2891D81DD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1B1AB-434F-B546-8A7B-D64A7AE48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8997B-3728-5043-8CE9-B72D951CD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D028D-13DE-0349-AD9F-715C28CD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2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E62D27-22B7-A842-923F-3E833B7A67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B852F9-7A65-7D49-8BFA-BA3E3E1AF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485A9-99D1-F648-B29F-3D3B6F3A4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578E-09F2-054D-9AD2-5BD2891D81DD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8FFF6-DE5C-E040-90E8-420F36DF6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A3FD0-8D2A-454A-83DE-4A9D1868F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D028D-13DE-0349-AD9F-715C28CD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7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FD9E7-A895-451F-A872-3A0AF94123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833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634C-365A-9845-9775-8941B6FBB9ED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12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634C-365A-9845-9775-8941B6FBB9ED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37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634C-365A-9845-9775-8941B6FBB9ED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12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634C-365A-9845-9775-8941B6FBB9ED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39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634C-365A-9845-9775-8941B6FBB9ED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03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634C-365A-9845-9775-8941B6FBB9ED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82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634C-365A-9845-9775-8941B6FBB9ED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5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89310-1C29-2E44-9400-198087879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473AB-D640-DE45-B61F-EA1F43795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11DD8-1F79-3C4D-AD0B-46EB429E0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578E-09F2-054D-9AD2-5BD2891D81DD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A2BFA-D017-7246-9B13-AC1A8EFD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A8D1F-A80A-4545-90C2-BF78885DD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D028D-13DE-0349-AD9F-715C28CD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89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634C-365A-9845-9775-8941B6FBB9ED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22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634C-365A-9845-9775-8941B6FBB9ED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57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634C-365A-9845-9775-8941B6FBB9ED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08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634C-365A-9845-9775-8941B6FBB9ED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72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18EB0-8DA9-734A-925B-A82376494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27B90-AC66-7743-84A8-7D2C72C33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F2245-FB06-D94B-BBE6-4F54FF46F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578E-09F2-054D-9AD2-5BD2891D81DD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9AE8E-781A-A84E-B5DC-DD800298F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860F2-BC8C-B640-A339-D3406A5FB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D028D-13DE-0349-AD9F-715C28CD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24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C8749-C7EE-964C-93DB-127516B23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CB638-4E15-4640-AFC0-86AB7B89D3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08860C-6620-7441-B2EB-1E4EDC042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E1057A-F66E-254F-8162-EC9F8F41B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578E-09F2-054D-9AD2-5BD2891D81DD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67433-5C30-A146-A399-8CDCADB56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E5F97-1D24-264B-91E9-5B4CCAEEB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D028D-13DE-0349-AD9F-715C28CD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49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3CCEB-6D43-284A-AEA2-3E8E90CDB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E8E3D-19DC-F945-A0EB-C4C2C59F0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9AE52C-F163-C24D-AF69-6645E38FC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C6747B-60CC-CC43-9FBF-7F7FF1AA91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9E689C-F834-4D45-8E0C-275D2271C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9D36FD-9203-8548-B5AB-1AD23D08B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578E-09F2-054D-9AD2-5BD2891D81DD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DF6CBC-799C-884C-8377-97A143229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8FAE2F-ABD1-4C46-BB41-9D9FC32E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D028D-13DE-0349-AD9F-715C28CD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6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E4B6E-F8E4-3F41-8A4B-BE278A029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823941-027B-0B48-86A1-70D085581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578E-09F2-054D-9AD2-5BD2891D81DD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01BC-6CAE-8748-B062-0574D5EB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3CB235-723D-D648-83B5-5EA37D8C0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D028D-13DE-0349-AD9F-715C28CD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6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FFC1C0-880C-0A4E-B69F-1D62CCEAE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578E-09F2-054D-9AD2-5BD2891D81DD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C56A1-B504-C247-8F60-D663FECD6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B8ACE-B77F-C144-874A-917204384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D028D-13DE-0349-AD9F-715C28CD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DEE80-BD7F-8D48-BE44-B3815021B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84828-723B-C046-A908-095C614CB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25905-9096-9D48-BA58-F96F6C125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DB3883-6B4D-B446-9257-2F31D1145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578E-09F2-054D-9AD2-5BD2891D81DD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FEC81-A06F-9545-9868-AC3F90DEC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F3846-F33E-D747-9FEA-C9BB51D85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D028D-13DE-0349-AD9F-715C28CD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38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ECA13-DC8F-794A-A8DF-D89DDF42B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08757E-EE5A-3143-9880-451A8B54D1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3BB581-DB47-BF4F-84D2-4B033847A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1003D-03C9-EC49-B212-5753F548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578E-09F2-054D-9AD2-5BD2891D81DD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319C42-EC0A-6549-8592-C193EF5BF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8C2BBE-30D4-0940-A5AE-AFFCD7146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D028D-13DE-0349-AD9F-715C28CD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8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CE38D3-106F-604C-8229-0AC79BDA0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6D875-46A6-3149-AAB7-C7D4E037A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6AAD1-6C24-0848-8E3B-52BB813363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A578E-09F2-054D-9AD2-5BD2891D81DD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9CE9F-93A1-224D-91FD-9FE0FCA5C7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8E547-4B01-734E-B184-AA2610353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D028D-13DE-0349-AD9F-715C28CD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1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9634C-365A-9845-9775-8941B6FBB9ED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8EB61-6689-BD46-842D-184A5EFC08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SU-ppt-2013-medium blue-final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3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nextcatalog.montana.edu/courseadmin/?key=5435" TargetMode="External"/><Relationship Id="rId3" Type="http://schemas.openxmlformats.org/officeDocument/2006/relationships/hyperlink" Target="https://nextcatalog.montana.edu/courseadmin/?key=5457" TargetMode="External"/><Relationship Id="rId7" Type="http://schemas.openxmlformats.org/officeDocument/2006/relationships/hyperlink" Target="https://nextcatalog.montana.edu/courseadmin/?key=5434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xtcatalog.montana.edu/courseadmin/?key=5433" TargetMode="External"/><Relationship Id="rId5" Type="http://schemas.openxmlformats.org/officeDocument/2006/relationships/hyperlink" Target="https://nextcatalog.montana.edu/courseadmin/?key=5495" TargetMode="External"/><Relationship Id="rId4" Type="http://schemas.openxmlformats.org/officeDocument/2006/relationships/hyperlink" Target="https://nextcatalog.montana.edu/courseadmin/?key=5452" TargetMode="External"/><Relationship Id="rId9" Type="http://schemas.openxmlformats.org/officeDocument/2006/relationships/hyperlink" Target="https://nextcatalog.montana.edu/courseadmin/?key=5429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nextcatalog.montana.edu/courseadmin/?key=5300" TargetMode="External"/><Relationship Id="rId3" Type="http://schemas.openxmlformats.org/officeDocument/2006/relationships/hyperlink" Target="https://nextcatalog.montana.edu/courseadmin/?key=5412" TargetMode="External"/><Relationship Id="rId7" Type="http://schemas.openxmlformats.org/officeDocument/2006/relationships/hyperlink" Target="https://nextcatalog.montana.edu/courseadmin/?key=5416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xtcatalog.montana.edu/courseadmin/?key=5388" TargetMode="External"/><Relationship Id="rId5" Type="http://schemas.openxmlformats.org/officeDocument/2006/relationships/hyperlink" Target="https://nextcatalog.montana.edu/courseadmin/?key=5468" TargetMode="External"/><Relationship Id="rId4" Type="http://schemas.openxmlformats.org/officeDocument/2006/relationships/hyperlink" Target="https://nextcatalog.montana.edu/courseadmin/?key=5381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catalog.montana.edu/courseadmin/?key=1107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xtcatalog.montana.edu/courseadmin/?key=3354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catalog.montana.edu/courseadmin/?key=24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extcatalog.montana.edu/courseadmin/?key=5290" TargetMode="External"/><Relationship Id="rId4" Type="http://schemas.openxmlformats.org/officeDocument/2006/relationships/hyperlink" Target="https://nextcatalog.montana.edu/courseadmin/?key=4024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catalog.montana.edu/courseadmin/?key=5432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catalog.montana.edu/courseadmin/?key=5389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catalog.montana.edu/courseadmin/?key=3785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catalog.montana.edu/courseadmin/?key=2696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xtcatalog.montana.edu/courseadmin/?key=2797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catalog.montana.edu/programadmin/?key=491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catalog.montana.edu/programadmin/?key=368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ontana.edu/legalcounsel/proposed/2022_proposed_policies/September2022ProposedPolicies/Research%20Misconduct%20-%20With%20Update%20to%20Section%20800%20for%20UC.doc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tana.edu/dxi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s.edu/data/operating_budgets/FY23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B9B7A-FD57-D449-A5B1-DB9E6F6FC1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6589D-3C38-304E-BE7E-C6318CCC8A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large mountain in the background&#10;&#10;Description automatically generated">
            <a:extLst>
              <a:ext uri="{FF2B5EF4-FFF2-40B4-BE49-F238E27FC236}">
                <a16:creationId xmlns:a16="http://schemas.microsoft.com/office/drawing/2014/main" id="{FD3C358F-51B1-A249-8B8C-D427DBAFB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98"/>
            <a:ext cx="12192000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552DD3-A93A-C94F-8ABC-6973FD05146C}"/>
              </a:ext>
            </a:extLst>
          </p:cNvPr>
          <p:cNvSpPr txBox="1"/>
          <p:nvPr/>
        </p:nvSpPr>
        <p:spPr>
          <a:xfrm>
            <a:off x="432487" y="383957"/>
            <a:ext cx="850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Faculty Senate Meeting    October 26, 2022  </a:t>
            </a:r>
          </a:p>
        </p:txBody>
      </p:sp>
    </p:spTree>
    <p:extLst>
      <p:ext uri="{BB962C8B-B14F-4D97-AF65-F5344CB8AC3E}">
        <p14:creationId xmlns:p14="http://schemas.microsoft.com/office/powerpoint/2010/main" val="931640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057400" y="1600200"/>
            <a:ext cx="8077200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905000" y="381000"/>
            <a:ext cx="601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Financial Overview</a:t>
            </a:r>
          </a:p>
          <a:p>
            <a:pPr>
              <a:defRPr/>
            </a:pP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MSU-Bozeman Revenue by Fund Type – FY22 Actuals</a:t>
            </a:r>
            <a:endParaRPr lang="en-US" sz="2800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msuve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52400"/>
            <a:ext cx="2133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7FAF9-415D-4ED3-8FF1-F5D751FD614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6642556"/>
            <a:ext cx="1905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BoR Annual Operating Reports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7200" y="1676400"/>
            <a:ext cx="38100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Total Revenue = $754,684,876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0000000-0008-0000-0400-000006000000}"/>
              </a:ext>
            </a:extLst>
          </p:cNvPr>
          <p:cNvGraphicFramePr>
            <a:graphicFrameLocks/>
          </p:cNvGraphicFramePr>
          <p:nvPr/>
        </p:nvGraphicFramePr>
        <p:xfrm>
          <a:off x="2327730" y="1881385"/>
          <a:ext cx="7425871" cy="3896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00E34F2-A359-8E10-FA2E-393E0F11B422}"/>
              </a:ext>
            </a:extLst>
          </p:cNvPr>
          <p:cNvSpPr txBox="1"/>
          <p:nvPr/>
        </p:nvSpPr>
        <p:spPr>
          <a:xfrm>
            <a:off x="7239000" y="5715001"/>
            <a:ext cx="160020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Non-State = </a:t>
            </a:r>
          </a:p>
          <a:p>
            <a:r>
              <a:rPr lang="en-US" dirty="0">
                <a:solidFill>
                  <a:schemeClr val="tx2"/>
                </a:solidFill>
              </a:rPr>
              <a:t>$523,639,065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0FF3C7-7572-FDA5-1AD1-0DFCA535B324}"/>
              </a:ext>
            </a:extLst>
          </p:cNvPr>
          <p:cNvSpPr txBox="1"/>
          <p:nvPr/>
        </p:nvSpPr>
        <p:spPr>
          <a:xfrm>
            <a:off x="3552372" y="5755664"/>
            <a:ext cx="2391229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Current Unrestricted (Net) = $231,045,811</a:t>
            </a:r>
          </a:p>
        </p:txBody>
      </p:sp>
    </p:spTree>
    <p:extLst>
      <p:ext uri="{BB962C8B-B14F-4D97-AF65-F5344CB8AC3E}">
        <p14:creationId xmlns:p14="http://schemas.microsoft.com/office/powerpoint/2010/main" val="1464937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1200" y="1628775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Legislative Process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2023 is a legislative year</a:t>
            </a:r>
          </a:p>
          <a:p>
            <a:pPr lvl="2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Runs from January to April of 2023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Present Law Requests Submitted by OCHE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Governor’s budget is released on 11/15/22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Montana University System Process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Tuition and fees will be approved in May 2023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Montana State University Process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Non-State vs State Funds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Current Unrestricted investments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1B164-85CE-4D4B-91FE-80BD68AC108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33600" y="1598612"/>
            <a:ext cx="8077200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B3824C6C-552E-4DE0-9EDB-CA84BD6ED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5715000" cy="1143000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Processes</a:t>
            </a:r>
          </a:p>
        </p:txBody>
      </p:sp>
      <p:pic>
        <p:nvPicPr>
          <p:cNvPr id="9" name="Picture 5" descr="msuvert">
            <a:extLst>
              <a:ext uri="{FF2B5EF4-FFF2-40B4-BE49-F238E27FC236}">
                <a16:creationId xmlns:a16="http://schemas.microsoft.com/office/drawing/2014/main" id="{E40DA3A2-D849-4CCB-825C-4D25B7EC8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52400"/>
            <a:ext cx="2133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224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057400" y="1600200"/>
            <a:ext cx="8077200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905000" y="381000"/>
            <a:ext cx="601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Financial Overview</a:t>
            </a:r>
          </a:p>
          <a:p>
            <a:pPr>
              <a:defRPr/>
            </a:pP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Where have we made investments?</a:t>
            </a:r>
            <a:endParaRPr lang="en-US" sz="2800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msuve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52400"/>
            <a:ext cx="2133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7FAF9-415D-4ED3-8FF1-F5D751FD614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D21CF5-2646-43FE-9400-A35C5177F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262" y="1916663"/>
            <a:ext cx="3433408" cy="24339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5F8426-B79F-4DE5-B45D-F832303F3D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935594"/>
            <a:ext cx="3971578" cy="16865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15B2D8-FF17-4E61-9922-E4DD1F211CA0}"/>
              </a:ext>
            </a:extLst>
          </p:cNvPr>
          <p:cNvSpPr txBox="1"/>
          <p:nvPr/>
        </p:nvSpPr>
        <p:spPr>
          <a:xfrm>
            <a:off x="1828800" y="4465439"/>
            <a:ext cx="80772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 net total of $39.8M has been invested from FY18-FY23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Investments Areas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Faculty and Staff Salaries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Capital Projects and Maintenance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IT Infrastructure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Need-Based Aid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Student Success Programs</a:t>
            </a:r>
          </a:p>
        </p:txBody>
      </p:sp>
    </p:spTree>
    <p:extLst>
      <p:ext uri="{BB962C8B-B14F-4D97-AF65-F5344CB8AC3E}">
        <p14:creationId xmlns:p14="http://schemas.microsoft.com/office/powerpoint/2010/main" val="751849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D9E141-D45D-4488-9DDA-91DDECBD5E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17" r="23750"/>
          <a:stretch/>
        </p:blipFill>
        <p:spPr>
          <a:xfrm>
            <a:off x="2895600" y="1752600"/>
            <a:ext cx="5257800" cy="497657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057400" y="1571625"/>
            <a:ext cx="8077200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6" name="AutoShape 15"/>
          <p:cNvSpPr>
            <a:spLocks/>
          </p:cNvSpPr>
          <p:nvPr/>
        </p:nvSpPr>
        <p:spPr bwMode="auto">
          <a:xfrm>
            <a:off x="8001000" y="1447800"/>
            <a:ext cx="914400" cy="6096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1509"/>
              <a:gd name="adj6" fmla="val -4687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000" b="1" dirty="0"/>
          </a:p>
        </p:txBody>
      </p:sp>
      <p:sp>
        <p:nvSpPr>
          <p:cNvPr id="8197" name="Rectangle 16"/>
          <p:cNvSpPr>
            <a:spLocks noChangeArrowheads="1"/>
          </p:cNvSpPr>
          <p:nvPr/>
        </p:nvSpPr>
        <p:spPr bwMode="auto">
          <a:xfrm>
            <a:off x="7543800" y="15240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900" b="1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905000" y="381000"/>
            <a:ext cx="586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Financial Overview</a:t>
            </a:r>
          </a:p>
          <a:p>
            <a:pPr>
              <a:defRPr/>
            </a:pP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MSU-Bozeman Current Unrestricted</a:t>
            </a:r>
          </a:p>
          <a:p>
            <a:pPr>
              <a:defRPr/>
            </a:pP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Expenditures By Type, FY22 Actuals</a:t>
            </a:r>
            <a:endParaRPr lang="en-US" sz="2800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5" descr="msuve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152400"/>
            <a:ext cx="2133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FD9E7-A895-451F-A872-3A0AF941237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6372443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Note: Net of Tuition Waivers &amp; Scholarships</a:t>
            </a:r>
          </a:p>
          <a:p>
            <a:r>
              <a:rPr lang="en-US" sz="800" dirty="0"/>
              <a:t>Carryforward included, but not recorded in MUS reports</a:t>
            </a:r>
          </a:p>
          <a:p>
            <a:r>
              <a:rPr lang="en-US" sz="800" dirty="0"/>
              <a:t>Source: BoR Annual Operating Reports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D13608-F9BA-4EA4-B113-2F83246B74FE}"/>
              </a:ext>
            </a:extLst>
          </p:cNvPr>
          <p:cNvSpPr txBox="1"/>
          <p:nvPr/>
        </p:nvSpPr>
        <p:spPr>
          <a:xfrm>
            <a:off x="7906657" y="2769277"/>
            <a:ext cx="2133600" cy="203132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Net Current Unrestricted Total = $231,045,811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Waivers Total</a:t>
            </a:r>
          </a:p>
          <a:p>
            <a:r>
              <a:rPr lang="en-US" dirty="0">
                <a:solidFill>
                  <a:schemeClr val="tx2"/>
                </a:solidFill>
              </a:rPr>
              <a:t>(not included) = $39,432,406</a:t>
            </a:r>
          </a:p>
        </p:txBody>
      </p:sp>
    </p:spTree>
    <p:extLst>
      <p:ext uri="{BB962C8B-B14F-4D97-AF65-F5344CB8AC3E}">
        <p14:creationId xmlns:p14="http://schemas.microsoft.com/office/powerpoint/2010/main" val="2002949504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057400" y="1571625"/>
            <a:ext cx="8077200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6" name="AutoShape 15"/>
          <p:cNvSpPr>
            <a:spLocks/>
          </p:cNvSpPr>
          <p:nvPr/>
        </p:nvSpPr>
        <p:spPr bwMode="auto">
          <a:xfrm>
            <a:off x="8001000" y="1447800"/>
            <a:ext cx="914400" cy="6096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1509"/>
              <a:gd name="adj6" fmla="val -4687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000" b="1" dirty="0"/>
          </a:p>
        </p:txBody>
      </p:sp>
      <p:sp>
        <p:nvSpPr>
          <p:cNvPr id="8197" name="Rectangle 16"/>
          <p:cNvSpPr>
            <a:spLocks noChangeArrowheads="1"/>
          </p:cNvSpPr>
          <p:nvPr/>
        </p:nvSpPr>
        <p:spPr bwMode="auto">
          <a:xfrm>
            <a:off x="7543800" y="15240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900" b="1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905000" y="381000"/>
            <a:ext cx="586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Financial Overview</a:t>
            </a:r>
          </a:p>
          <a:p>
            <a:pPr>
              <a:defRPr/>
            </a:pP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MSU-Bozeman Current Unrestricted</a:t>
            </a:r>
          </a:p>
          <a:p>
            <a:pPr>
              <a:defRPr/>
            </a:pP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Expenditures By Program, FY22 Actuals</a:t>
            </a:r>
            <a:endParaRPr lang="en-US" sz="2800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5" descr="msuve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302"/>
            <a:ext cx="2133600" cy="152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FD9E7-A895-451F-A872-3A0AF941237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6248827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Note: Includes $150,000 MT PBS in Public Service</a:t>
            </a:r>
          </a:p>
          <a:p>
            <a:r>
              <a:rPr lang="en-US" sz="800" dirty="0"/>
              <a:t>Includes $407,521 in carryforward in Instructions</a:t>
            </a:r>
          </a:p>
          <a:p>
            <a:r>
              <a:rPr lang="en-US" sz="800" dirty="0"/>
              <a:t>Source: MUS Operating Budget Reports</a:t>
            </a:r>
          </a:p>
          <a:p>
            <a:endParaRPr lang="en-US" sz="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1297CF-EE96-4BA9-AC97-A4596753AD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11" t="318" r="-3081" b="-318"/>
          <a:stretch/>
        </p:blipFill>
        <p:spPr>
          <a:xfrm>
            <a:off x="1828800" y="1479389"/>
            <a:ext cx="6096000" cy="50852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858721-E940-4FE2-A45C-582EFFE130AD}"/>
              </a:ext>
            </a:extLst>
          </p:cNvPr>
          <p:cNvSpPr txBox="1"/>
          <p:nvPr/>
        </p:nvSpPr>
        <p:spPr>
          <a:xfrm>
            <a:off x="7620000" y="4197707"/>
            <a:ext cx="2743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Board of Regents Instruction Target = 50%</a:t>
            </a:r>
          </a:p>
          <a:p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MSU at 53.2%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Board of Regents Instruction, Academic Support, and Student Services Target = 70%</a:t>
            </a:r>
          </a:p>
          <a:p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MSU at 75.9%</a:t>
            </a:r>
          </a:p>
        </p:txBody>
      </p:sp>
    </p:spTree>
    <p:extLst>
      <p:ext uri="{BB962C8B-B14F-4D97-AF65-F5344CB8AC3E}">
        <p14:creationId xmlns:p14="http://schemas.microsoft.com/office/powerpoint/2010/main" val="3873034209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msuve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52400"/>
            <a:ext cx="2133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2057400" y="1600200"/>
            <a:ext cx="8077200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2" name="AutoShape 15"/>
          <p:cNvSpPr>
            <a:spLocks/>
          </p:cNvSpPr>
          <p:nvPr/>
        </p:nvSpPr>
        <p:spPr bwMode="auto">
          <a:xfrm>
            <a:off x="8001000" y="1600200"/>
            <a:ext cx="914400" cy="6096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1509"/>
              <a:gd name="adj6" fmla="val -4687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000" b="1" dirty="0"/>
          </a:p>
        </p:txBody>
      </p:sp>
      <p:sp>
        <p:nvSpPr>
          <p:cNvPr id="12293" name="Rectangle 16"/>
          <p:cNvSpPr>
            <a:spLocks noChangeArrowheads="1"/>
          </p:cNvSpPr>
          <p:nvPr/>
        </p:nvSpPr>
        <p:spPr bwMode="auto">
          <a:xfrm>
            <a:off x="7543800" y="1676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900" b="1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57400" y="304800"/>
            <a:ext cx="571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pPr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Discussion and Questions</a:t>
            </a:r>
            <a:endParaRPr lang="en-US" sz="22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8DB923-015A-4AEE-9C91-146CE7A98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tx2"/>
              </a:solidFill>
              <a:cs typeface="Calibri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FD9E7-A895-451F-A872-3A0AF941237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125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10517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25F31C-7599-D743-A456-17E0312BBC9D}"/>
              </a:ext>
            </a:extLst>
          </p:cNvPr>
          <p:cNvSpPr txBox="1"/>
          <p:nvPr/>
        </p:nvSpPr>
        <p:spPr>
          <a:xfrm>
            <a:off x="1734065" y="1786869"/>
            <a:ext cx="77672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sz="2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1" algn="ctr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Dr. Robert Mokwa</a:t>
            </a:r>
          </a:p>
          <a:p>
            <a:pPr marR="0" lvl="1" algn="ctr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Provost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46163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F3F16B-8631-C646-9686-3E2024B1FCFA}"/>
              </a:ext>
            </a:extLst>
          </p:cNvPr>
          <p:cNvSpPr txBox="1">
            <a:spLocks/>
          </p:cNvSpPr>
          <p:nvPr/>
        </p:nvSpPr>
        <p:spPr>
          <a:xfrm>
            <a:off x="5440603" y="1459327"/>
            <a:ext cx="4691370" cy="4557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Fall 2022 Summary Report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By: Provost Bob Mokwa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October 26, 2022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Sources: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1)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MSU Office of Planning Analysis </a:t>
            </a:r>
            <a:b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www.montana.edu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kpi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index.html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2)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Montana University System Operating Budgets</a:t>
            </a:r>
            <a:b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www.mus.edu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/data/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operating_budgets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/FY22/MSU-FY22-Operating-Budget-Summary_final.pdf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2B0E54-9B28-2140-B868-CD05E5BF6D5E}"/>
              </a:ext>
            </a:extLst>
          </p:cNvPr>
          <p:cNvSpPr txBox="1">
            <a:spLocks/>
          </p:cNvSpPr>
          <p:nvPr/>
        </p:nvSpPr>
        <p:spPr>
          <a:xfrm>
            <a:off x="475269" y="805325"/>
            <a:ext cx="5311409" cy="647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MSU Faculty Senate 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3D37CEA-DB6F-CB47-9054-5FFEDC940D88}"/>
              </a:ext>
            </a:extLst>
          </p:cNvPr>
          <p:cNvCxnSpPr>
            <a:cxnSpLocks/>
          </p:cNvCxnSpPr>
          <p:nvPr/>
        </p:nvCxnSpPr>
        <p:spPr>
          <a:xfrm>
            <a:off x="5352182" y="1544332"/>
            <a:ext cx="0" cy="1186511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526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E538E3-6B69-9647-AA28-0B5BD2696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869" y="199689"/>
            <a:ext cx="7945635" cy="5764972"/>
          </a:xfrm>
          <a:prstGeom prst="rect">
            <a:avLst/>
          </a:prstGeom>
          <a:ln w="12700">
            <a:solidFill>
              <a:srgbClr val="FFFF00">
                <a:alpha val="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2793374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26FF08-E500-8B4D-9AE7-10AEFF225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353" y="200001"/>
            <a:ext cx="7937965" cy="575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31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0"/>
            <a:ext cx="12192000" cy="7049153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5AEF48-90B5-9349-B7F1-02FF22C8BE73}"/>
              </a:ext>
            </a:extLst>
          </p:cNvPr>
          <p:cNvSpPr txBox="1"/>
          <p:nvPr/>
        </p:nvSpPr>
        <p:spPr>
          <a:xfrm>
            <a:off x="916034" y="1740796"/>
            <a:ext cx="1038722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Faculty Senate is an open and public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Please, only Senators speak in the meeting, unless you are specifically called on by the Chair or Chair-elect to speak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Public may address the Senate at end of the meeting during public comment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979E2E-DB59-E44B-9DE6-32FD93591AFE}"/>
              </a:ext>
            </a:extLst>
          </p:cNvPr>
          <p:cNvSpPr txBox="1"/>
          <p:nvPr/>
        </p:nvSpPr>
        <p:spPr>
          <a:xfrm>
            <a:off x="3706948" y="428147"/>
            <a:ext cx="4244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Gentle Reminders</a:t>
            </a:r>
          </a:p>
        </p:txBody>
      </p:sp>
    </p:spTree>
    <p:extLst>
      <p:ext uri="{BB962C8B-B14F-4D97-AF65-F5344CB8AC3E}">
        <p14:creationId xmlns:p14="http://schemas.microsoft.com/office/powerpoint/2010/main" val="4117025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75EBC-ADE4-0C4D-A969-B726BB36A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771" y="241738"/>
            <a:ext cx="7934458" cy="575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28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010170-7E24-2D4C-BE01-5ADD3800F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070" y="274046"/>
            <a:ext cx="7925861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78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B1B282-3FF3-3B4D-981D-7DF638B2F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432" y="220717"/>
            <a:ext cx="7935137" cy="575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13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1A8FB1-91E0-7B4E-9DA7-C0A5753F9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6" y="736161"/>
            <a:ext cx="12084128" cy="444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6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6E2A99-564A-554B-B695-1D1A5B884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7" y="729049"/>
            <a:ext cx="12155406" cy="44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26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35E48A89-A836-0646-80DE-73432BBBE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16" y="1141644"/>
            <a:ext cx="5934074" cy="3588136"/>
          </a:xfrm>
          <a:prstGeom prst="rect">
            <a:avLst/>
          </a:prstGeom>
        </p:spPr>
      </p:pic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7B3E301F-B838-AC48-B88E-18D818BCD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141" y="1155742"/>
            <a:ext cx="5919420" cy="358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46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F5A8600D-4C05-F443-A28B-453D870BE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0" y="1259303"/>
            <a:ext cx="5813179" cy="3523478"/>
          </a:xfrm>
          <a:prstGeom prst="rect">
            <a:avLst/>
          </a:prstGeom>
        </p:spPr>
      </p:pic>
      <p:pic>
        <p:nvPicPr>
          <p:cNvPr id="3" name="Picture 5" descr="Chart, pie chart&#10;&#10;Description automatically generated">
            <a:extLst>
              <a:ext uri="{FF2B5EF4-FFF2-40B4-BE49-F238E27FC236}">
                <a16:creationId xmlns:a16="http://schemas.microsoft.com/office/drawing/2014/main" id="{22BFA4D9-9FCC-AC4B-AE95-37EFC7187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997" y="1267739"/>
            <a:ext cx="6589833" cy="35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00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0BB4ED2-EC10-8B4C-BAA9-0FF2100A9304}"/>
              </a:ext>
            </a:extLst>
          </p:cNvPr>
          <p:cNvSpPr txBox="1">
            <a:spLocks/>
          </p:cNvSpPr>
          <p:nvPr/>
        </p:nvSpPr>
        <p:spPr>
          <a:xfrm>
            <a:off x="516368" y="389068"/>
            <a:ext cx="11392348" cy="1385944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Supplemental Faculty Compensation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$7,351,737 in FY22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4E9646F-A477-E744-A905-B01CCA51CA86}"/>
              </a:ext>
            </a:extLst>
          </p:cNvPr>
          <p:cNvSpPr txBox="1">
            <a:spLocks/>
          </p:cNvSpPr>
          <p:nvPr/>
        </p:nvSpPr>
        <p:spPr>
          <a:xfrm>
            <a:off x="1317667" y="2336756"/>
            <a:ext cx="11521451" cy="399557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Summer session research: 288 T/TT,  $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14,192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avg.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Summer session teaching: 133 T/TT,  $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9,353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avg.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Incentive Program for Researchers: 98 T/TT,  $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14,598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avg.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Stipends/Awards/Ad Comp: 101 T/TT,  $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4,884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avg.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70000"/>
              <a:buFont typeface="Courier New" panose="02070309020205020404" pitchFamily="49" charset="0"/>
              <a:buChar char="o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T/TT compensation increase: +13% ($54M to $62M)</a:t>
            </a:r>
          </a:p>
        </p:txBody>
      </p:sp>
    </p:spTree>
    <p:extLst>
      <p:ext uri="{BB962C8B-B14F-4D97-AF65-F5344CB8AC3E}">
        <p14:creationId xmlns:p14="http://schemas.microsoft.com/office/powerpoint/2010/main" val="42678737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2C6C2C-A276-0D4E-A483-1A0A581C5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4" y="2100649"/>
            <a:ext cx="12177066" cy="46955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7E93CA-8457-8D40-8B9E-094973FDE576}"/>
              </a:ext>
            </a:extLst>
          </p:cNvPr>
          <p:cNvSpPr txBox="1"/>
          <p:nvPr/>
        </p:nvSpPr>
        <p:spPr>
          <a:xfrm>
            <a:off x="3541416" y="923071"/>
            <a:ext cx="5163001" cy="2505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you!</a:t>
            </a:r>
            <a:r>
              <a:rPr kumimoji="0" lang="en-US" sz="48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all" spc="0" normalizeH="0" baseline="0" noProof="0" dirty="0">
              <a:ln w="3175" cmpd="sng"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all" spc="0" normalizeH="0" baseline="0" noProof="0" dirty="0">
              <a:ln w="3175" cmpd="sng"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633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0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1E319-60BF-E74E-87A0-07D8A4C50AB4}"/>
              </a:ext>
            </a:extLst>
          </p:cNvPr>
          <p:cNvSpPr txBox="1"/>
          <p:nvPr/>
        </p:nvSpPr>
        <p:spPr>
          <a:xfrm>
            <a:off x="914400" y="719847"/>
            <a:ext cx="10700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/>
              <a:t>Undergraduate Courses- First Reading:</a:t>
            </a:r>
          </a:p>
          <a:p>
            <a:pPr lvl="0"/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51C2A6-AFB6-86B3-2DF5-F5D22C7B1DF9}"/>
              </a:ext>
            </a:extLst>
          </p:cNvPr>
          <p:cNvSpPr txBox="1"/>
          <p:nvPr/>
        </p:nvSpPr>
        <p:spPr>
          <a:xfrm>
            <a:off x="409903" y="1575560"/>
            <a:ext cx="10310648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2">
              <a:spcBef>
                <a:spcPts val="0"/>
              </a:spcBef>
              <a:spcAft>
                <a:spcPts val="750"/>
              </a:spcAft>
            </a:pPr>
            <a:r>
              <a:rPr lang="en-US" sz="2800" dirty="0">
                <a:solidFill>
                  <a:srgbClr val="003F7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3"/>
              </a:rPr>
              <a:t>SOCI 375 : Law &amp; Globalization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2">
              <a:spcBef>
                <a:spcPts val="0"/>
              </a:spcBef>
              <a:spcAft>
                <a:spcPts val="750"/>
              </a:spcAft>
            </a:pPr>
            <a:r>
              <a:rPr lang="en-US" sz="2800" dirty="0">
                <a:solidFill>
                  <a:srgbClr val="003F7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EENV 498 : Internship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2">
              <a:spcBef>
                <a:spcPts val="0"/>
              </a:spcBef>
              <a:spcAft>
                <a:spcPts val="750"/>
              </a:spcAft>
            </a:pPr>
            <a:r>
              <a:rPr lang="en-US" sz="2800" dirty="0">
                <a:solidFill>
                  <a:srgbClr val="003F7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5"/>
              </a:rPr>
              <a:t>HSTR 426 : History of Yoga: East and West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2">
              <a:spcBef>
                <a:spcPts val="0"/>
              </a:spcBef>
              <a:spcAft>
                <a:spcPts val="750"/>
              </a:spcAft>
            </a:pPr>
            <a:r>
              <a:rPr lang="en-US" sz="2800" dirty="0">
                <a:solidFill>
                  <a:srgbClr val="003F7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6"/>
              </a:rPr>
              <a:t>ITS 125 : Fundamentals of Voice and Data Cabling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2">
              <a:spcBef>
                <a:spcPts val="0"/>
              </a:spcBef>
              <a:spcAft>
                <a:spcPts val="750"/>
              </a:spcAft>
            </a:pPr>
            <a:r>
              <a:rPr lang="en-US" sz="2800" dirty="0">
                <a:solidFill>
                  <a:srgbClr val="003F7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7"/>
              </a:rPr>
              <a:t>ITS 250 : CCNA 3: Exploration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2">
              <a:spcBef>
                <a:spcPts val="0"/>
              </a:spcBef>
              <a:spcAft>
                <a:spcPts val="750"/>
              </a:spcAft>
            </a:pPr>
            <a:r>
              <a:rPr lang="en-US" sz="2800" dirty="0">
                <a:solidFill>
                  <a:srgbClr val="003F7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8"/>
              </a:rPr>
              <a:t>ITS 252 : CCNA 4: Exploration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2">
              <a:spcBef>
                <a:spcPts val="0"/>
              </a:spcBef>
              <a:spcAft>
                <a:spcPts val="750"/>
              </a:spcAft>
            </a:pPr>
            <a:r>
              <a:rPr lang="en-US" sz="2800" dirty="0">
                <a:solidFill>
                  <a:srgbClr val="003F7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9"/>
              </a:rPr>
              <a:t>MCH 242 : CNC Probing and Macros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2">
              <a:spcBef>
                <a:spcPts val="0"/>
              </a:spcBef>
              <a:spcAft>
                <a:spcPts val="75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717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0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C6ED5C-2857-4444-88C0-83C03517A795}"/>
              </a:ext>
            </a:extLst>
          </p:cNvPr>
          <p:cNvSpPr txBox="1"/>
          <p:nvPr/>
        </p:nvSpPr>
        <p:spPr>
          <a:xfrm>
            <a:off x="872218" y="454015"/>
            <a:ext cx="10005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Agenda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064C5C-6F7B-1740-802E-F415A4FBF6C9}"/>
              </a:ext>
            </a:extLst>
          </p:cNvPr>
          <p:cNvSpPr txBox="1"/>
          <p:nvPr/>
        </p:nvSpPr>
        <p:spPr>
          <a:xfrm>
            <a:off x="2018111" y="1655073"/>
            <a:ext cx="71511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Approval of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Information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Courses and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Old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Senator’s Open Discussion</a:t>
            </a:r>
          </a:p>
          <a:p>
            <a:pPr marL="336550" lvl="1" indent="-336550">
              <a:buFont typeface="Arial" panose="020B0604020202020204" pitchFamily="34" charset="0"/>
              <a:buChar char="•"/>
            </a:pPr>
            <a:r>
              <a:rPr lang="en-US" sz="3600" dirty="0"/>
              <a:t>Public Comment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Adjourn</a:t>
            </a:r>
          </a:p>
        </p:txBody>
      </p:sp>
    </p:spTree>
    <p:extLst>
      <p:ext uri="{BB962C8B-B14F-4D97-AF65-F5344CB8AC3E}">
        <p14:creationId xmlns:p14="http://schemas.microsoft.com/office/powerpoint/2010/main" val="13567492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0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1E319-60BF-E74E-87A0-07D8A4C50AB4}"/>
              </a:ext>
            </a:extLst>
          </p:cNvPr>
          <p:cNvSpPr txBox="1"/>
          <p:nvPr/>
        </p:nvSpPr>
        <p:spPr>
          <a:xfrm>
            <a:off x="914400" y="719847"/>
            <a:ext cx="10700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/>
              <a:t>Undergraduate Courses- Second Reading:</a:t>
            </a:r>
          </a:p>
          <a:p>
            <a:pPr lvl="0"/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9D03EE-7170-55D3-D48F-CBFE426B836E}"/>
              </a:ext>
            </a:extLst>
          </p:cNvPr>
          <p:cNvSpPr txBox="1"/>
          <p:nvPr/>
        </p:nvSpPr>
        <p:spPr>
          <a:xfrm>
            <a:off x="320566" y="1865452"/>
            <a:ext cx="103106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2">
              <a:spcBef>
                <a:spcPts val="0"/>
              </a:spcBef>
              <a:spcAft>
                <a:spcPts val="750"/>
              </a:spcAft>
            </a:pPr>
            <a:r>
              <a:rPr lang="en-US" sz="2800" dirty="0">
                <a:solidFill>
                  <a:srgbClr val="003F7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3"/>
              </a:rPr>
              <a:t>AVMT 100 : Introduction to Aviation Maintenance Mathematics/Basic Physics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2">
              <a:spcBef>
                <a:spcPts val="0"/>
              </a:spcBef>
              <a:spcAft>
                <a:spcPts val="750"/>
              </a:spcAft>
            </a:pPr>
            <a:r>
              <a:rPr lang="en-US" sz="2800" dirty="0">
                <a:solidFill>
                  <a:srgbClr val="003F7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HEE 200 : K-12 Motor Learning Development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2">
              <a:spcBef>
                <a:spcPts val="0"/>
              </a:spcBef>
              <a:spcAft>
                <a:spcPts val="750"/>
              </a:spcAft>
            </a:pPr>
            <a:r>
              <a:rPr lang="en-US" sz="2800" dirty="0">
                <a:solidFill>
                  <a:srgbClr val="003F7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5"/>
              </a:rPr>
              <a:t>HVC 270 : Energy-Efficient HVAC Technologies and Renewable Energy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2">
              <a:spcBef>
                <a:spcPts val="0"/>
              </a:spcBef>
              <a:spcAft>
                <a:spcPts val="750"/>
              </a:spcAft>
            </a:pPr>
            <a:r>
              <a:rPr lang="en-US" sz="2800" dirty="0">
                <a:solidFill>
                  <a:srgbClr val="003F7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6"/>
              </a:rPr>
              <a:t>LIFE 298 : Internship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2">
              <a:spcBef>
                <a:spcPts val="0"/>
              </a:spcBef>
              <a:spcAft>
                <a:spcPts val="750"/>
              </a:spcAft>
            </a:pPr>
            <a:r>
              <a:rPr lang="en-US" sz="2800" dirty="0">
                <a:solidFill>
                  <a:srgbClr val="003F7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7"/>
              </a:rPr>
              <a:t>M 362 : Linear Optimization</a:t>
            </a:r>
            <a:r>
              <a:rPr lang="en-US" sz="2800" dirty="0">
                <a:solidFill>
                  <a:srgbClr val="003F7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aseline="30000" dirty="0">
                <a:solidFill>
                  <a:srgbClr val="003F7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*parked for additional review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2">
              <a:spcBef>
                <a:spcPts val="0"/>
              </a:spcBef>
              <a:spcAft>
                <a:spcPts val="750"/>
              </a:spcAft>
            </a:pPr>
            <a:r>
              <a:rPr lang="en-US" sz="2800" dirty="0">
                <a:solidFill>
                  <a:srgbClr val="003F7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8"/>
              </a:rPr>
              <a:t>MUSI 236 : Keyboard Skills IV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943039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-31528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1E319-60BF-E74E-87A0-07D8A4C50AB4}"/>
              </a:ext>
            </a:extLst>
          </p:cNvPr>
          <p:cNvSpPr txBox="1"/>
          <p:nvPr/>
        </p:nvSpPr>
        <p:spPr>
          <a:xfrm>
            <a:off x="914400" y="719847"/>
            <a:ext cx="10700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/>
              <a:t>Undergraduate Course Changes- First Reading:</a:t>
            </a:r>
          </a:p>
          <a:p>
            <a:pPr lvl="0"/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51C2A6-AFB6-86B3-2DF5-F5D22C7B1DF9}"/>
              </a:ext>
            </a:extLst>
          </p:cNvPr>
          <p:cNvSpPr txBox="1"/>
          <p:nvPr/>
        </p:nvSpPr>
        <p:spPr>
          <a:xfrm>
            <a:off x="940676" y="2026052"/>
            <a:ext cx="10310648" cy="379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2">
              <a:spcBef>
                <a:spcPts val="0"/>
              </a:spcBef>
              <a:spcAft>
                <a:spcPts val="600"/>
              </a:spcAft>
            </a:pPr>
            <a:r>
              <a:rPr lang="en-US" sz="2800" u="none" strike="noStrike" dirty="0">
                <a:solidFill>
                  <a:srgbClr val="003F7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3"/>
              </a:rPr>
              <a:t>ECHM 201 : Material and Energy Balances for Chemical &amp; Biological Processes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0" marR="0" lvl="3" indent="-228600">
              <a:spcBef>
                <a:spcPts val="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2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Title change from Elementary Principles of Chemical and Biological Engineering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2">
              <a:spcBef>
                <a:spcPts val="0"/>
              </a:spcBef>
              <a:spcAft>
                <a:spcPts val="750"/>
              </a:spcAft>
            </a:pPr>
            <a:r>
              <a:rPr lang="en-US" sz="2800" dirty="0">
                <a:solidFill>
                  <a:srgbClr val="003F7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PSCI </a:t>
            </a:r>
            <a:r>
              <a:rPr lang="en-US" sz="2800" u="none" strike="noStrike" dirty="0">
                <a:solidFill>
                  <a:srgbClr val="003F7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347</a:t>
            </a:r>
            <a:r>
              <a:rPr lang="en-US" sz="2800" dirty="0">
                <a:solidFill>
                  <a:srgbClr val="003F7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 </a:t>
            </a:r>
            <a:r>
              <a:rPr lang="en-US" sz="2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:</a:t>
            </a:r>
            <a:r>
              <a:rPr lang="en-US" sz="2800" u="none" strike="noStrike" dirty="0">
                <a:solidFill>
                  <a:srgbClr val="003F7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The U.S.</a:t>
            </a:r>
            <a:r>
              <a:rPr lang="en-US" sz="2800" dirty="0">
                <a:solidFill>
                  <a:srgbClr val="003F7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 </a:t>
            </a:r>
            <a:r>
              <a:rPr lang="en-US" sz="2800" u="none" strike="noStrike" dirty="0">
                <a:solidFill>
                  <a:srgbClr val="003F7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Congress and the</a:t>
            </a:r>
            <a:r>
              <a:rPr lang="en-US" sz="2800" dirty="0">
                <a:solidFill>
                  <a:srgbClr val="003F7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 </a:t>
            </a:r>
            <a:r>
              <a:rPr lang="en-US" sz="2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Legislative Process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0" marR="0" lvl="3" indent="-228600">
              <a:spcBef>
                <a:spcPts val="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2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Title change from Legislative Process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0" marR="0" lvl="3" indent="-228600">
              <a:spcBef>
                <a:spcPts val="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2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Number change from 306 to 347, per OCHE/CCN.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946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-31528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1E319-60BF-E74E-87A0-07D8A4C50AB4}"/>
              </a:ext>
            </a:extLst>
          </p:cNvPr>
          <p:cNvSpPr txBox="1"/>
          <p:nvPr/>
        </p:nvSpPr>
        <p:spPr>
          <a:xfrm>
            <a:off x="914400" y="719847"/>
            <a:ext cx="10700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/>
              <a:t>Undergraduate Course Changes- Second Reading:</a:t>
            </a:r>
          </a:p>
          <a:p>
            <a:pPr lvl="0"/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51C2A6-AFB6-86B3-2DF5-F5D22C7B1DF9}"/>
              </a:ext>
            </a:extLst>
          </p:cNvPr>
          <p:cNvSpPr txBox="1"/>
          <p:nvPr/>
        </p:nvSpPr>
        <p:spPr>
          <a:xfrm>
            <a:off x="940676" y="2026052"/>
            <a:ext cx="10310648" cy="4837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2">
              <a:spcBef>
                <a:spcPts val="0"/>
              </a:spcBef>
              <a:spcAft>
                <a:spcPts val="750"/>
              </a:spcAft>
            </a:pPr>
            <a:r>
              <a:rPr lang="en-US" sz="2800" dirty="0">
                <a:solidFill>
                  <a:srgbClr val="003F7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3"/>
              </a:rPr>
              <a:t>ANTY 441 : Social Movements &amp; Community Activism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71700" lvl="4" indent="-342900">
              <a:spcAft>
                <a:spcPts val="600"/>
              </a:spcAft>
              <a:buFont typeface="Symbol" pitchFamily="2" charset="2"/>
              <a:buChar char=""/>
            </a:pPr>
            <a:r>
              <a:rPr lang="en-US" sz="2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Changed from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ANTY 441 : Social Movements in Japan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2">
              <a:spcBef>
                <a:spcPts val="0"/>
              </a:spcBef>
              <a:spcAft>
                <a:spcPts val="750"/>
              </a:spcAft>
            </a:pPr>
            <a:r>
              <a:rPr lang="en-US" sz="2800" dirty="0">
                <a:solidFill>
                  <a:srgbClr val="003F7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HLD 221 : Critical Thinking, Writing and</a:t>
            </a:r>
            <a:r>
              <a:rPr lang="en-US" sz="2800" u="none" strike="noStrike" dirty="0">
                <a:solidFill>
                  <a:srgbClr val="003F7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 </a:t>
            </a:r>
            <a:r>
              <a:rPr lang="en-US" sz="2800" dirty="0">
                <a:solidFill>
                  <a:srgbClr val="003F7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Leading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57400" marR="0" lvl="4" indent="-228600">
              <a:spcBef>
                <a:spcPts val="0"/>
              </a:spcBef>
              <a:spcAft>
                <a:spcPts val="750"/>
              </a:spcAft>
              <a:buFont typeface="Symbol" pitchFamily="2" charset="2"/>
              <a:buChar char=""/>
            </a:pPr>
            <a:r>
              <a:rPr lang="en-US" sz="2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Changed from HLD 221 : Critical Thinking &amp;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Leading</a:t>
            </a:r>
          </a:p>
          <a:p>
            <a:pPr marR="0" lvl="2">
              <a:spcBef>
                <a:spcPts val="0"/>
              </a:spcBef>
              <a:spcAft>
                <a:spcPts val="750"/>
              </a:spcAft>
            </a:pPr>
            <a:r>
              <a:rPr lang="en-US" sz="2800" dirty="0">
                <a:solidFill>
                  <a:srgbClr val="003F7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5"/>
              </a:rPr>
              <a:t>MUSI 312IA : Choir III: Advanced Treble Choir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57400" marR="0" lvl="4" indent="-228600">
              <a:spcBef>
                <a:spcPts val="0"/>
              </a:spcBef>
              <a:spcAft>
                <a:spcPts val="750"/>
              </a:spcAft>
              <a:buFont typeface="Symbol" pitchFamily="2" charset="2"/>
              <a:buChar char=""/>
            </a:pPr>
            <a:r>
              <a:rPr lang="en-US" sz="2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Changed from MUSI 312IA : Choir III: MSU Chorale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1858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-21000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1E319-60BF-E74E-87A0-07D8A4C50AB4}"/>
              </a:ext>
            </a:extLst>
          </p:cNvPr>
          <p:cNvSpPr txBox="1"/>
          <p:nvPr/>
        </p:nvSpPr>
        <p:spPr>
          <a:xfrm>
            <a:off x="914400" y="719847"/>
            <a:ext cx="10700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/>
              <a:t>Graduate Courses-First Reading:</a:t>
            </a:r>
          </a:p>
          <a:p>
            <a:pPr lvl="0"/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51C2A6-AFB6-86B3-2DF5-F5D22C7B1DF9}"/>
              </a:ext>
            </a:extLst>
          </p:cNvPr>
          <p:cNvSpPr txBox="1"/>
          <p:nvPr/>
        </p:nvSpPr>
        <p:spPr>
          <a:xfrm>
            <a:off x="1681655" y="1735510"/>
            <a:ext cx="10310648" cy="148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2">
              <a:spcBef>
                <a:spcPts val="0"/>
              </a:spcBef>
              <a:spcAft>
                <a:spcPts val="750"/>
              </a:spcAft>
            </a:pPr>
            <a:r>
              <a:rPr lang="en-US" sz="2800" dirty="0">
                <a:solidFill>
                  <a:srgbClr val="003F7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3"/>
              </a:rPr>
              <a:t>HDFS 550 : Critical Science &amp; FCS Curriculum Development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64995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-21000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1E319-60BF-E74E-87A0-07D8A4C50AB4}"/>
              </a:ext>
            </a:extLst>
          </p:cNvPr>
          <p:cNvSpPr txBox="1"/>
          <p:nvPr/>
        </p:nvSpPr>
        <p:spPr>
          <a:xfrm>
            <a:off x="914400" y="719847"/>
            <a:ext cx="10700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/>
              <a:t>Graduate Courses-Second Reading:</a:t>
            </a:r>
          </a:p>
          <a:p>
            <a:pPr lvl="0"/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51C2A6-AFB6-86B3-2DF5-F5D22C7B1DF9}"/>
              </a:ext>
            </a:extLst>
          </p:cNvPr>
          <p:cNvSpPr txBox="1"/>
          <p:nvPr/>
        </p:nvSpPr>
        <p:spPr>
          <a:xfrm>
            <a:off x="1030014" y="1735510"/>
            <a:ext cx="10310648" cy="902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2">
              <a:spcBef>
                <a:spcPts val="0"/>
              </a:spcBef>
              <a:spcAft>
                <a:spcPts val="750"/>
              </a:spcAft>
            </a:pPr>
            <a:r>
              <a:rPr lang="en-US" sz="2800" u="none" strike="noStrike" dirty="0">
                <a:solidFill>
                  <a:srgbClr val="003F7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3"/>
              </a:rPr>
              <a:t>CHTH 690 : Doctoral Dissertation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5399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-21000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1E319-60BF-E74E-87A0-07D8A4C50AB4}"/>
              </a:ext>
            </a:extLst>
          </p:cNvPr>
          <p:cNvSpPr txBox="1"/>
          <p:nvPr/>
        </p:nvSpPr>
        <p:spPr>
          <a:xfrm>
            <a:off x="914400" y="719847"/>
            <a:ext cx="10700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/>
              <a:t>Graduate Course Changes-First Reading:</a:t>
            </a:r>
          </a:p>
          <a:p>
            <a:pPr lvl="0"/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51C2A6-AFB6-86B3-2DF5-F5D22C7B1DF9}"/>
              </a:ext>
            </a:extLst>
          </p:cNvPr>
          <p:cNvSpPr txBox="1"/>
          <p:nvPr/>
        </p:nvSpPr>
        <p:spPr>
          <a:xfrm>
            <a:off x="1030014" y="1735510"/>
            <a:ext cx="10310648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750"/>
              </a:spcAft>
              <a:buSzPts val="1000"/>
              <a:tabLst>
                <a:tab pos="1143000" algn="l"/>
              </a:tabLst>
            </a:pPr>
            <a:r>
              <a:rPr lang="en-US" sz="2800" dirty="0">
                <a:solidFill>
                  <a:srgbClr val="052F5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Open Sans" panose="020B0606030504020204" pitchFamily="34" charset="0"/>
                <a:hlinkClick r:id="rId3"/>
              </a:rPr>
              <a:t>HDCO 550 : Counseling Research and Evaluation</a:t>
            </a:r>
            <a:endParaRPr lang="en-US" sz="3200" dirty="0">
              <a:effectLst/>
              <a:latin typeface="Open Sans" panose="020B0606030504020204" pitchFamily="34" charset="0"/>
              <a:ea typeface="Times New Roman" panose="02020603050405020304" pitchFamily="18" charset="0"/>
              <a:cs typeface="Open Sans" panose="020B0606030504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750"/>
              </a:spcAft>
              <a:buSzPts val="1000"/>
              <a:buFont typeface="Courier New" panose="02070309020205020404" pitchFamily="49" charset="0"/>
              <a:buChar char="o"/>
              <a:tabLst>
                <a:tab pos="1600200" algn="l"/>
              </a:tabLst>
            </a:pPr>
            <a:r>
              <a:rPr lang="en-US" sz="2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Credit change from 2 to 3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600"/>
              </a:spcAft>
              <a:buSzPts val="1000"/>
              <a:tabLst>
                <a:tab pos="1143000" algn="l"/>
              </a:tabLst>
            </a:pPr>
            <a:r>
              <a:rPr lang="en-US" sz="2800" dirty="0">
                <a:solidFill>
                  <a:srgbClr val="003F7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Open Sans" panose="020B0606030504020204" pitchFamily="34" charset="0"/>
                <a:hlinkClick r:id="rId3"/>
              </a:rPr>
              <a:t>MSSE 503 : Integrating Literature into the Biology/Life Science Classroom</a:t>
            </a:r>
            <a:endParaRPr lang="en-US" sz="3200" dirty="0">
              <a:effectLst/>
              <a:latin typeface="Open Sans" panose="020B0606030504020204" pitchFamily="34" charset="0"/>
              <a:ea typeface="Times New Roman" panose="02020603050405020304" pitchFamily="18" charset="0"/>
              <a:cs typeface="Open Sans" panose="020B0606030504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1600200" algn="l"/>
              </a:tabLst>
            </a:pPr>
            <a:r>
              <a:rPr lang="en-US" sz="2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Title changed from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MSSE 503 : Integrating Literature into the Science Classroom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9396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-10490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1E319-60BF-E74E-87A0-07D8A4C50AB4}"/>
              </a:ext>
            </a:extLst>
          </p:cNvPr>
          <p:cNvSpPr txBox="1"/>
          <p:nvPr/>
        </p:nvSpPr>
        <p:spPr>
          <a:xfrm>
            <a:off x="914400" y="719847"/>
            <a:ext cx="10700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/>
              <a:t>Graduate Course </a:t>
            </a:r>
            <a:r>
              <a:rPr lang="en-US" sz="4000" dirty="0" err="1"/>
              <a:t>Inactivations</a:t>
            </a:r>
            <a:r>
              <a:rPr lang="en-US" sz="4000" dirty="0"/>
              <a:t>-First Reading:</a:t>
            </a:r>
          </a:p>
          <a:p>
            <a:pPr lvl="0"/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51C2A6-AFB6-86B3-2DF5-F5D22C7B1DF9}"/>
              </a:ext>
            </a:extLst>
          </p:cNvPr>
          <p:cNvSpPr txBox="1"/>
          <p:nvPr/>
        </p:nvSpPr>
        <p:spPr>
          <a:xfrm>
            <a:off x="1030014" y="1735510"/>
            <a:ext cx="10310648" cy="331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2">
              <a:spcBef>
                <a:spcPts val="0"/>
              </a:spcBef>
              <a:spcAft>
                <a:spcPts val="750"/>
              </a:spcAft>
            </a:pPr>
            <a:r>
              <a:rPr lang="en-US" sz="2800" dirty="0">
                <a:solidFill>
                  <a:srgbClr val="003F7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M 571 : Principles of Action Research in Mathematics Education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3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Course has not been offered in over a decade. Students instead take M 577.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2">
              <a:spcBef>
                <a:spcPts val="0"/>
              </a:spcBef>
              <a:spcAft>
                <a:spcPts val="750"/>
              </a:spcAft>
            </a:pPr>
            <a:r>
              <a:rPr lang="en-US" sz="2800" dirty="0">
                <a:solidFill>
                  <a:srgbClr val="003F7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M 572 : Investigating Problems in Mathematics Education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3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Course has not been offered in over a decade. Students now take M 577 instead</a:t>
            </a:r>
            <a:r>
              <a:rPr lang="en-US" sz="1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2756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-10487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1E319-60BF-E74E-87A0-07D8A4C50AB4}"/>
              </a:ext>
            </a:extLst>
          </p:cNvPr>
          <p:cNvSpPr txBox="1"/>
          <p:nvPr/>
        </p:nvSpPr>
        <p:spPr>
          <a:xfrm>
            <a:off x="914400" y="719847"/>
            <a:ext cx="10700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/>
              <a:t>Graduate Programs-First Reading:</a:t>
            </a:r>
          </a:p>
          <a:p>
            <a:pPr lvl="0"/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51C2A6-AFB6-86B3-2DF5-F5D22C7B1DF9}"/>
              </a:ext>
            </a:extLst>
          </p:cNvPr>
          <p:cNvSpPr txBox="1"/>
          <p:nvPr/>
        </p:nvSpPr>
        <p:spPr>
          <a:xfrm>
            <a:off x="1455236" y="1903675"/>
            <a:ext cx="103106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i="0" u="sng" strike="noStrike" dirty="0">
                <a:solidFill>
                  <a:srgbClr val="003F7F"/>
                </a:solidFill>
                <a:effectLst/>
                <a:latin typeface="Open Sans" panose="020B0606030504020204" pitchFamily="34" charset="0"/>
                <a:hlinkClick r:id="rId3"/>
              </a:rPr>
              <a:t>DNMW-DNP : Doctor of Nursing Practice - Nurse Midwife</a:t>
            </a:r>
            <a:endParaRPr lang="en-US" sz="2800" b="0" i="0" u="none" strike="noStrike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103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-10487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1E319-60BF-E74E-87A0-07D8A4C50AB4}"/>
              </a:ext>
            </a:extLst>
          </p:cNvPr>
          <p:cNvSpPr txBox="1"/>
          <p:nvPr/>
        </p:nvSpPr>
        <p:spPr>
          <a:xfrm>
            <a:off x="914400" y="719847"/>
            <a:ext cx="10700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/>
              <a:t>Graduate Program Changes-First Reading:</a:t>
            </a:r>
          </a:p>
          <a:p>
            <a:pPr lvl="0"/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51C2A6-AFB6-86B3-2DF5-F5D22C7B1DF9}"/>
              </a:ext>
            </a:extLst>
          </p:cNvPr>
          <p:cNvSpPr txBox="1"/>
          <p:nvPr/>
        </p:nvSpPr>
        <p:spPr>
          <a:xfrm>
            <a:off x="2169939" y="1809082"/>
            <a:ext cx="103106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u="sng" strike="noStrike" dirty="0">
                <a:solidFill>
                  <a:srgbClr val="003F7F"/>
                </a:solidFill>
                <a:effectLst/>
                <a:latin typeface="Open Sans" panose="020B0606030504020204" pitchFamily="34" charset="0"/>
                <a:hlinkClick r:id="rId3"/>
              </a:rPr>
              <a:t>SCNS-MED : School Counseling</a:t>
            </a:r>
            <a:endParaRPr lang="en-US" sz="2800" b="0" i="0" u="none" strike="noStrike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2280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21000"/>
          </a:blip>
          <a:stretch>
            <a:fillRect/>
          </a:stretch>
        </p:blipFill>
        <p:spPr>
          <a:xfrm>
            <a:off x="0" y="-57472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1E319-60BF-E74E-87A0-07D8A4C50AB4}"/>
              </a:ext>
            </a:extLst>
          </p:cNvPr>
          <p:cNvSpPr txBox="1"/>
          <p:nvPr/>
        </p:nvSpPr>
        <p:spPr>
          <a:xfrm>
            <a:off x="745787" y="689205"/>
            <a:ext cx="10700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/>
              <a:t>Old Business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0C5ED5-67AA-DA01-AB4F-7A14EF343D7C}"/>
              </a:ext>
            </a:extLst>
          </p:cNvPr>
          <p:cNvSpPr txBox="1"/>
          <p:nvPr/>
        </p:nvSpPr>
        <p:spPr>
          <a:xfrm>
            <a:off x="1587062" y="2238703"/>
            <a:ext cx="922808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Policies under consideration in University Council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buFont typeface="+mj-lt"/>
              <a:buAutoNum type="romanLcPeriod"/>
            </a:pPr>
            <a:r>
              <a:rPr lang="en-US" sz="2800" u="sng" dirty="0">
                <a:solidFill>
                  <a:srgbClr val="003F7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Proposed - Research Misconduct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5466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0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1E319-60BF-E74E-87A0-07D8A4C50AB4}"/>
              </a:ext>
            </a:extLst>
          </p:cNvPr>
          <p:cNvSpPr txBox="1"/>
          <p:nvPr/>
        </p:nvSpPr>
        <p:spPr>
          <a:xfrm>
            <a:off x="-1" y="486383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Old Business: Approval FS Minutes 10/12/22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F7A2DE-8E8E-F449-8FFF-CF0EBAD1248F}"/>
              </a:ext>
            </a:extLst>
          </p:cNvPr>
          <p:cNvSpPr txBox="1"/>
          <p:nvPr/>
        </p:nvSpPr>
        <p:spPr>
          <a:xfrm>
            <a:off x="603115" y="2102531"/>
            <a:ext cx="109533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Do I have a motion to approve?</a:t>
            </a:r>
          </a:p>
          <a:p>
            <a:endParaRPr lang="en-US" sz="3600" dirty="0"/>
          </a:p>
          <a:p>
            <a:r>
              <a:rPr lang="en-US" sz="3600" dirty="0"/>
              <a:t>Any Discussion?</a:t>
            </a:r>
          </a:p>
          <a:p>
            <a:endParaRPr lang="en-US" sz="3600" dirty="0"/>
          </a:p>
          <a:p>
            <a:r>
              <a:rPr lang="en-US" sz="3600" dirty="0"/>
              <a:t>All those in favor of the motion or</a:t>
            </a:r>
          </a:p>
          <a:p>
            <a:r>
              <a:rPr lang="en-US" sz="3600" dirty="0"/>
              <a:t>Those not in favor of the motion indicate by saying… </a:t>
            </a:r>
          </a:p>
        </p:txBody>
      </p:sp>
    </p:spTree>
    <p:extLst>
      <p:ext uri="{BB962C8B-B14F-4D97-AF65-F5344CB8AC3E}">
        <p14:creationId xmlns:p14="http://schemas.microsoft.com/office/powerpoint/2010/main" val="6124026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-57472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1E319-60BF-E74E-87A0-07D8A4C50AB4}"/>
              </a:ext>
            </a:extLst>
          </p:cNvPr>
          <p:cNvSpPr txBox="1"/>
          <p:nvPr/>
        </p:nvSpPr>
        <p:spPr>
          <a:xfrm>
            <a:off x="1141378" y="2821021"/>
            <a:ext cx="10700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/>
              <a:t>Senate Open Discussion</a:t>
            </a:r>
          </a:p>
        </p:txBody>
      </p:sp>
    </p:spTree>
    <p:extLst>
      <p:ext uri="{BB962C8B-B14F-4D97-AF65-F5344CB8AC3E}">
        <p14:creationId xmlns:p14="http://schemas.microsoft.com/office/powerpoint/2010/main" val="41007909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0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1E319-60BF-E74E-87A0-07D8A4C50AB4}"/>
              </a:ext>
            </a:extLst>
          </p:cNvPr>
          <p:cNvSpPr txBox="1"/>
          <p:nvPr/>
        </p:nvSpPr>
        <p:spPr>
          <a:xfrm>
            <a:off x="1141378" y="2821021"/>
            <a:ext cx="10700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/>
              <a:t>Public Comment</a:t>
            </a:r>
          </a:p>
        </p:txBody>
      </p:sp>
    </p:spTree>
    <p:extLst>
      <p:ext uri="{BB962C8B-B14F-4D97-AF65-F5344CB8AC3E}">
        <p14:creationId xmlns:p14="http://schemas.microsoft.com/office/powerpoint/2010/main" val="8542792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2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1E319-60BF-E74E-87A0-07D8A4C50AB4}"/>
              </a:ext>
            </a:extLst>
          </p:cNvPr>
          <p:cNvSpPr txBox="1"/>
          <p:nvPr/>
        </p:nvSpPr>
        <p:spPr>
          <a:xfrm>
            <a:off x="745787" y="577840"/>
            <a:ext cx="107004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/>
              <a:t>Next Meeting November 9, 2022</a:t>
            </a:r>
          </a:p>
          <a:p>
            <a:pPr lvl="0" algn="ctr"/>
            <a:endParaRPr lang="en-US" sz="4400" dirty="0"/>
          </a:p>
          <a:p>
            <a:pPr lvl="0" algn="ctr"/>
            <a:endParaRPr lang="en-US" sz="3600" dirty="0"/>
          </a:p>
          <a:p>
            <a:pPr lvl="0"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635066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B9B7A-FD57-D449-A5B1-DB9E6F6FC1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6589D-3C38-304E-BE7E-C6318CCC8A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large mountain in the background&#10;&#10;Description automatically generated">
            <a:extLst>
              <a:ext uri="{FF2B5EF4-FFF2-40B4-BE49-F238E27FC236}">
                <a16:creationId xmlns:a16="http://schemas.microsoft.com/office/drawing/2014/main" id="{FD3C358F-51B1-A249-8B8C-D427DBAFB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552DD3-A93A-C94F-8ABC-6973FD05146C}"/>
              </a:ext>
            </a:extLst>
          </p:cNvPr>
          <p:cNvSpPr txBox="1"/>
          <p:nvPr/>
        </p:nvSpPr>
        <p:spPr>
          <a:xfrm>
            <a:off x="432487" y="383957"/>
            <a:ext cx="850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Faculty Senate Meeting  Adjourned </a:t>
            </a:r>
          </a:p>
        </p:txBody>
      </p:sp>
    </p:spTree>
    <p:extLst>
      <p:ext uri="{BB962C8B-B14F-4D97-AF65-F5344CB8AC3E}">
        <p14:creationId xmlns:p14="http://schemas.microsoft.com/office/powerpoint/2010/main" val="2477078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21024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4A14F6-9C40-BA48-A7F2-9E6A79BBD1B9}"/>
              </a:ext>
            </a:extLst>
          </p:cNvPr>
          <p:cNvSpPr txBox="1"/>
          <p:nvPr/>
        </p:nvSpPr>
        <p:spPr>
          <a:xfrm>
            <a:off x="872218" y="527586"/>
            <a:ext cx="10357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FYI Items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25F31C-7599-D743-A456-17E0312BBC9D}"/>
              </a:ext>
            </a:extLst>
          </p:cNvPr>
          <p:cNvSpPr txBox="1"/>
          <p:nvPr/>
        </p:nvSpPr>
        <p:spPr>
          <a:xfrm>
            <a:off x="872218" y="1440027"/>
            <a:ext cx="1066255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sz="2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/>
              <a:t> </a:t>
            </a:r>
            <a:endParaRPr lang="en-US" sz="2000" dirty="0"/>
          </a:p>
          <a:p>
            <a:pPr marL="914400" marR="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Spring Awards of Excellence- nominations due November 15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Primarily Faculty but Outreach and Engagement award is 1 faculty and 1 staff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Inventory of Course and Program Fees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u="none" strike="noStrike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Ongoing – check in with DH if you need fees adjusted or new fees added</a:t>
            </a:r>
            <a:r>
              <a:rPr lang="en-US" sz="2800" dirty="0">
                <a:effectLst/>
              </a:rPr>
              <a:t> 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283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21024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4A14F6-9C40-BA48-A7F2-9E6A79BBD1B9}"/>
              </a:ext>
            </a:extLst>
          </p:cNvPr>
          <p:cNvSpPr txBox="1"/>
          <p:nvPr/>
        </p:nvSpPr>
        <p:spPr>
          <a:xfrm>
            <a:off x="872218" y="527586"/>
            <a:ext cx="10357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FYI Items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25F31C-7599-D743-A456-17E0312BBC9D}"/>
              </a:ext>
            </a:extLst>
          </p:cNvPr>
          <p:cNvSpPr txBox="1"/>
          <p:nvPr/>
        </p:nvSpPr>
        <p:spPr>
          <a:xfrm>
            <a:off x="315169" y="1397986"/>
            <a:ext cx="1066255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sz="2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/>
              <a:t> </a:t>
            </a:r>
            <a:endParaRPr lang="en-US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Alumni Foundation Excellence Awards – Change to two awards per college- adding Gallatin and graduate students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Institutional Diversity Report – AY 2012-2022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Dyslexia and Innovation Symposium- Oct 27-28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buFont typeface="Arial" panose="020B0604020202020204" pitchFamily="34" charset="0"/>
              <a:buChar char="•"/>
            </a:pPr>
            <a:r>
              <a:rPr lang="en-US" sz="2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https://www.montana.edu/dxi/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037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10517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25F31C-7599-D743-A456-17E0312BBC9D}"/>
              </a:ext>
            </a:extLst>
          </p:cNvPr>
          <p:cNvSpPr txBox="1"/>
          <p:nvPr/>
        </p:nvSpPr>
        <p:spPr>
          <a:xfrm>
            <a:off x="1828659" y="1618703"/>
            <a:ext cx="77672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sz="2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1" algn="ctr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Megan Lasso</a:t>
            </a:r>
          </a:p>
          <a:p>
            <a:pPr marR="0" lvl="1" algn="ctr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Director, University Budget Office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6268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1200" y="1800922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 we get our money?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Funds Breakdown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Process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Overview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spend our money?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Unrestricted by Expense Category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Unrestricted by Program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MUS Operating Budget Reports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1B164-85CE-4D4B-91FE-80BD68AC108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33600" y="1598612"/>
            <a:ext cx="8077200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B3824C6C-552E-4DE0-9EDB-CA84BD6ED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5715000" cy="1143000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Overview</a:t>
            </a:r>
          </a:p>
        </p:txBody>
      </p:sp>
      <p:pic>
        <p:nvPicPr>
          <p:cNvPr id="9" name="Picture 5" descr="msuvert">
            <a:extLst>
              <a:ext uri="{FF2B5EF4-FFF2-40B4-BE49-F238E27FC236}">
                <a16:creationId xmlns:a16="http://schemas.microsoft.com/office/drawing/2014/main" id="{E40DA3A2-D849-4CCB-825C-4D25B7EC8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152400"/>
            <a:ext cx="2133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1200" y="180092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1B164-85CE-4D4B-91FE-80BD68AC108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33600" y="1598612"/>
            <a:ext cx="8077200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B3824C6C-552E-4DE0-9EDB-CA84BD6ED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5715000" cy="1143000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 Overview and Examples</a:t>
            </a:r>
          </a:p>
        </p:txBody>
      </p:sp>
      <p:pic>
        <p:nvPicPr>
          <p:cNvPr id="9" name="Picture 5" descr="msuvert">
            <a:extLst>
              <a:ext uri="{FF2B5EF4-FFF2-40B4-BE49-F238E27FC236}">
                <a16:creationId xmlns:a16="http://schemas.microsoft.com/office/drawing/2014/main" id="{E40DA3A2-D849-4CCB-825C-4D25B7EC8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52400"/>
            <a:ext cx="2133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phic 5" descr="A bucket">
            <a:extLst>
              <a:ext uri="{FF2B5EF4-FFF2-40B4-BE49-F238E27FC236}">
                <a16:creationId xmlns:a16="http://schemas.microsoft.com/office/drawing/2014/main" id="{1226144F-6ACF-4437-8CD8-020890005B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9200" y="1144588"/>
            <a:ext cx="3721096" cy="3721096"/>
          </a:xfrm>
          <a:prstGeom prst="rect">
            <a:avLst/>
          </a:prstGeom>
        </p:spPr>
      </p:pic>
      <p:pic>
        <p:nvPicPr>
          <p:cNvPr id="10" name="Graphic 9" descr="A bucket">
            <a:extLst>
              <a:ext uri="{FF2B5EF4-FFF2-40B4-BE49-F238E27FC236}">
                <a16:creationId xmlns:a16="http://schemas.microsoft.com/office/drawing/2014/main" id="{3180D474-C0A8-4CA4-BB8F-6FC83CE484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5452" y="1144588"/>
            <a:ext cx="3721096" cy="3721096"/>
          </a:xfrm>
          <a:prstGeom prst="rect">
            <a:avLst/>
          </a:prstGeom>
        </p:spPr>
      </p:pic>
      <p:pic>
        <p:nvPicPr>
          <p:cNvPr id="11" name="Graphic 10" descr="A bucket">
            <a:extLst>
              <a:ext uri="{FF2B5EF4-FFF2-40B4-BE49-F238E27FC236}">
                <a16:creationId xmlns:a16="http://schemas.microsoft.com/office/drawing/2014/main" id="{740DE2FB-2605-4FA7-9B43-C1B8124795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31052" y="1144588"/>
            <a:ext cx="3721096" cy="3721096"/>
          </a:xfrm>
          <a:prstGeom prst="rect">
            <a:avLst/>
          </a:prstGeom>
        </p:spPr>
      </p:pic>
      <p:pic>
        <p:nvPicPr>
          <p:cNvPr id="12" name="Graphic 11" descr="A bucket">
            <a:extLst>
              <a:ext uri="{FF2B5EF4-FFF2-40B4-BE49-F238E27FC236}">
                <a16:creationId xmlns:a16="http://schemas.microsoft.com/office/drawing/2014/main" id="{1F5B616A-05AE-4D48-A17D-FE2419E6E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68608" y="3388419"/>
            <a:ext cx="3721096" cy="3721096"/>
          </a:xfrm>
          <a:prstGeom prst="rect">
            <a:avLst/>
          </a:prstGeom>
        </p:spPr>
      </p:pic>
      <p:pic>
        <p:nvPicPr>
          <p:cNvPr id="13" name="Graphic 12" descr="A bucket">
            <a:extLst>
              <a:ext uri="{FF2B5EF4-FFF2-40B4-BE49-F238E27FC236}">
                <a16:creationId xmlns:a16="http://schemas.microsoft.com/office/drawing/2014/main" id="{1A61BCC3-0F75-40AA-9BBE-7B5914ACD1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22948" y="3459160"/>
            <a:ext cx="3721096" cy="37210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735380-CA6B-4BB2-9974-DBF826618559}"/>
              </a:ext>
            </a:extLst>
          </p:cNvPr>
          <p:cNvSpPr txBox="1"/>
          <p:nvPr/>
        </p:nvSpPr>
        <p:spPr>
          <a:xfrm>
            <a:off x="2540008" y="3005137"/>
            <a:ext cx="1054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Tuition and State Funds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05EC73-0225-4FBE-AF67-11B42FA5197A}"/>
              </a:ext>
            </a:extLst>
          </p:cNvPr>
          <p:cNvSpPr txBox="1"/>
          <p:nvPr/>
        </p:nvSpPr>
        <p:spPr>
          <a:xfrm>
            <a:off x="5581644" y="3005135"/>
            <a:ext cx="105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Room and Board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B04086-8897-4554-B2FC-23B686DBB4F6}"/>
              </a:ext>
            </a:extLst>
          </p:cNvPr>
          <p:cNvSpPr txBox="1"/>
          <p:nvPr/>
        </p:nvSpPr>
        <p:spPr>
          <a:xfrm>
            <a:off x="8489948" y="2789872"/>
            <a:ext cx="10540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Ticket Sales, Testing </a:t>
            </a:r>
            <a:r>
              <a:rPr lang="en-US" dirty="0" err="1">
                <a:solidFill>
                  <a:schemeClr val="bg1"/>
                </a:solidFill>
              </a:rPr>
              <a:t>Svcs</a:t>
            </a:r>
            <a:r>
              <a:rPr lang="en-US" dirty="0">
                <a:solidFill>
                  <a:schemeClr val="bg1"/>
                </a:solidFill>
              </a:rPr>
              <a:t>, Fees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19A9E8-F932-4088-924D-441BAD31B0F3}"/>
              </a:ext>
            </a:extLst>
          </p:cNvPr>
          <p:cNvSpPr txBox="1"/>
          <p:nvPr/>
        </p:nvSpPr>
        <p:spPr>
          <a:xfrm>
            <a:off x="4102096" y="5161925"/>
            <a:ext cx="105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Grants and Donors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6A7B09-9544-486E-BE8B-601E4A18E558}"/>
              </a:ext>
            </a:extLst>
          </p:cNvPr>
          <p:cNvSpPr txBox="1"/>
          <p:nvPr/>
        </p:nvSpPr>
        <p:spPr>
          <a:xfrm>
            <a:off x="7176760" y="5206009"/>
            <a:ext cx="1054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Capital Project, </a:t>
            </a:r>
            <a:r>
              <a:rPr lang="en-US" dirty="0" err="1">
                <a:solidFill>
                  <a:schemeClr val="bg1"/>
                </a:solidFill>
              </a:rPr>
              <a:t>Mand</a:t>
            </a:r>
            <a:r>
              <a:rPr lang="en-US" dirty="0">
                <a:solidFill>
                  <a:schemeClr val="bg1"/>
                </a:solidFill>
              </a:rPr>
              <a:t> Fees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8BC4E0-819B-4B77-BCA9-2E0B87FDC1D1}"/>
              </a:ext>
            </a:extLst>
          </p:cNvPr>
          <p:cNvSpPr txBox="1"/>
          <p:nvPr/>
        </p:nvSpPr>
        <p:spPr>
          <a:xfrm>
            <a:off x="2362200" y="2057401"/>
            <a:ext cx="1374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Current Unrestricted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7DE0A7-E5AF-4446-9E73-5BF120D2D772}"/>
              </a:ext>
            </a:extLst>
          </p:cNvPr>
          <p:cNvSpPr txBox="1"/>
          <p:nvPr/>
        </p:nvSpPr>
        <p:spPr>
          <a:xfrm>
            <a:off x="5378452" y="2286000"/>
            <a:ext cx="1374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Auxiliary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F1DFC2-9054-4243-8532-45654BF2EDD7}"/>
              </a:ext>
            </a:extLst>
          </p:cNvPr>
          <p:cNvSpPr txBox="1"/>
          <p:nvPr/>
        </p:nvSpPr>
        <p:spPr>
          <a:xfrm>
            <a:off x="8320089" y="2286347"/>
            <a:ext cx="1374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Designated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89C0B4-2CEE-412C-8A43-D6344EAC2AB3}"/>
              </a:ext>
            </a:extLst>
          </p:cNvPr>
          <p:cNvSpPr txBox="1"/>
          <p:nvPr/>
        </p:nvSpPr>
        <p:spPr>
          <a:xfrm>
            <a:off x="3973519" y="4578172"/>
            <a:ext cx="1374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Restricted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EE7EF4-F939-4120-A9BA-EB9CA29F4744}"/>
              </a:ext>
            </a:extLst>
          </p:cNvPr>
          <p:cNvSpPr txBox="1"/>
          <p:nvPr/>
        </p:nvSpPr>
        <p:spPr>
          <a:xfrm>
            <a:off x="6985016" y="4579563"/>
            <a:ext cx="1374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Plant</a:t>
            </a:r>
          </a:p>
        </p:txBody>
      </p:sp>
    </p:spTree>
    <p:extLst>
      <p:ext uri="{BB962C8B-B14F-4D97-AF65-F5344CB8AC3E}">
        <p14:creationId xmlns:p14="http://schemas.microsoft.com/office/powerpoint/2010/main" val="1853714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B11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19531</TotalTime>
  <Words>1076</Words>
  <Application>Microsoft Macintosh PowerPoint</Application>
  <PresentationFormat>Widescreen</PresentationFormat>
  <Paragraphs>210</Paragraphs>
  <Slides>43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Calibri</vt:lpstr>
      <vt:lpstr>Calibri Light</vt:lpstr>
      <vt:lpstr>Courier New</vt:lpstr>
      <vt:lpstr>Open Sans</vt:lpstr>
      <vt:lpstr>Symbol</vt:lpstr>
      <vt:lpstr>Times New Roman</vt:lpstr>
      <vt:lpstr>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Financial Overview</vt:lpstr>
      <vt:lpstr>Fund Overview and Examples</vt:lpstr>
      <vt:lpstr>PowerPoint Presentation</vt:lpstr>
      <vt:lpstr>Budget Processes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Brody, Michael</dc:creator>
  <cp:lastModifiedBy>Thomson, Jennifer</cp:lastModifiedBy>
  <cp:revision>67</cp:revision>
  <dcterms:created xsi:type="dcterms:W3CDTF">2020-08-17T20:22:04Z</dcterms:created>
  <dcterms:modified xsi:type="dcterms:W3CDTF">2022-10-26T17:55:37Z</dcterms:modified>
</cp:coreProperties>
</file>