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22"/>
  </p:notesMasterIdLst>
  <p:sldIdLst>
    <p:sldId id="256" r:id="rId4"/>
    <p:sldId id="257" r:id="rId5"/>
    <p:sldId id="269" r:id="rId6"/>
    <p:sldId id="267" r:id="rId7"/>
    <p:sldId id="299" r:id="rId8"/>
    <p:sldId id="331" r:id="rId9"/>
    <p:sldId id="332" r:id="rId10"/>
    <p:sldId id="284" r:id="rId11"/>
    <p:sldId id="276" r:id="rId12"/>
    <p:sldId id="320" r:id="rId13"/>
    <p:sldId id="333" r:id="rId14"/>
    <p:sldId id="288" r:id="rId15"/>
    <p:sldId id="273" r:id="rId16"/>
    <p:sldId id="264" r:id="rId17"/>
    <p:sldId id="334" r:id="rId18"/>
    <p:sldId id="335" r:id="rId19"/>
    <p:sldId id="265" r:id="rId20"/>
    <p:sldId id="26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9B6C1D-8705-3CF7-6DC5-F3F6D3A0C837}" name="Callison, Brittany" initials="CB" userId="S::z44c266@msu.montana.edu::b7f20559-e165-418a-8785-316c9489c434"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84"/>
    <p:restoredTop sz="94626"/>
  </p:normalViewPr>
  <p:slideViewPr>
    <p:cSldViewPr snapToGrid="0" snapToObjects="1">
      <p:cViewPr varScale="1">
        <p:scale>
          <a:sx n="121" d="100"/>
          <a:sy n="121" d="100"/>
        </p:scale>
        <p:origin x="912" y="1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A8279E-CB1E-E94F-B54F-0C138A77F263}" type="datetimeFigureOut">
              <a:rPr lang="en-US" smtClean="0"/>
              <a:t>12/5/22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057E24-6F9C-344B-8261-F7DAEC10215E}" type="slidenum">
              <a:rPr lang="en-US" smtClean="0"/>
              <a:t>‹#›</a:t>
            </a:fld>
            <a:endParaRPr lang="en-US"/>
          </a:p>
        </p:txBody>
      </p:sp>
    </p:spTree>
    <p:extLst>
      <p:ext uri="{BB962C8B-B14F-4D97-AF65-F5344CB8AC3E}">
        <p14:creationId xmlns:p14="http://schemas.microsoft.com/office/powerpoint/2010/main" val="1468039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057E24-6F9C-344B-8261-F7DAEC10215E}" type="slidenum">
              <a:rPr lang="en-US" smtClean="0"/>
              <a:t>14</a:t>
            </a:fld>
            <a:endParaRPr lang="en-US"/>
          </a:p>
        </p:txBody>
      </p:sp>
    </p:spTree>
    <p:extLst>
      <p:ext uri="{BB962C8B-B14F-4D97-AF65-F5344CB8AC3E}">
        <p14:creationId xmlns:p14="http://schemas.microsoft.com/office/powerpoint/2010/main" val="2675030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057E24-6F9C-344B-8261-F7DAEC10215E}" type="slidenum">
              <a:rPr lang="en-US" smtClean="0"/>
              <a:t>15</a:t>
            </a:fld>
            <a:endParaRPr lang="en-US"/>
          </a:p>
        </p:txBody>
      </p:sp>
    </p:spTree>
    <p:extLst>
      <p:ext uri="{BB962C8B-B14F-4D97-AF65-F5344CB8AC3E}">
        <p14:creationId xmlns:p14="http://schemas.microsoft.com/office/powerpoint/2010/main" val="2184466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057E24-6F9C-344B-8261-F7DAEC10215E}" type="slidenum">
              <a:rPr lang="en-US" smtClean="0"/>
              <a:t>16</a:t>
            </a:fld>
            <a:endParaRPr lang="en-US"/>
          </a:p>
        </p:txBody>
      </p:sp>
    </p:spTree>
    <p:extLst>
      <p:ext uri="{BB962C8B-B14F-4D97-AF65-F5344CB8AC3E}">
        <p14:creationId xmlns:p14="http://schemas.microsoft.com/office/powerpoint/2010/main" val="675097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FFBB0-4C99-D747-88E2-ADF251D776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329E40-1016-564E-8746-329ED3273D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C9F0E0-4F0C-8242-AA05-444C10EE265B}"/>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5" name="Footer Placeholder 4">
            <a:extLst>
              <a:ext uri="{FF2B5EF4-FFF2-40B4-BE49-F238E27FC236}">
                <a16:creationId xmlns:a16="http://schemas.microsoft.com/office/drawing/2014/main" id="{F49B840F-51C1-B149-92B6-A5EAE9C590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7F3841-8024-3B41-8659-CC8C5F2F1F7E}"/>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4273958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51A42-2263-8C45-9E18-34D74E7C3A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D5F29E-7BE3-7C4A-BA45-A004BC4CB1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9629EA-E5C7-1F42-B9E8-730B59642BE6}"/>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5" name="Footer Placeholder 4">
            <a:extLst>
              <a:ext uri="{FF2B5EF4-FFF2-40B4-BE49-F238E27FC236}">
                <a16:creationId xmlns:a16="http://schemas.microsoft.com/office/drawing/2014/main" id="{88C1B1AB-434F-B546-8A7B-D64A7AE483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58997B-3728-5043-8CE9-B72D951CD7D4}"/>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31958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E62D27-22B7-A842-923F-3E833B7A67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B852F9-7A65-7D49-8BFA-BA3E3E1AFF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6485A9-99D1-F648-B29F-3D3B6F3A4D44}"/>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5" name="Footer Placeholder 4">
            <a:extLst>
              <a:ext uri="{FF2B5EF4-FFF2-40B4-BE49-F238E27FC236}">
                <a16:creationId xmlns:a16="http://schemas.microsoft.com/office/drawing/2014/main" id="{0378FFF6-DE5C-E040-90E8-420F36DF6E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BA3FD0-8D2A-454A-83DE-4A9D1868FD46}"/>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729173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7A9634C-365A-9845-9775-8941B6FBB9ED}" type="datetimeFigureOut">
              <a:rPr lang="en-US" smtClean="0"/>
              <a:t>12/5/22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402412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982937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12/5/22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790112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12/5/22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348739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12/5/22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6871037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12/5/22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8662826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12/5/22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602051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93452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89310-1C29-2E44-9400-1980878799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1473AB-D640-DE45-B61F-EA1F437955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011DD8-1F79-3C4D-AD0B-46EB429E06B9}"/>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5" name="Footer Placeholder 4">
            <a:extLst>
              <a:ext uri="{FF2B5EF4-FFF2-40B4-BE49-F238E27FC236}">
                <a16:creationId xmlns:a16="http://schemas.microsoft.com/office/drawing/2014/main" id="{81CA2BFA-D017-7246-9B13-AC1A8EFDD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4A8D1F-A80A-4545-90C2-BF78885DD2C1}"/>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0851891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515957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2241087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797872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p:spPr>
        <p:txBody>
          <a:bodyPr/>
          <a:lstStyle>
            <a:lvl1pPr>
              <a:defRPr>
                <a:solidFill>
                  <a:schemeClr val="tx1"/>
                </a:solidFill>
              </a:defRPr>
            </a:lvl1pPr>
          </a:lstStyle>
          <a:p>
            <a:r>
              <a:rPr lang="en-US"/>
              <a:t>Title</a:t>
            </a:r>
          </a:p>
        </p:txBody>
      </p:sp>
      <p:sp>
        <p:nvSpPr>
          <p:cNvPr id="3" name="Subtitle 2"/>
          <p:cNvSpPr>
            <a:spLocks noGrp="1"/>
          </p:cNvSpPr>
          <p:nvPr>
            <p:ph type="subTitle" idx="1" hasCustomPrompt="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Subtitle</a:t>
            </a:r>
          </a:p>
        </p:txBody>
      </p:sp>
      <p:sp>
        <p:nvSpPr>
          <p:cNvPr id="4" name="Date Placeholder 3"/>
          <p:cNvSpPr>
            <a:spLocks noGrp="1"/>
          </p:cNvSpPr>
          <p:nvPr>
            <p:ph type="dt" sz="half" idx="10"/>
          </p:nvPr>
        </p:nvSpPr>
        <p:spPr/>
        <p:txBody>
          <a:bodyPr/>
          <a:lstStyle/>
          <a:p>
            <a:fld id="{07A9634C-365A-9845-9775-8941B6FBB9ED}" type="datetimeFigureOut">
              <a:rPr lang="en-US" smtClean="0"/>
              <a:t>12/5/22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5970455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a:t>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7674221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12/5/22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3920666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12/5/22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053061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12/5/22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4936407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12/5/22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6687838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12/5/22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17345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18EB0-8DA9-734A-925B-A82376494A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B27B90-AC66-7743-84A8-7D2C72C33A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0F2245-FB06-D94B-BBE6-4F54FF46F3AC}"/>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5" name="Footer Placeholder 4">
            <a:extLst>
              <a:ext uri="{FF2B5EF4-FFF2-40B4-BE49-F238E27FC236}">
                <a16:creationId xmlns:a16="http://schemas.microsoft.com/office/drawing/2014/main" id="{21E9AE8E-781A-A84E-B5DC-DD800298F2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860F2-BC8C-B640-A339-D3406A5FB161}"/>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5618249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54958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3700361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4253729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841033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C8749-C7EE-964C-93DB-127516B23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CCB638-4E15-4640-AFC0-86AB7B89D3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08860C-6620-7441-B2EB-1E4EDC042E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E1057A-F66E-254F-8162-EC9F8F41B721}"/>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6" name="Footer Placeholder 5">
            <a:extLst>
              <a:ext uri="{FF2B5EF4-FFF2-40B4-BE49-F238E27FC236}">
                <a16:creationId xmlns:a16="http://schemas.microsoft.com/office/drawing/2014/main" id="{39367433-5C30-A146-A399-8CDCADB56B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AE5F97-1D24-264B-91E9-5B4CCAEEB9FF}"/>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4129849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3CCEB-6D43-284A-AEA2-3E8E90CDB4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EE8E3D-19DC-F945-A0EB-C4C2C59F09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9AE52C-F163-C24D-AF69-6645E38FC2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C6747B-60CC-CC43-9FBF-7F7FF1AA91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9E689C-F834-4D45-8E0C-275D2271CB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9D36FD-9203-8548-B5AB-1AD23D08B162}"/>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8" name="Footer Placeholder 7">
            <a:extLst>
              <a:ext uri="{FF2B5EF4-FFF2-40B4-BE49-F238E27FC236}">
                <a16:creationId xmlns:a16="http://schemas.microsoft.com/office/drawing/2014/main" id="{16DF6CBC-799C-884C-8377-97A1432294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8FAE2F-ABD1-4C46-BB41-9D9FC32ED073}"/>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30916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E4B6E-F8E4-3F41-8A4B-BE278A0292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823941-027B-0B48-86A1-70D085581E38}"/>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4" name="Footer Placeholder 3">
            <a:extLst>
              <a:ext uri="{FF2B5EF4-FFF2-40B4-BE49-F238E27FC236}">
                <a16:creationId xmlns:a16="http://schemas.microsoft.com/office/drawing/2014/main" id="{D7A301BC-6CAE-8748-B062-0574D5EBDE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3CB235-723D-D648-83B5-5EA37D8C0A1C}"/>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237756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FFC1C0-880C-0A4E-B69F-1D62CCEAE311}"/>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3" name="Footer Placeholder 2">
            <a:extLst>
              <a:ext uri="{FF2B5EF4-FFF2-40B4-BE49-F238E27FC236}">
                <a16:creationId xmlns:a16="http://schemas.microsoft.com/office/drawing/2014/main" id="{D69C56A1-B504-C247-8F60-D663FECD68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5B8ACE-B77F-C144-874A-917204384E8E}"/>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02625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DEE80-BD7F-8D48-BE44-B3815021B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984828-723B-C046-A908-095C614CB9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225905-9096-9D48-BA58-F96F6C125B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B3883-6B4D-B446-9257-2F31D1145CA8}"/>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6" name="Footer Placeholder 5">
            <a:extLst>
              <a:ext uri="{FF2B5EF4-FFF2-40B4-BE49-F238E27FC236}">
                <a16:creationId xmlns:a16="http://schemas.microsoft.com/office/drawing/2014/main" id="{F35FEC81-A06F-9545-9868-AC3F90DEC7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7F3846-F33E-D747-9FEA-C9BB51D85BB0}"/>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832738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CA13-DC8F-794A-A8DF-D89DDF42BB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08757E-EE5A-3143-9880-451A8B54D1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3BB581-DB47-BF4F-84D2-4B033847A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51003D-03C9-EC49-B212-5753F5489F74}"/>
              </a:ext>
            </a:extLst>
          </p:cNvPr>
          <p:cNvSpPr>
            <a:spLocks noGrp="1"/>
          </p:cNvSpPr>
          <p:nvPr>
            <p:ph type="dt" sz="half" idx="10"/>
          </p:nvPr>
        </p:nvSpPr>
        <p:spPr/>
        <p:txBody>
          <a:bodyPr/>
          <a:lstStyle/>
          <a:p>
            <a:fld id="{9A0A578E-09F2-054D-9AD2-5BD2891D81DD}" type="datetimeFigureOut">
              <a:rPr lang="en-US" smtClean="0"/>
              <a:t>12/5/22</a:t>
            </a:fld>
            <a:endParaRPr lang="en-US"/>
          </a:p>
        </p:txBody>
      </p:sp>
      <p:sp>
        <p:nvSpPr>
          <p:cNvPr id="6" name="Footer Placeholder 5">
            <a:extLst>
              <a:ext uri="{FF2B5EF4-FFF2-40B4-BE49-F238E27FC236}">
                <a16:creationId xmlns:a16="http://schemas.microsoft.com/office/drawing/2014/main" id="{88319C42-EC0A-6549-8592-C193EF5BFF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8C2BBE-30D4-0940-A5AE-AFFCD71464A2}"/>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249858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CE38D3-106F-604C-8229-0AC79BDA01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F6D875-46A6-3149-AAB7-C7D4E037AF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D6AAD1-6C24-0848-8E3B-52BB813363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A578E-09F2-054D-9AD2-5BD2891D81DD}" type="datetimeFigureOut">
              <a:rPr lang="en-US" smtClean="0"/>
              <a:t>12/5/22</a:t>
            </a:fld>
            <a:endParaRPr lang="en-US"/>
          </a:p>
        </p:txBody>
      </p:sp>
      <p:sp>
        <p:nvSpPr>
          <p:cNvPr id="5" name="Footer Placeholder 4">
            <a:extLst>
              <a:ext uri="{FF2B5EF4-FFF2-40B4-BE49-F238E27FC236}">
                <a16:creationId xmlns:a16="http://schemas.microsoft.com/office/drawing/2014/main" id="{8A99CE9F-93A1-224D-91FD-9FE0FCA5C7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E8E547-4B01-734E-B184-AA2610353F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D028D-13DE-0349-AD9F-715C28CD085A}" type="slidenum">
              <a:rPr lang="en-US" smtClean="0"/>
              <a:t>‹#›</a:t>
            </a:fld>
            <a:endParaRPr lang="en-US"/>
          </a:p>
        </p:txBody>
      </p:sp>
    </p:spTree>
    <p:extLst>
      <p:ext uri="{BB962C8B-B14F-4D97-AF65-F5344CB8AC3E}">
        <p14:creationId xmlns:p14="http://schemas.microsoft.com/office/powerpoint/2010/main" val="658717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9634C-365A-9845-9775-8941B6FBB9ED}" type="datetimeFigureOut">
              <a:rPr lang="en-US" smtClean="0"/>
              <a:t>12/5/22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8EB61-6689-BD46-842D-184A5EFC0833}" type="slidenum">
              <a:rPr lang="en-US" smtClean="0"/>
              <a:t>‹#›</a:t>
            </a:fld>
            <a:endParaRPr lang="en-US"/>
          </a:p>
        </p:txBody>
      </p:sp>
      <p:pic>
        <p:nvPicPr>
          <p:cNvPr id="7" name="Picture 6" descr="MSU-ppt-2013-medium blu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5373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MSU-ppt-2011-whit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9634C-365A-9845-9775-8941B6FBB9ED}" type="datetimeFigureOut">
              <a:rPr lang="en-US" smtClean="0"/>
              <a:t>12/5/22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8EB61-6689-BD46-842D-184A5EFC0833}" type="slidenum">
              <a:rPr lang="en-US" smtClean="0"/>
              <a:t>‹#›</a:t>
            </a:fld>
            <a:endParaRPr lang="en-US"/>
          </a:p>
        </p:txBody>
      </p:sp>
    </p:spTree>
    <p:extLst>
      <p:ext uri="{BB962C8B-B14F-4D97-AF65-F5344CB8AC3E}">
        <p14:creationId xmlns:p14="http://schemas.microsoft.com/office/powerpoint/2010/main" val="3335582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extcatalog.montana.edu/courseadmin/?key=3078"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ontana.edu/facultysenate/documents/upcoming_meeting/Age%20of%20courses%20revision%20.pdf" TargetMode="External"/><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hyperlink" Target="https://www.montana.edu/facultysenate/documents/upcoming_meeting/Research%20faculty%20as%20chairs%20of%20committee.pdf" TargetMode="External"/><Relationship Id="rId4" Type="http://schemas.openxmlformats.org/officeDocument/2006/relationships/hyperlink" Target="https://www.montana.edu/facultysenate/documents/upcoming_meeting/Time-related%20policies%20revision.pdf"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ontana.edu/calendar/events/43447"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ib.montana.edu/about/news-and-events/annualevents/open_house/2023_open_house.html"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nextcatalog.montana.edu/courseadmin/?key=5509" TargetMode="External"/><Relationship Id="rId3" Type="http://schemas.openxmlformats.org/officeDocument/2006/relationships/hyperlink" Target="https://nextcatalog.montana.edu/courseadmin/?key=5429" TargetMode="External"/><Relationship Id="rId7" Type="http://schemas.openxmlformats.org/officeDocument/2006/relationships/hyperlink" Target="https://nextcatalog.montana.edu/courseadmin/?key=5507" TargetMode="External"/><Relationship Id="rId12" Type="http://schemas.openxmlformats.org/officeDocument/2006/relationships/hyperlink" Target="https://nextcatalog.montana.edu/courseadmin/?key=5522" TargetMode="Externa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hyperlink" Target="https://nextcatalog.montana.edu/courseadmin/?key=5506" TargetMode="External"/><Relationship Id="rId11" Type="http://schemas.openxmlformats.org/officeDocument/2006/relationships/hyperlink" Target="https://nextcatalog.montana.edu/courseadmin/?key=5513" TargetMode="External"/><Relationship Id="rId5" Type="http://schemas.openxmlformats.org/officeDocument/2006/relationships/hyperlink" Target="https://nextcatalog.montana.edu/courseadmin/?key=5505" TargetMode="External"/><Relationship Id="rId10" Type="http://schemas.openxmlformats.org/officeDocument/2006/relationships/hyperlink" Target="https://nextcatalog.montana.edu/courseadmin/?key=5467" TargetMode="External"/><Relationship Id="rId4" Type="http://schemas.openxmlformats.org/officeDocument/2006/relationships/hyperlink" Target="https://nextcatalog.montana.edu/courseadmin/?key=5508" TargetMode="External"/><Relationship Id="rId9" Type="http://schemas.openxmlformats.org/officeDocument/2006/relationships/hyperlink" Target="https://nextcatalog.montana.edu/courseadmin/?key=551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B9B7A-FD57-D449-A5B1-DB9E6F6FC1BB}"/>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2CB6589D-3C38-304E-BE7E-C6318CCC8A22}"/>
              </a:ext>
            </a:extLst>
          </p:cNvPr>
          <p:cNvSpPr>
            <a:spLocks noGrp="1"/>
          </p:cNvSpPr>
          <p:nvPr>
            <p:ph type="subTitle" idx="1"/>
          </p:nvPr>
        </p:nvSpPr>
        <p:spPr/>
        <p:txBody>
          <a:bodyPr/>
          <a:lstStyle/>
          <a:p>
            <a:endParaRPr lang="en-US"/>
          </a:p>
        </p:txBody>
      </p:sp>
      <p:pic>
        <p:nvPicPr>
          <p:cNvPr id="5" name="Picture 4" descr="A large mountain in the background&#10;&#10;Description automatically generated">
            <a:extLst>
              <a:ext uri="{FF2B5EF4-FFF2-40B4-BE49-F238E27FC236}">
                <a16:creationId xmlns:a16="http://schemas.microsoft.com/office/drawing/2014/main" id="{FD3C358F-51B1-A249-8B8C-D427DBAFB934}"/>
              </a:ext>
            </a:extLst>
          </p:cNvPr>
          <p:cNvPicPr>
            <a:picLocks noChangeAspect="1"/>
          </p:cNvPicPr>
          <p:nvPr/>
        </p:nvPicPr>
        <p:blipFill>
          <a:blip r:embed="rId2"/>
          <a:stretch>
            <a:fillRect/>
          </a:stretch>
        </p:blipFill>
        <p:spPr>
          <a:xfrm>
            <a:off x="0" y="-2298"/>
            <a:ext cx="12192000" cy="6858000"/>
          </a:xfrm>
          <a:prstGeom prst="rect">
            <a:avLst/>
          </a:prstGeom>
          <a:effectLst>
            <a:softEdge rad="0"/>
          </a:effectLst>
        </p:spPr>
      </p:pic>
      <p:sp>
        <p:nvSpPr>
          <p:cNvPr id="6" name="TextBox 5">
            <a:extLst>
              <a:ext uri="{FF2B5EF4-FFF2-40B4-BE49-F238E27FC236}">
                <a16:creationId xmlns:a16="http://schemas.microsoft.com/office/drawing/2014/main" id="{E9552DD3-A93A-C94F-8ABC-6973FD05146C}"/>
              </a:ext>
            </a:extLst>
          </p:cNvPr>
          <p:cNvSpPr txBox="1"/>
          <p:nvPr/>
        </p:nvSpPr>
        <p:spPr>
          <a:xfrm>
            <a:off x="432487" y="383957"/>
            <a:ext cx="9144000" cy="646331"/>
          </a:xfrm>
          <a:prstGeom prst="rect">
            <a:avLst/>
          </a:prstGeom>
          <a:noFill/>
        </p:spPr>
        <p:txBody>
          <a:bodyPr wrap="square" rtlCol="0">
            <a:spAutoFit/>
          </a:bodyPr>
          <a:lstStyle/>
          <a:p>
            <a:pPr algn="ctr"/>
            <a:r>
              <a:rPr lang="en-US" sz="3600" dirty="0">
                <a:solidFill>
                  <a:schemeClr val="bg1"/>
                </a:solidFill>
              </a:rPr>
              <a:t>Faculty Senate Meeting    December 7, 2022  </a:t>
            </a:r>
          </a:p>
        </p:txBody>
      </p:sp>
    </p:spTree>
    <p:extLst>
      <p:ext uri="{BB962C8B-B14F-4D97-AF65-F5344CB8AC3E}">
        <p14:creationId xmlns:p14="http://schemas.microsoft.com/office/powerpoint/2010/main" val="931640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0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Graduate Course Changes-Second Reading:</a:t>
            </a:r>
          </a:p>
          <a:p>
            <a:pPr lvl="0"/>
            <a:endParaRPr lang="en-US" sz="2000" dirty="0"/>
          </a:p>
        </p:txBody>
      </p:sp>
      <p:sp>
        <p:nvSpPr>
          <p:cNvPr id="3" name="TextBox 2">
            <a:extLst>
              <a:ext uri="{FF2B5EF4-FFF2-40B4-BE49-F238E27FC236}">
                <a16:creationId xmlns:a16="http://schemas.microsoft.com/office/drawing/2014/main" id="{2351C2A6-AFB6-86B3-2DF5-F5D22C7B1DF9}"/>
              </a:ext>
            </a:extLst>
          </p:cNvPr>
          <p:cNvSpPr txBox="1"/>
          <p:nvPr/>
        </p:nvSpPr>
        <p:spPr>
          <a:xfrm>
            <a:off x="1030014" y="1735510"/>
            <a:ext cx="10310648" cy="1313180"/>
          </a:xfrm>
          <a:prstGeom prst="rect">
            <a:avLst/>
          </a:prstGeom>
          <a:noFill/>
        </p:spPr>
        <p:txBody>
          <a:bodyPr wrap="square" rtlCol="0">
            <a:spAutoFit/>
          </a:bodyPr>
          <a:lstStyle/>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3"/>
              </a:rPr>
              <a:t>NRSG 614 : Vulnerability and Health Care in Diverse Communities</a:t>
            </a:r>
            <a:endParaRPr lang="en-US" sz="2400" dirty="0">
              <a:effectLst/>
              <a:ea typeface="Times New Roman" panose="02020603050405020304" pitchFamily="18" charset="0"/>
            </a:endParaRPr>
          </a:p>
          <a:p>
            <a:pPr marR="0" lvl="3">
              <a:spcBef>
                <a:spcPts val="0"/>
              </a:spcBef>
              <a:spcAft>
                <a:spcPts val="750"/>
              </a:spcAft>
            </a:pPr>
            <a:r>
              <a:rPr lang="en-US" sz="2400" dirty="0">
                <a:solidFill>
                  <a:srgbClr val="333333"/>
                </a:solidFill>
                <a:effectLst/>
                <a:ea typeface="Times New Roman" panose="02020603050405020304" pitchFamily="18" charset="0"/>
              </a:rPr>
              <a:t>Add an additional lab credit for accreditation purposes</a:t>
            </a:r>
            <a:endParaRPr lang="en-US" sz="24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3411383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7"/>
            <a:ext cx="12192000" cy="6858000"/>
          </a:xfrm>
          <a:effectLst>
            <a:outerShdw blurRad="50800" dist="50800" dir="5400000" algn="ctr" rotWithShape="0">
              <a:srgbClr val="000000">
                <a:alpha val="91000"/>
              </a:srgbClr>
            </a:outerShdw>
          </a:effectLst>
        </p:spPr>
      </p:pic>
      <p:sp>
        <p:nvSpPr>
          <p:cNvPr id="9" name="TextBox 8">
            <a:extLst>
              <a:ext uri="{FF2B5EF4-FFF2-40B4-BE49-F238E27FC236}">
                <a16:creationId xmlns:a16="http://schemas.microsoft.com/office/drawing/2014/main" id="{9025F31C-7599-D743-A456-17E0312BBC9D}"/>
              </a:ext>
            </a:extLst>
          </p:cNvPr>
          <p:cNvSpPr txBox="1"/>
          <p:nvPr/>
        </p:nvSpPr>
        <p:spPr>
          <a:xfrm>
            <a:off x="1954783" y="798793"/>
            <a:ext cx="7767285" cy="4324261"/>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pPr marR="0" lvl="1" algn="ctr">
              <a:spcBef>
                <a:spcPts val="0"/>
              </a:spcBef>
              <a:spcAft>
                <a:spcPts val="0"/>
              </a:spcAft>
            </a:pPr>
            <a:r>
              <a:rPr lang="en-US" sz="4000" dirty="0">
                <a:effectLst/>
                <a:latin typeface="Calibri" panose="020F0502020204030204" pitchFamily="34" charset="0"/>
                <a:ea typeface="Calibri" panose="020F0502020204030204" pitchFamily="34" charset="0"/>
                <a:cs typeface="Calibri" panose="020F0502020204030204" pitchFamily="34" charset="0"/>
              </a:rPr>
              <a:t>Old Business:</a:t>
            </a:r>
          </a:p>
          <a:p>
            <a:pPr marR="0" lvl="0">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R="0" lvl="1">
              <a:spcBef>
                <a:spcPts val="0"/>
              </a:spcBef>
              <a:spcAft>
                <a:spcPts val="600"/>
              </a:spcAft>
            </a:pPr>
            <a:r>
              <a:rPr lang="en-US" sz="2400" u="sng" dirty="0">
                <a:solidFill>
                  <a:srgbClr val="003F7F"/>
                </a:solidFill>
                <a:effectLst/>
                <a:ea typeface="Times New Roman" panose="02020603050405020304" pitchFamily="18" charset="0"/>
                <a:hlinkClick r:id="rId3"/>
              </a:rPr>
              <a:t>Age of courses revision</a:t>
            </a:r>
            <a:endParaRPr lang="en-US" sz="2400" dirty="0">
              <a:solidFill>
                <a:srgbClr val="333333"/>
              </a:solidFill>
              <a:effectLst/>
              <a:ea typeface="Times New Roman" panose="02020603050405020304" pitchFamily="18" charset="0"/>
            </a:endParaRPr>
          </a:p>
          <a:p>
            <a:pPr>
              <a:spcAft>
                <a:spcPts val="0"/>
              </a:spcAft>
            </a:pPr>
            <a:endParaRPr lang="en-US" sz="2400" dirty="0">
              <a:effectLst/>
            </a:endParaRPr>
          </a:p>
          <a:p>
            <a:pPr marR="0" lvl="1">
              <a:spcBef>
                <a:spcPts val="0"/>
              </a:spcBef>
              <a:spcAft>
                <a:spcPts val="600"/>
              </a:spcAft>
            </a:pPr>
            <a:r>
              <a:rPr lang="en-US" sz="2400" u="sng" dirty="0">
                <a:solidFill>
                  <a:srgbClr val="003F7F"/>
                </a:solidFill>
                <a:effectLst/>
                <a:ea typeface="Times New Roman" panose="02020603050405020304" pitchFamily="18" charset="0"/>
                <a:hlinkClick r:id="rId4"/>
              </a:rPr>
              <a:t>Time-related policies revision</a:t>
            </a:r>
            <a:endParaRPr lang="en-US" sz="2400" dirty="0">
              <a:solidFill>
                <a:srgbClr val="333333"/>
              </a:solidFill>
              <a:effectLst/>
              <a:ea typeface="Times New Roman" panose="02020603050405020304" pitchFamily="18" charset="0"/>
            </a:endParaRPr>
          </a:p>
          <a:p>
            <a:pPr marL="1028700" marR="0" lvl="1" indent="-571500" algn="ctr">
              <a:spcBef>
                <a:spcPts val="0"/>
              </a:spcBef>
              <a:spcAft>
                <a:spcPts val="0"/>
              </a:spcAft>
              <a:buFont typeface="Arial" panose="020B0604020202020204" pitchFamily="34" charset="0"/>
              <a:buChar char="•"/>
            </a:pPr>
            <a:endParaRPr lang="en-US" sz="2400" dirty="0">
              <a:effectLst/>
              <a:ea typeface="Calibri" panose="020F0502020204030204" pitchFamily="34" charset="0"/>
              <a:cs typeface="Calibri" panose="020F0502020204030204" pitchFamily="34" charset="0"/>
            </a:endParaRPr>
          </a:p>
          <a:p>
            <a:pPr marR="0" lvl="1">
              <a:spcBef>
                <a:spcPts val="0"/>
              </a:spcBef>
              <a:spcAft>
                <a:spcPts val="600"/>
              </a:spcAft>
            </a:pPr>
            <a:r>
              <a:rPr lang="en-US" sz="2400" u="sng" dirty="0">
                <a:solidFill>
                  <a:srgbClr val="003F7F"/>
                </a:solidFill>
                <a:effectLst/>
                <a:ea typeface="Times New Roman" panose="02020603050405020304" pitchFamily="18" charset="0"/>
                <a:hlinkClick r:id="rId5"/>
              </a:rPr>
              <a:t>Research faculty as chairs of committees</a:t>
            </a:r>
            <a:endParaRPr lang="en-US" sz="2400" dirty="0">
              <a:solidFill>
                <a:srgbClr val="333333"/>
              </a:solidFill>
              <a:effectLst/>
              <a:ea typeface="Times New Roman" panose="02020603050405020304" pitchFamily="18" charset="0"/>
            </a:endParaRPr>
          </a:p>
          <a:p>
            <a:pPr marR="0" lvl="1" algn="ctr">
              <a:spcBef>
                <a:spcPts val="0"/>
              </a:spcBef>
              <a:spcAft>
                <a:spcPts val="0"/>
              </a:spcAft>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000" dirty="0"/>
          </a:p>
        </p:txBody>
      </p:sp>
    </p:spTree>
    <p:extLst>
      <p:ext uri="{BB962C8B-B14F-4D97-AF65-F5344CB8AC3E}">
        <p14:creationId xmlns:p14="http://schemas.microsoft.com/office/powerpoint/2010/main" val="471705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57472"/>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857599" y="2400607"/>
            <a:ext cx="10700426" cy="769441"/>
          </a:xfrm>
          <a:prstGeom prst="rect">
            <a:avLst/>
          </a:prstGeom>
          <a:noFill/>
        </p:spPr>
        <p:txBody>
          <a:bodyPr wrap="square" rtlCol="0">
            <a:spAutoFit/>
          </a:bodyPr>
          <a:lstStyle/>
          <a:p>
            <a:pPr lvl="0" algn="ctr"/>
            <a:r>
              <a:rPr lang="en-US" sz="4400" dirty="0"/>
              <a:t>Senate Open Discussion</a:t>
            </a:r>
          </a:p>
        </p:txBody>
      </p:sp>
    </p:spTree>
    <p:extLst>
      <p:ext uri="{BB962C8B-B14F-4D97-AF65-F5344CB8AC3E}">
        <p14:creationId xmlns:p14="http://schemas.microsoft.com/office/powerpoint/2010/main" val="4100790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458205" y="2736938"/>
            <a:ext cx="10700426" cy="769441"/>
          </a:xfrm>
          <a:prstGeom prst="rect">
            <a:avLst/>
          </a:prstGeom>
          <a:noFill/>
        </p:spPr>
        <p:txBody>
          <a:bodyPr wrap="square" rtlCol="0">
            <a:spAutoFit/>
          </a:bodyPr>
          <a:lstStyle/>
          <a:p>
            <a:pPr lvl="0" algn="ctr"/>
            <a:r>
              <a:rPr lang="en-US" sz="4400" dirty="0"/>
              <a:t>Public Comment</a:t>
            </a:r>
          </a:p>
        </p:txBody>
      </p:sp>
    </p:spTree>
    <p:extLst>
      <p:ext uri="{BB962C8B-B14F-4D97-AF65-F5344CB8AC3E}">
        <p14:creationId xmlns:p14="http://schemas.microsoft.com/office/powerpoint/2010/main" val="854279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3">
            <a:alphaModFix amt="21000"/>
          </a:blip>
          <a:stretch>
            <a:fillRect/>
          </a:stretch>
        </p:blipFill>
        <p:spPr>
          <a:xfrm>
            <a:off x="0" y="-57472"/>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745787" y="689205"/>
            <a:ext cx="10700426" cy="769441"/>
          </a:xfrm>
          <a:prstGeom prst="rect">
            <a:avLst/>
          </a:prstGeom>
          <a:noFill/>
        </p:spPr>
        <p:txBody>
          <a:bodyPr wrap="square" rtlCol="0">
            <a:spAutoFit/>
          </a:bodyPr>
          <a:lstStyle/>
          <a:p>
            <a:pPr lvl="0" algn="ctr"/>
            <a:r>
              <a:rPr lang="en-US" sz="4400" dirty="0"/>
              <a:t>Executive Session</a:t>
            </a:r>
          </a:p>
        </p:txBody>
      </p:sp>
      <p:sp>
        <p:nvSpPr>
          <p:cNvPr id="2" name="TextBox 1">
            <a:extLst>
              <a:ext uri="{FF2B5EF4-FFF2-40B4-BE49-F238E27FC236}">
                <a16:creationId xmlns:a16="http://schemas.microsoft.com/office/drawing/2014/main" id="{B00C5ED5-67AA-DA01-AB4F-7A14EF343D7C}"/>
              </a:ext>
            </a:extLst>
          </p:cNvPr>
          <p:cNvSpPr txBox="1"/>
          <p:nvPr/>
        </p:nvSpPr>
        <p:spPr>
          <a:xfrm>
            <a:off x="1587062" y="2238703"/>
            <a:ext cx="9228083" cy="830997"/>
          </a:xfrm>
          <a:prstGeom prst="rect">
            <a:avLst/>
          </a:prstGeom>
          <a:noFill/>
        </p:spPr>
        <p:txBody>
          <a:bodyPr wrap="square" rtlCol="0">
            <a:spAutoFit/>
          </a:bodyPr>
          <a:lstStyle/>
          <a:p>
            <a:pPr marL="285750" indent="-285750">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4035466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3">
            <a:alphaModFix amt="21000"/>
          </a:blip>
          <a:stretch>
            <a:fillRect/>
          </a:stretch>
        </p:blipFill>
        <p:spPr>
          <a:xfrm>
            <a:off x="0" y="-57472"/>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745787" y="689205"/>
            <a:ext cx="10700426" cy="769441"/>
          </a:xfrm>
          <a:prstGeom prst="rect">
            <a:avLst/>
          </a:prstGeom>
          <a:noFill/>
        </p:spPr>
        <p:txBody>
          <a:bodyPr wrap="square" rtlCol="0">
            <a:spAutoFit/>
          </a:bodyPr>
          <a:lstStyle/>
          <a:p>
            <a:pPr lvl="0" algn="ctr"/>
            <a:r>
              <a:rPr lang="en-US" sz="4400" dirty="0"/>
              <a:t>Executive Session</a:t>
            </a:r>
          </a:p>
        </p:txBody>
      </p:sp>
      <p:sp>
        <p:nvSpPr>
          <p:cNvPr id="2" name="TextBox 1">
            <a:extLst>
              <a:ext uri="{FF2B5EF4-FFF2-40B4-BE49-F238E27FC236}">
                <a16:creationId xmlns:a16="http://schemas.microsoft.com/office/drawing/2014/main" id="{B00C5ED5-67AA-DA01-AB4F-7A14EF343D7C}"/>
              </a:ext>
            </a:extLst>
          </p:cNvPr>
          <p:cNvSpPr txBox="1"/>
          <p:nvPr/>
        </p:nvSpPr>
        <p:spPr>
          <a:xfrm>
            <a:off x="1587062" y="2238703"/>
            <a:ext cx="9228083" cy="1200329"/>
          </a:xfrm>
          <a:prstGeom prst="rect">
            <a:avLst/>
          </a:prstGeom>
          <a:noFill/>
        </p:spPr>
        <p:txBody>
          <a:bodyPr wrap="square" rtlCol="0">
            <a:spAutoFit/>
          </a:bodyPr>
          <a:lstStyle/>
          <a:p>
            <a:r>
              <a:rPr lang="en-US" sz="2400" dirty="0">
                <a:effectLst/>
                <a:latin typeface="Calibri" panose="020F0502020204030204" pitchFamily="34" charset="0"/>
                <a:ea typeface="Times New Roman" panose="02020603050405020304" pitchFamily="18" charset="0"/>
              </a:rPr>
              <a:t>Honorary Doctoral Candidates</a:t>
            </a:r>
          </a:p>
          <a:p>
            <a:endParaRPr lang="en-US" sz="2400" dirty="0">
              <a:latin typeface="Calibri" panose="020F0502020204030204" pitchFamily="34" charset="0"/>
            </a:endParaRPr>
          </a:p>
          <a:p>
            <a:r>
              <a:rPr lang="en-US" sz="2400" dirty="0">
                <a:effectLst/>
              </a:rPr>
              <a:t> </a:t>
            </a:r>
            <a:endParaRPr lang="en-US" sz="2400" dirty="0"/>
          </a:p>
        </p:txBody>
      </p:sp>
    </p:spTree>
    <p:extLst>
      <p:ext uri="{BB962C8B-B14F-4D97-AF65-F5344CB8AC3E}">
        <p14:creationId xmlns:p14="http://schemas.microsoft.com/office/powerpoint/2010/main" val="804925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3">
            <a:alphaModFix amt="21000"/>
          </a:blip>
          <a:stretch>
            <a:fillRect/>
          </a:stretch>
        </p:blipFill>
        <p:spPr>
          <a:xfrm>
            <a:off x="0" y="-57472"/>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745787" y="689205"/>
            <a:ext cx="10700426" cy="769441"/>
          </a:xfrm>
          <a:prstGeom prst="rect">
            <a:avLst/>
          </a:prstGeom>
          <a:noFill/>
        </p:spPr>
        <p:txBody>
          <a:bodyPr wrap="square" rtlCol="0">
            <a:spAutoFit/>
          </a:bodyPr>
          <a:lstStyle/>
          <a:p>
            <a:pPr lvl="0" algn="ctr"/>
            <a:r>
              <a:rPr lang="en-US" sz="4400" dirty="0"/>
              <a:t>Executive Session</a:t>
            </a:r>
          </a:p>
        </p:txBody>
      </p:sp>
      <p:sp>
        <p:nvSpPr>
          <p:cNvPr id="2" name="TextBox 1">
            <a:extLst>
              <a:ext uri="{FF2B5EF4-FFF2-40B4-BE49-F238E27FC236}">
                <a16:creationId xmlns:a16="http://schemas.microsoft.com/office/drawing/2014/main" id="{B00C5ED5-67AA-DA01-AB4F-7A14EF343D7C}"/>
              </a:ext>
            </a:extLst>
          </p:cNvPr>
          <p:cNvSpPr txBox="1"/>
          <p:nvPr/>
        </p:nvSpPr>
        <p:spPr>
          <a:xfrm>
            <a:off x="1587062" y="2238703"/>
            <a:ext cx="9228083" cy="3416320"/>
          </a:xfrm>
          <a:prstGeom prst="rect">
            <a:avLst/>
          </a:prstGeom>
          <a:noFill/>
        </p:spPr>
        <p:txBody>
          <a:bodyPr wrap="square" rtlCol="0">
            <a:spAutoFit/>
          </a:bodyPr>
          <a:lstStyle/>
          <a:p>
            <a:pPr marL="285750" indent="-285750">
              <a:buFont typeface="Arial" panose="020B0604020202020204" pitchFamily="34" charset="0"/>
              <a:buChar char="•"/>
            </a:pPr>
            <a:r>
              <a:rPr lang="en-US" sz="2800" dirty="0">
                <a:effectLst/>
                <a:ea typeface="Calibri" panose="020F0502020204030204" pitchFamily="34" charset="0"/>
                <a:cs typeface="Calibri" panose="020F0502020204030204" pitchFamily="34" charset="0"/>
              </a:rPr>
              <a:t>Special Election for Chair-Elect Position</a:t>
            </a:r>
            <a:endParaRPr lang="en-US" sz="2800" dirty="0">
              <a:effectLst/>
              <a:ea typeface="Calibri" panose="020F0502020204030204" pitchFamily="34" charset="0"/>
              <a:cs typeface="Times New Roman" panose="02020603050405020304" pitchFamily="18" charset="0"/>
            </a:endParaRPr>
          </a:p>
          <a:p>
            <a:pPr marL="171450" marR="0" indent="-171450">
              <a:spcBef>
                <a:spcPts val="0"/>
              </a:spcBef>
              <a:spcAft>
                <a:spcPts val="0"/>
              </a:spcAft>
              <a:buFont typeface="Arial" panose="020B0604020202020204" pitchFamily="34" charset="0"/>
              <a:buChar char="•"/>
            </a:pPr>
            <a:endParaRPr lang="en-US" sz="2800" dirty="0">
              <a:effectLst/>
              <a:ea typeface="Times New Roman" panose="02020603050405020304" pitchFamily="18" charset="0"/>
            </a:endParaRPr>
          </a:p>
          <a:p>
            <a:pPr marL="685800" lvl="1" indent="-228600">
              <a:buFont typeface="Arial" panose="020B0604020202020204" pitchFamily="34" charset="0"/>
              <a:buChar char="•"/>
            </a:pPr>
            <a:r>
              <a:rPr lang="en-US" sz="2800" dirty="0">
                <a:solidFill>
                  <a:srgbClr val="000000"/>
                </a:solidFill>
                <a:effectLst/>
                <a:ea typeface="Times New Roman" panose="02020603050405020304" pitchFamily="18" charset="0"/>
              </a:rPr>
              <a:t>Motion to affirm that the term in office for the incoming Chair will be through the end of the 2023-24 AY</a:t>
            </a:r>
          </a:p>
          <a:p>
            <a:pPr marL="685800" lvl="1" indent="-228600">
              <a:buFont typeface="Arial" panose="020B0604020202020204" pitchFamily="34" charset="0"/>
              <a:buChar char="•"/>
            </a:pPr>
            <a:r>
              <a:rPr lang="en-US" sz="2800" dirty="0">
                <a:solidFill>
                  <a:srgbClr val="000000"/>
                </a:solidFill>
                <a:ea typeface="Times New Roman" panose="02020603050405020304" pitchFamily="18" charset="0"/>
              </a:rPr>
              <a:t>Continuing search for chair-elect for either Spring 2023 or for the 2023-24 AY</a:t>
            </a:r>
            <a:endParaRPr lang="en-US" sz="2800" dirty="0">
              <a:effectLst/>
              <a:ea typeface="Times New Roman" panose="02020603050405020304" pitchFamily="18" charset="0"/>
            </a:endParaRPr>
          </a:p>
          <a:p>
            <a:endParaRPr lang="en-US" sz="2400" dirty="0">
              <a:latin typeface="Calibri" panose="020F0502020204030204" pitchFamily="34" charset="0"/>
            </a:endParaRPr>
          </a:p>
          <a:p>
            <a:r>
              <a:rPr lang="en-US" sz="2400" dirty="0">
                <a:effectLst/>
              </a:rPr>
              <a:t> </a:t>
            </a:r>
            <a:endParaRPr lang="en-US" sz="2400" dirty="0"/>
          </a:p>
        </p:txBody>
      </p:sp>
    </p:spTree>
    <p:extLst>
      <p:ext uri="{BB962C8B-B14F-4D97-AF65-F5344CB8AC3E}">
        <p14:creationId xmlns:p14="http://schemas.microsoft.com/office/powerpoint/2010/main" val="3513916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745787" y="577840"/>
            <a:ext cx="10700426" cy="3231654"/>
          </a:xfrm>
          <a:prstGeom prst="rect">
            <a:avLst/>
          </a:prstGeom>
          <a:noFill/>
        </p:spPr>
        <p:txBody>
          <a:bodyPr wrap="square" rtlCol="0">
            <a:spAutoFit/>
          </a:bodyPr>
          <a:lstStyle/>
          <a:p>
            <a:pPr lvl="0" algn="ctr"/>
            <a:r>
              <a:rPr lang="en-US" sz="4400" dirty="0"/>
              <a:t>Next Meeting January 25, 2023</a:t>
            </a:r>
          </a:p>
          <a:p>
            <a:pPr lvl="0" algn="ctr"/>
            <a:r>
              <a:rPr lang="en-US" sz="4400" dirty="0"/>
              <a:t>Leon Johnson 346</a:t>
            </a:r>
          </a:p>
          <a:p>
            <a:pPr lvl="0" algn="ctr"/>
            <a:endParaRPr lang="en-US" sz="4400" dirty="0"/>
          </a:p>
          <a:p>
            <a:pPr lvl="0" algn="ctr"/>
            <a:endParaRPr lang="en-US" sz="3600" dirty="0"/>
          </a:p>
          <a:p>
            <a:pPr lvl="0" algn="ctr"/>
            <a:endParaRPr lang="en-US" sz="3600" dirty="0"/>
          </a:p>
        </p:txBody>
      </p:sp>
    </p:spTree>
    <p:extLst>
      <p:ext uri="{BB962C8B-B14F-4D97-AF65-F5344CB8AC3E}">
        <p14:creationId xmlns:p14="http://schemas.microsoft.com/office/powerpoint/2010/main" val="2463506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B9B7A-FD57-D449-A5B1-DB9E6F6FC1BB}"/>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2CB6589D-3C38-304E-BE7E-C6318CCC8A22}"/>
              </a:ext>
            </a:extLst>
          </p:cNvPr>
          <p:cNvSpPr>
            <a:spLocks noGrp="1"/>
          </p:cNvSpPr>
          <p:nvPr>
            <p:ph type="subTitle" idx="1"/>
          </p:nvPr>
        </p:nvSpPr>
        <p:spPr/>
        <p:txBody>
          <a:bodyPr/>
          <a:lstStyle/>
          <a:p>
            <a:endParaRPr lang="en-US"/>
          </a:p>
        </p:txBody>
      </p:sp>
      <p:pic>
        <p:nvPicPr>
          <p:cNvPr id="5" name="Picture 4" descr="A large mountain in the background&#10;&#10;Description automatically generated">
            <a:extLst>
              <a:ext uri="{FF2B5EF4-FFF2-40B4-BE49-F238E27FC236}">
                <a16:creationId xmlns:a16="http://schemas.microsoft.com/office/drawing/2014/main" id="{FD3C358F-51B1-A249-8B8C-D427DBAFB934}"/>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E9552DD3-A93A-C94F-8ABC-6973FD05146C}"/>
              </a:ext>
            </a:extLst>
          </p:cNvPr>
          <p:cNvSpPr txBox="1"/>
          <p:nvPr/>
        </p:nvSpPr>
        <p:spPr>
          <a:xfrm>
            <a:off x="432487" y="383957"/>
            <a:ext cx="8501448" cy="646331"/>
          </a:xfrm>
          <a:prstGeom prst="rect">
            <a:avLst/>
          </a:prstGeom>
          <a:noFill/>
        </p:spPr>
        <p:txBody>
          <a:bodyPr wrap="square" rtlCol="0">
            <a:spAutoFit/>
          </a:bodyPr>
          <a:lstStyle/>
          <a:p>
            <a:pPr algn="ctr"/>
            <a:r>
              <a:rPr lang="en-US" sz="3600" dirty="0">
                <a:solidFill>
                  <a:schemeClr val="bg1"/>
                </a:solidFill>
              </a:rPr>
              <a:t>Faculty Senate Meeting  Adjourned </a:t>
            </a:r>
          </a:p>
        </p:txBody>
      </p:sp>
    </p:spTree>
    <p:extLst>
      <p:ext uri="{BB962C8B-B14F-4D97-AF65-F5344CB8AC3E}">
        <p14:creationId xmlns:p14="http://schemas.microsoft.com/office/powerpoint/2010/main" val="2477078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7049153"/>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CE5AEF48-90B5-9349-B7F1-02FF22C8BE73}"/>
              </a:ext>
            </a:extLst>
          </p:cNvPr>
          <p:cNvSpPr txBox="1"/>
          <p:nvPr/>
        </p:nvSpPr>
        <p:spPr>
          <a:xfrm>
            <a:off x="916034" y="1740796"/>
            <a:ext cx="10387223" cy="4031873"/>
          </a:xfrm>
          <a:prstGeom prst="rect">
            <a:avLst/>
          </a:prstGeom>
          <a:noFill/>
        </p:spPr>
        <p:txBody>
          <a:bodyPr wrap="square" rtlCol="0">
            <a:spAutoFit/>
          </a:bodyPr>
          <a:lstStyle/>
          <a:p>
            <a:pPr marL="285750" indent="-285750">
              <a:buFont typeface="Arial" panose="020B0604020202020204" pitchFamily="34" charset="0"/>
              <a:buChar char="•"/>
            </a:pPr>
            <a:r>
              <a:rPr lang="en-US" sz="3200" dirty="0"/>
              <a:t>Faculty Senate is an open and public meeting</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Please, only Senators speak in the meeting, unless you are specifically called on by the Chair or Chair-elect to speak</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Public may address the Senate at end of the meeting during public comment</a:t>
            </a:r>
          </a:p>
          <a:p>
            <a:pPr marL="285750" indent="-285750">
              <a:buFont typeface="Arial" panose="020B0604020202020204" pitchFamily="34" charset="0"/>
              <a:buChar char="•"/>
            </a:pPr>
            <a:endParaRPr lang="en-US" sz="3200" dirty="0"/>
          </a:p>
        </p:txBody>
      </p:sp>
      <p:sp>
        <p:nvSpPr>
          <p:cNvPr id="9" name="TextBox 8">
            <a:extLst>
              <a:ext uri="{FF2B5EF4-FFF2-40B4-BE49-F238E27FC236}">
                <a16:creationId xmlns:a16="http://schemas.microsoft.com/office/drawing/2014/main" id="{85979E2E-DB59-E44B-9DE6-32FD93591AFE}"/>
              </a:ext>
            </a:extLst>
          </p:cNvPr>
          <p:cNvSpPr txBox="1"/>
          <p:nvPr/>
        </p:nvSpPr>
        <p:spPr>
          <a:xfrm>
            <a:off x="3706948" y="428147"/>
            <a:ext cx="4244744" cy="707886"/>
          </a:xfrm>
          <a:prstGeom prst="rect">
            <a:avLst/>
          </a:prstGeom>
          <a:noFill/>
        </p:spPr>
        <p:txBody>
          <a:bodyPr wrap="square" rtlCol="0">
            <a:spAutoFit/>
          </a:bodyPr>
          <a:lstStyle/>
          <a:p>
            <a:pPr algn="ctr"/>
            <a:r>
              <a:rPr lang="en-US" sz="4000" b="1" dirty="0"/>
              <a:t>Gentle Reminders</a:t>
            </a:r>
          </a:p>
        </p:txBody>
      </p:sp>
    </p:spTree>
    <p:extLst>
      <p:ext uri="{BB962C8B-B14F-4D97-AF65-F5344CB8AC3E}">
        <p14:creationId xmlns:p14="http://schemas.microsoft.com/office/powerpoint/2010/main" val="4117025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00C6ED5C-2857-4444-88C0-83C03517A795}"/>
              </a:ext>
            </a:extLst>
          </p:cNvPr>
          <p:cNvSpPr txBox="1"/>
          <p:nvPr/>
        </p:nvSpPr>
        <p:spPr>
          <a:xfrm>
            <a:off x="872218" y="454015"/>
            <a:ext cx="10005579" cy="707886"/>
          </a:xfrm>
          <a:prstGeom prst="rect">
            <a:avLst/>
          </a:prstGeom>
          <a:noFill/>
        </p:spPr>
        <p:txBody>
          <a:bodyPr wrap="square" rtlCol="0">
            <a:spAutoFit/>
          </a:bodyPr>
          <a:lstStyle/>
          <a:p>
            <a:pPr algn="ctr"/>
            <a:r>
              <a:rPr lang="en-US" sz="4000" b="1" dirty="0"/>
              <a:t>Agenda</a:t>
            </a:r>
          </a:p>
        </p:txBody>
      </p:sp>
      <p:sp>
        <p:nvSpPr>
          <p:cNvPr id="9" name="TextBox 8">
            <a:extLst>
              <a:ext uri="{FF2B5EF4-FFF2-40B4-BE49-F238E27FC236}">
                <a16:creationId xmlns:a16="http://schemas.microsoft.com/office/drawing/2014/main" id="{07064C5C-6F7B-1740-802E-F415A4FBF6C9}"/>
              </a:ext>
            </a:extLst>
          </p:cNvPr>
          <p:cNvSpPr txBox="1"/>
          <p:nvPr/>
        </p:nvSpPr>
        <p:spPr>
          <a:xfrm>
            <a:off x="2007601" y="1470794"/>
            <a:ext cx="7151121" cy="5078313"/>
          </a:xfrm>
          <a:prstGeom prst="rect">
            <a:avLst/>
          </a:prstGeom>
          <a:noFill/>
        </p:spPr>
        <p:txBody>
          <a:bodyPr wrap="square" rtlCol="0">
            <a:spAutoFit/>
          </a:bodyPr>
          <a:lstStyle/>
          <a:p>
            <a:pPr marL="285750" indent="-285750">
              <a:buFont typeface="Arial" panose="020B0604020202020204" pitchFamily="34" charset="0"/>
              <a:buChar char="•"/>
            </a:pPr>
            <a:r>
              <a:rPr lang="en-US" sz="3600" dirty="0"/>
              <a:t>Approval of Minutes</a:t>
            </a:r>
          </a:p>
          <a:p>
            <a:pPr marL="285750" indent="-285750">
              <a:buFont typeface="Arial" panose="020B0604020202020204" pitchFamily="34" charset="0"/>
              <a:buChar char="•"/>
            </a:pPr>
            <a:r>
              <a:rPr lang="en-US" sz="3600" dirty="0"/>
              <a:t>Information Updates</a:t>
            </a:r>
          </a:p>
          <a:p>
            <a:pPr marL="285750" indent="-285750">
              <a:buFont typeface="Arial" panose="020B0604020202020204" pitchFamily="34" charset="0"/>
              <a:buChar char="•"/>
            </a:pPr>
            <a:r>
              <a:rPr lang="en-US" sz="3600" dirty="0"/>
              <a:t>New Business</a:t>
            </a:r>
          </a:p>
          <a:p>
            <a:pPr marL="285750" indent="-285750">
              <a:buFont typeface="Arial" panose="020B0604020202020204" pitchFamily="34" charset="0"/>
              <a:buChar char="•"/>
            </a:pPr>
            <a:r>
              <a:rPr lang="en-US" sz="3600" dirty="0"/>
              <a:t>Courses and Programs</a:t>
            </a:r>
          </a:p>
          <a:p>
            <a:pPr marL="285750" indent="-285750">
              <a:buFont typeface="Arial" panose="020B0604020202020204" pitchFamily="34" charset="0"/>
              <a:buChar char="•"/>
            </a:pPr>
            <a:r>
              <a:rPr lang="en-US" sz="3600" dirty="0"/>
              <a:t>Old Business</a:t>
            </a:r>
          </a:p>
          <a:p>
            <a:pPr marL="285750" indent="-285750">
              <a:buFont typeface="Arial" panose="020B0604020202020204" pitchFamily="34" charset="0"/>
              <a:buChar char="•"/>
            </a:pPr>
            <a:r>
              <a:rPr lang="en-US" sz="3600" dirty="0"/>
              <a:t>Senator’s Open Discussion</a:t>
            </a:r>
          </a:p>
          <a:p>
            <a:pPr marL="336550" lvl="1" indent="-336550">
              <a:buFont typeface="Arial" panose="020B0604020202020204" pitchFamily="34" charset="0"/>
              <a:buChar char="•"/>
            </a:pPr>
            <a:r>
              <a:rPr lang="en-US" sz="3600" dirty="0"/>
              <a:t>Public Comment</a:t>
            </a:r>
          </a:p>
          <a:p>
            <a:pPr marL="336550" lvl="1" indent="-336550">
              <a:buFont typeface="Arial" panose="020B0604020202020204" pitchFamily="34" charset="0"/>
              <a:buChar char="•"/>
            </a:pPr>
            <a:r>
              <a:rPr lang="en-US" sz="3600" dirty="0"/>
              <a:t>Executive Session</a:t>
            </a:r>
          </a:p>
          <a:p>
            <a:pPr marL="285750" indent="-285750">
              <a:buFont typeface="Arial" panose="020B0604020202020204" pitchFamily="34" charset="0"/>
              <a:buChar char="•"/>
            </a:pPr>
            <a:r>
              <a:rPr lang="en-US" sz="3600" dirty="0"/>
              <a:t>Adjourn</a:t>
            </a:r>
          </a:p>
        </p:txBody>
      </p:sp>
    </p:spTree>
    <p:extLst>
      <p:ext uri="{BB962C8B-B14F-4D97-AF65-F5344CB8AC3E}">
        <p14:creationId xmlns:p14="http://schemas.microsoft.com/office/powerpoint/2010/main" val="135674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1" y="486383"/>
            <a:ext cx="12191999" cy="830997"/>
          </a:xfrm>
          <a:prstGeom prst="rect">
            <a:avLst/>
          </a:prstGeom>
          <a:noFill/>
        </p:spPr>
        <p:txBody>
          <a:bodyPr wrap="square" rtlCol="0">
            <a:spAutoFit/>
          </a:bodyPr>
          <a:lstStyle/>
          <a:p>
            <a:pPr algn="ctr"/>
            <a:r>
              <a:rPr lang="en-US" sz="4800" dirty="0"/>
              <a:t>Approval FS Minutes 11/30/22</a:t>
            </a:r>
          </a:p>
        </p:txBody>
      </p:sp>
      <p:sp>
        <p:nvSpPr>
          <p:cNvPr id="7" name="TextBox 6">
            <a:extLst>
              <a:ext uri="{FF2B5EF4-FFF2-40B4-BE49-F238E27FC236}">
                <a16:creationId xmlns:a16="http://schemas.microsoft.com/office/drawing/2014/main" id="{E2F7A2DE-8E8E-F449-8FFF-CF0EBAD1248F}"/>
              </a:ext>
            </a:extLst>
          </p:cNvPr>
          <p:cNvSpPr txBox="1"/>
          <p:nvPr/>
        </p:nvSpPr>
        <p:spPr>
          <a:xfrm>
            <a:off x="603115" y="2102531"/>
            <a:ext cx="10953345" cy="3416320"/>
          </a:xfrm>
          <a:prstGeom prst="rect">
            <a:avLst/>
          </a:prstGeom>
          <a:noFill/>
        </p:spPr>
        <p:txBody>
          <a:bodyPr wrap="square" rtlCol="0">
            <a:spAutoFit/>
          </a:bodyPr>
          <a:lstStyle/>
          <a:p>
            <a:r>
              <a:rPr lang="en-US" sz="3600" dirty="0"/>
              <a:t>Do I have a motion to approve?</a:t>
            </a:r>
          </a:p>
          <a:p>
            <a:endParaRPr lang="en-US" sz="3600" dirty="0"/>
          </a:p>
          <a:p>
            <a:r>
              <a:rPr lang="en-US" sz="3600" dirty="0"/>
              <a:t>Any Discussion?</a:t>
            </a:r>
          </a:p>
          <a:p>
            <a:endParaRPr lang="en-US" sz="3600" dirty="0"/>
          </a:p>
          <a:p>
            <a:r>
              <a:rPr lang="en-US" sz="3600" dirty="0"/>
              <a:t>All those in favor of the motion or</a:t>
            </a:r>
          </a:p>
          <a:p>
            <a:r>
              <a:rPr lang="en-US" sz="3600" dirty="0"/>
              <a:t>Those not in favor of the motion indicate by saying… </a:t>
            </a:r>
          </a:p>
        </p:txBody>
      </p:sp>
    </p:spTree>
    <p:extLst>
      <p:ext uri="{BB962C8B-B14F-4D97-AF65-F5344CB8AC3E}">
        <p14:creationId xmlns:p14="http://schemas.microsoft.com/office/powerpoint/2010/main" val="612402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4"/>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124A14F6-9C40-BA48-A7F2-9E6A79BBD1B9}"/>
              </a:ext>
            </a:extLst>
          </p:cNvPr>
          <p:cNvSpPr txBox="1"/>
          <p:nvPr/>
        </p:nvSpPr>
        <p:spPr>
          <a:xfrm>
            <a:off x="872218" y="527586"/>
            <a:ext cx="10357162" cy="707886"/>
          </a:xfrm>
          <a:prstGeom prst="rect">
            <a:avLst/>
          </a:prstGeom>
          <a:noFill/>
        </p:spPr>
        <p:txBody>
          <a:bodyPr wrap="square" rtlCol="0">
            <a:spAutoFit/>
          </a:bodyPr>
          <a:lstStyle/>
          <a:p>
            <a:r>
              <a:rPr lang="en-US" sz="4000" b="1" dirty="0"/>
              <a:t>FYI Items</a:t>
            </a:r>
          </a:p>
        </p:txBody>
      </p:sp>
      <p:sp>
        <p:nvSpPr>
          <p:cNvPr id="9" name="TextBox 8">
            <a:extLst>
              <a:ext uri="{FF2B5EF4-FFF2-40B4-BE49-F238E27FC236}">
                <a16:creationId xmlns:a16="http://schemas.microsoft.com/office/drawing/2014/main" id="{9025F31C-7599-D743-A456-17E0312BBC9D}"/>
              </a:ext>
            </a:extLst>
          </p:cNvPr>
          <p:cNvSpPr txBox="1"/>
          <p:nvPr/>
        </p:nvSpPr>
        <p:spPr>
          <a:xfrm>
            <a:off x="872218" y="1440027"/>
            <a:ext cx="10662557" cy="4247317"/>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r>
              <a:rPr lang="en-US" dirty="0"/>
              <a:t> </a:t>
            </a:r>
            <a:endParaRPr lang="en-US" sz="2000" dirty="0"/>
          </a:p>
          <a:p>
            <a:pPr marL="914400" marR="0" lvl="1" indent="-457200">
              <a:spcBef>
                <a:spcPts val="0"/>
              </a:spcBef>
              <a:spcAft>
                <a:spcPts val="0"/>
              </a:spcAft>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Calibri" panose="020F0502020204030204" pitchFamily="34" charset="0"/>
              </a:rPr>
              <a:t>MSU’s first-ever Research Development Day – Jan 12, 2023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1371600" marR="0" indent="-457200">
              <a:spcBef>
                <a:spcPts val="0"/>
              </a:spcBef>
              <a:spcAft>
                <a:spcPts val="0"/>
              </a:spcAft>
              <a:buFont typeface="Arial" panose="020B0604020202020204" pitchFamily="34" charset="0"/>
              <a:buChar char="•"/>
            </a:pPr>
            <a:r>
              <a:rPr lang="en-US" sz="2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In addition to a </a:t>
            </a:r>
            <a:r>
              <a:rPr lang="en-US" sz="2800" dirty="0">
                <a:effectLst/>
                <a:latin typeface="Calibri" panose="020F0502020204030204" pitchFamily="34" charset="0"/>
                <a:ea typeface="Calibri" panose="020F0502020204030204" pitchFamily="34" charset="0"/>
                <a:cs typeface="Times New Roman" panose="02020603050405020304" pitchFamily="18" charset="0"/>
              </a:rPr>
              <a:t>keynote from the Head of NSF’s Office of Integrative Activities Dr. Alicia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Knoedler</a:t>
            </a:r>
            <a:r>
              <a:rPr lang="en-US" sz="2800" dirty="0">
                <a:effectLst/>
                <a:latin typeface="Calibri" panose="020F0502020204030204" pitchFamily="34" charset="0"/>
                <a:ea typeface="Calibri" panose="020F0502020204030204" pitchFamily="34" charset="0"/>
                <a:cs typeface="Times New Roman" panose="02020603050405020304" pitchFamily="18" charset="0"/>
              </a:rPr>
              <a:t>, the event will feature informational sessions and one-on-one consultations with federal program officers (advance sign-up required).</a:t>
            </a:r>
          </a:p>
          <a:p>
            <a:pPr marL="914400" marR="0">
              <a:spcBef>
                <a:spcPts val="0"/>
              </a:spcBef>
              <a:spcAft>
                <a:spcPts val="0"/>
              </a:spcAft>
            </a:pPr>
            <a:r>
              <a:rPr lang="en-US" sz="2800" u="sng" dirty="0">
                <a:solidFill>
                  <a:srgbClr val="0078D7"/>
                </a:solidFill>
                <a:effectLst/>
                <a:latin typeface="Calibri" panose="020F0502020204030204" pitchFamily="34" charset="0"/>
                <a:ea typeface="Calibri" panose="020F0502020204030204" pitchFamily="34" charset="0"/>
                <a:cs typeface="Calibri" panose="020F0502020204030204" pitchFamily="34" charset="0"/>
                <a:hlinkClick r:id="rId3"/>
              </a:rPr>
              <a:t>https://www.montana.edu/calendar/events/43447</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buFont typeface="Arial" panose="020B0604020202020204" pitchFamily="34" charset="0"/>
              <a:buChar char="•"/>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1746627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4"/>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124A14F6-9C40-BA48-A7F2-9E6A79BBD1B9}"/>
              </a:ext>
            </a:extLst>
          </p:cNvPr>
          <p:cNvSpPr txBox="1"/>
          <p:nvPr/>
        </p:nvSpPr>
        <p:spPr>
          <a:xfrm>
            <a:off x="872218" y="527586"/>
            <a:ext cx="10357162" cy="707886"/>
          </a:xfrm>
          <a:prstGeom prst="rect">
            <a:avLst/>
          </a:prstGeom>
          <a:noFill/>
        </p:spPr>
        <p:txBody>
          <a:bodyPr wrap="square" rtlCol="0">
            <a:spAutoFit/>
          </a:bodyPr>
          <a:lstStyle/>
          <a:p>
            <a:r>
              <a:rPr lang="en-US" sz="4000" b="1" dirty="0"/>
              <a:t>FYI Items</a:t>
            </a:r>
          </a:p>
        </p:txBody>
      </p:sp>
      <p:sp>
        <p:nvSpPr>
          <p:cNvPr id="9" name="TextBox 8">
            <a:extLst>
              <a:ext uri="{FF2B5EF4-FFF2-40B4-BE49-F238E27FC236}">
                <a16:creationId xmlns:a16="http://schemas.microsoft.com/office/drawing/2014/main" id="{9025F31C-7599-D743-A456-17E0312BBC9D}"/>
              </a:ext>
            </a:extLst>
          </p:cNvPr>
          <p:cNvSpPr txBox="1"/>
          <p:nvPr/>
        </p:nvSpPr>
        <p:spPr>
          <a:xfrm>
            <a:off x="872218" y="1440027"/>
            <a:ext cx="10662557" cy="4832092"/>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pPr marL="742950" marR="0" lvl="1" indent="-285750">
              <a:spcBef>
                <a:spcPts val="0"/>
              </a:spcBef>
              <a:spcAft>
                <a:spcPts val="0"/>
              </a:spcAft>
              <a:buFont typeface="Arial" panose="020B0604020202020204" pitchFamily="34" charset="0"/>
              <a:buChar char="•"/>
            </a:pPr>
            <a:r>
              <a:rPr lang="en-US" sz="2400" dirty="0">
                <a:solidFill>
                  <a:srgbClr val="000000"/>
                </a:solidFill>
                <a:effectLst/>
                <a:latin typeface="Calibri" panose="020F0502020204030204" pitchFamily="34" charset="0"/>
                <a:ea typeface="Times New Roman" panose="02020603050405020304" pitchFamily="18" charset="0"/>
              </a:rPr>
              <a:t>You are all invited to attend the 2023 MSU Library Open House on Tuesday, January 17, 2023. This year the event will be held in-person from 3-6 p.m. on the 2</a:t>
            </a:r>
            <a:r>
              <a:rPr lang="en-US" sz="2400" baseline="30000" dirty="0">
                <a:solidFill>
                  <a:srgbClr val="000000"/>
                </a:solidFill>
                <a:effectLst/>
                <a:latin typeface="Calibri" panose="020F0502020204030204" pitchFamily="34" charset="0"/>
                <a:ea typeface="Times New Roman" panose="02020603050405020304" pitchFamily="18" charset="0"/>
              </a:rPr>
              <a:t>nd</a:t>
            </a:r>
            <a:r>
              <a:rPr lang="en-US" sz="2400" dirty="0">
                <a:solidFill>
                  <a:srgbClr val="000000"/>
                </a:solidFill>
                <a:effectLst/>
                <a:latin typeface="Calibri" panose="020F0502020204030204" pitchFamily="34" charset="0"/>
                <a:ea typeface="Times New Roman" panose="02020603050405020304" pitchFamily="18" charset="0"/>
              </a:rPr>
              <a:t> floor of the Library. For the 2023 Open House, the Library will broadly celebrate a theme of "Opening Possibilities." The Library is looking forward to gathering with MSU faculty, staff, graduate students, and Bozeman community members to enjoy food and beverages, listen to music, and explore the services offered by MSU Library and its partners. For more information, please visit this page: </a:t>
            </a:r>
            <a:r>
              <a:rPr lang="en-US" sz="2400" u="sng" dirty="0">
                <a:solidFill>
                  <a:srgbClr val="0563C1"/>
                </a:solidFill>
                <a:effectLst/>
                <a:latin typeface="Calibri" panose="020F0502020204030204" pitchFamily="34" charset="0"/>
                <a:ea typeface="Times New Roman" panose="02020603050405020304" pitchFamily="18" charset="0"/>
                <a:hlinkClick r:id="rId3" tooltip="https://www.lib.montana.edu/about/news-and-events/annualevents/open_house/2023_open_house.html"/>
              </a:rPr>
              <a:t>https://www.lib.montana.edu/about/news-and-events/annualevents/open_house/2023_open_house.html</a:t>
            </a:r>
            <a:r>
              <a:rPr lang="en-US" sz="2400" dirty="0">
                <a:solidFill>
                  <a:srgbClr val="000000"/>
                </a:solidFill>
                <a:effectLst/>
                <a:latin typeface="Calibri" panose="020F0502020204030204" pitchFamily="34"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914400" lvl="1" indent="-457200">
              <a:buFont typeface="Arial" panose="020B0604020202020204" pitchFamily="34" charset="0"/>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4123487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4"/>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124A14F6-9C40-BA48-A7F2-9E6A79BBD1B9}"/>
              </a:ext>
            </a:extLst>
          </p:cNvPr>
          <p:cNvSpPr txBox="1"/>
          <p:nvPr/>
        </p:nvSpPr>
        <p:spPr>
          <a:xfrm>
            <a:off x="872218" y="527586"/>
            <a:ext cx="10357162" cy="707886"/>
          </a:xfrm>
          <a:prstGeom prst="rect">
            <a:avLst/>
          </a:prstGeom>
          <a:noFill/>
        </p:spPr>
        <p:txBody>
          <a:bodyPr wrap="square" rtlCol="0">
            <a:spAutoFit/>
          </a:bodyPr>
          <a:lstStyle/>
          <a:p>
            <a:r>
              <a:rPr lang="en-US" sz="4000" b="1" dirty="0"/>
              <a:t>FYI Items</a:t>
            </a:r>
          </a:p>
        </p:txBody>
      </p:sp>
      <p:sp>
        <p:nvSpPr>
          <p:cNvPr id="9" name="TextBox 8">
            <a:extLst>
              <a:ext uri="{FF2B5EF4-FFF2-40B4-BE49-F238E27FC236}">
                <a16:creationId xmlns:a16="http://schemas.microsoft.com/office/drawing/2014/main" id="{9025F31C-7599-D743-A456-17E0312BBC9D}"/>
              </a:ext>
            </a:extLst>
          </p:cNvPr>
          <p:cNvSpPr txBox="1"/>
          <p:nvPr/>
        </p:nvSpPr>
        <p:spPr>
          <a:xfrm>
            <a:off x="210067" y="1582313"/>
            <a:ext cx="10662557" cy="4524315"/>
          </a:xfrm>
          <a:prstGeom prst="rect">
            <a:avLst/>
          </a:prstGeom>
          <a:noFill/>
        </p:spPr>
        <p:txBody>
          <a:bodyPr wrap="square" rtlCol="0">
            <a:spAutoFit/>
          </a:bodyPr>
          <a:lstStyle/>
          <a:p>
            <a:pPr lvl="2"/>
            <a:r>
              <a:rPr lang="en-US" sz="2800" dirty="0">
                <a:ea typeface="Open Sans" panose="020B0606030504020204" pitchFamily="34" charset="0"/>
                <a:cs typeface="Open Sans" panose="020B0606030504020204" pitchFamily="34" charset="0"/>
              </a:rPr>
              <a:t>Student Art Wall competition: The Norm </a:t>
            </a:r>
            <a:r>
              <a:rPr lang="en-US" sz="2800" dirty="0" err="1">
                <a:ea typeface="Open Sans" panose="020B0606030504020204" pitchFamily="34" charset="0"/>
                <a:cs typeface="Open Sans" panose="020B0606030504020204" pitchFamily="34" charset="0"/>
              </a:rPr>
              <a:t>Asbjornson</a:t>
            </a:r>
            <a:r>
              <a:rPr lang="en-US" sz="2800" dirty="0">
                <a:ea typeface="Open Sans" panose="020B0606030504020204" pitchFamily="34" charset="0"/>
                <a:cs typeface="Open Sans" panose="020B0606030504020204" pitchFamily="34" charset="0"/>
              </a:rPr>
              <a:t> Hall first-floor artwork panel (approximately 20 feet wide x 10 feet high) is adjacent to the main passenger elevator on the south side of the central atrium. The winning student or team will receive a $2,500 scholarship and funding for the materials and installation. </a:t>
            </a:r>
          </a:p>
          <a:p>
            <a:pPr lvl="2"/>
            <a:endParaRPr lang="en-US" sz="2800" dirty="0">
              <a:ea typeface="Open Sans" panose="020B0606030504020204" pitchFamily="34" charset="0"/>
              <a:cs typeface="Open Sans" panose="020B0606030504020204" pitchFamily="34" charset="0"/>
            </a:endParaRPr>
          </a:p>
          <a:p>
            <a:pPr lvl="2"/>
            <a:r>
              <a:rPr lang="en-US" sz="2800" dirty="0">
                <a:ea typeface="Open Sans" panose="020B0606030504020204" pitchFamily="34" charset="0"/>
                <a:cs typeface="Open Sans" panose="020B0606030504020204" pitchFamily="34" charset="0"/>
              </a:rPr>
              <a:t>Proposals must be submitted electronically by Friday, January 20, 2023.</a:t>
            </a:r>
          </a:p>
          <a:p>
            <a:pPr marL="914400" lvl="1" indent="-457200">
              <a:buFont typeface="Arial" panose="020B0604020202020204" pitchFamily="34" charset="0"/>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416108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7"/>
            <a:ext cx="12192000" cy="6858000"/>
          </a:xfrm>
          <a:effectLst>
            <a:outerShdw blurRad="50800" dist="50800" dir="5400000" algn="ctr" rotWithShape="0">
              <a:srgbClr val="000000">
                <a:alpha val="91000"/>
              </a:srgbClr>
            </a:outerShdw>
          </a:effectLst>
        </p:spPr>
      </p:pic>
      <p:sp>
        <p:nvSpPr>
          <p:cNvPr id="9" name="TextBox 8">
            <a:extLst>
              <a:ext uri="{FF2B5EF4-FFF2-40B4-BE49-F238E27FC236}">
                <a16:creationId xmlns:a16="http://schemas.microsoft.com/office/drawing/2014/main" id="{9025F31C-7599-D743-A456-17E0312BBC9D}"/>
              </a:ext>
            </a:extLst>
          </p:cNvPr>
          <p:cNvSpPr txBox="1"/>
          <p:nvPr/>
        </p:nvSpPr>
        <p:spPr>
          <a:xfrm>
            <a:off x="1881211" y="1723806"/>
            <a:ext cx="7767285" cy="4524315"/>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pPr marR="0" lvl="1" algn="ctr">
              <a:spcBef>
                <a:spcPts val="0"/>
              </a:spcBef>
              <a:spcAft>
                <a:spcPts val="0"/>
              </a:spcAft>
            </a:pPr>
            <a:r>
              <a:rPr lang="en-US" sz="4000" dirty="0">
                <a:effectLst/>
                <a:latin typeface="Calibri" panose="020F0502020204030204" pitchFamily="34" charset="0"/>
                <a:ea typeface="Calibri" panose="020F0502020204030204" pitchFamily="34" charset="0"/>
                <a:cs typeface="Calibri" panose="020F0502020204030204" pitchFamily="34" charset="0"/>
              </a:rPr>
              <a:t>New Business:</a:t>
            </a:r>
          </a:p>
          <a:p>
            <a:pPr marR="0" lvl="1" algn="ctr">
              <a:spcBef>
                <a:spcPts val="0"/>
              </a:spcBef>
              <a:spcAft>
                <a:spcPts val="0"/>
              </a:spcAft>
            </a:pPr>
            <a:r>
              <a:rPr lang="en-US" sz="4000" dirty="0">
                <a:effectLst/>
                <a:latin typeface="Calibri" panose="020F0502020204030204" pitchFamily="34" charset="0"/>
                <a:ea typeface="Calibri" panose="020F0502020204030204" pitchFamily="34" charset="0"/>
                <a:cs typeface="Calibri" panose="020F0502020204030204" pitchFamily="34" charset="0"/>
              </a:rPr>
              <a:t>Conferral of Degrees</a:t>
            </a:r>
          </a:p>
          <a:p>
            <a:pPr marR="0" lvl="1" algn="ctr">
              <a:spcBef>
                <a:spcPts val="0"/>
              </a:spcBef>
              <a:spcAft>
                <a:spcPts val="0"/>
              </a:spcAft>
            </a:pPr>
            <a:r>
              <a:rPr lang="en-US" sz="4000" dirty="0">
                <a:latin typeface="Calibri" panose="020F0502020204030204" pitchFamily="34" charset="0"/>
                <a:ea typeface="Calibri" panose="020F0502020204030204" pitchFamily="34" charset="0"/>
                <a:cs typeface="Calibri" panose="020F0502020204030204" pitchFamily="34" charset="0"/>
              </a:rPr>
              <a:t>Post-humous degree candidate</a:t>
            </a:r>
            <a:endParaRPr lang="en-US" sz="4000" dirty="0">
              <a:effectLst/>
              <a:latin typeface="Calibri" panose="020F0502020204030204" pitchFamily="34" charset="0"/>
              <a:ea typeface="Calibri" panose="020F0502020204030204" pitchFamily="34" charset="0"/>
              <a:cs typeface="Calibri" panose="020F0502020204030204" pitchFamily="34" charset="0"/>
            </a:endParaRPr>
          </a:p>
          <a:p>
            <a:pPr marR="0" lvl="1" algn="ctr">
              <a:spcBef>
                <a:spcPts val="0"/>
              </a:spcBef>
              <a:spcAft>
                <a:spcPts val="0"/>
              </a:spcAft>
            </a:pPr>
            <a:endParaRPr lang="en-US" sz="4000" dirty="0">
              <a:effectLst/>
              <a:latin typeface="Calibri" panose="020F0502020204030204" pitchFamily="34" charset="0"/>
              <a:ea typeface="Calibri" panose="020F0502020204030204" pitchFamily="34" charset="0"/>
              <a:cs typeface="Calibri" panose="020F0502020204030204" pitchFamily="34" charset="0"/>
            </a:endParaRPr>
          </a:p>
          <a:p>
            <a:pPr marR="0" lvl="1" algn="ctr">
              <a:spcBef>
                <a:spcPts val="0"/>
              </a:spcBef>
              <a:spcAft>
                <a:spcPts val="0"/>
              </a:spcAft>
            </a:pPr>
            <a:r>
              <a:rPr lang="en-US" sz="4000" dirty="0">
                <a:latin typeface="Calibri" panose="020F0502020204030204" pitchFamily="34" charset="0"/>
                <a:ea typeface="Calibri" panose="020F0502020204030204" pitchFamily="34" charset="0"/>
                <a:cs typeface="Calibri" panose="020F0502020204030204" pitchFamily="34" charset="0"/>
              </a:rPr>
              <a:t>Dr. Tony Campeau, Registrar</a:t>
            </a:r>
          </a:p>
          <a:p>
            <a:pPr marR="0" lvl="1" algn="ctr">
              <a:spcBef>
                <a:spcPts val="0"/>
              </a:spcBef>
              <a:spcAft>
                <a:spcPts val="0"/>
              </a:spcAft>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000" dirty="0"/>
          </a:p>
        </p:txBody>
      </p:sp>
    </p:spTree>
    <p:extLst>
      <p:ext uri="{BB962C8B-B14F-4D97-AF65-F5344CB8AC3E}">
        <p14:creationId xmlns:p14="http://schemas.microsoft.com/office/powerpoint/2010/main" val="4116268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1051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Undergraduate Courses- Second Reading:</a:t>
            </a:r>
          </a:p>
          <a:p>
            <a:pPr lvl="0"/>
            <a:endParaRPr lang="en-US" sz="2000" dirty="0"/>
          </a:p>
        </p:txBody>
      </p:sp>
      <p:sp>
        <p:nvSpPr>
          <p:cNvPr id="3" name="TextBox 2">
            <a:extLst>
              <a:ext uri="{FF2B5EF4-FFF2-40B4-BE49-F238E27FC236}">
                <a16:creationId xmlns:a16="http://schemas.microsoft.com/office/drawing/2014/main" id="{2351C2A6-AFB6-86B3-2DF5-F5D22C7B1DF9}"/>
              </a:ext>
            </a:extLst>
          </p:cNvPr>
          <p:cNvSpPr txBox="1"/>
          <p:nvPr/>
        </p:nvSpPr>
        <p:spPr>
          <a:xfrm>
            <a:off x="409903" y="1575560"/>
            <a:ext cx="10310648" cy="4708981"/>
          </a:xfrm>
          <a:prstGeom prst="rect">
            <a:avLst/>
          </a:prstGeom>
          <a:noFill/>
        </p:spPr>
        <p:txBody>
          <a:bodyPr wrap="square" rtlCol="0">
            <a:spAutoFit/>
          </a:bodyPr>
          <a:lstStyle/>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3"/>
              </a:rPr>
              <a:t>MCH 242 : CNC Probing and Macros</a:t>
            </a:r>
            <a:endParaRPr lang="en-US" sz="2400" dirty="0">
              <a:effectLst/>
              <a:ea typeface="Times New Roman" panose="02020603050405020304" pitchFamily="18" charset="0"/>
            </a:endParaRPr>
          </a:p>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4"/>
              </a:rPr>
              <a:t>ACT 253 : Intermediate Mountaineering</a:t>
            </a:r>
            <a:endParaRPr lang="en-US" sz="2400" dirty="0">
              <a:effectLst/>
              <a:ea typeface="Times New Roman" panose="02020603050405020304" pitchFamily="18" charset="0"/>
            </a:endParaRPr>
          </a:p>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5"/>
              </a:rPr>
              <a:t>ACT 266 : Introduction to Bike-packing</a:t>
            </a:r>
            <a:endParaRPr lang="en-US" sz="2400" dirty="0">
              <a:effectLst/>
              <a:ea typeface="Times New Roman" panose="02020603050405020304" pitchFamily="18" charset="0"/>
            </a:endParaRPr>
          </a:p>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6"/>
              </a:rPr>
              <a:t>ACT 267 : Introduction to Outdoor Gear Repair</a:t>
            </a:r>
            <a:endParaRPr lang="en-US" sz="2400" dirty="0">
              <a:effectLst/>
              <a:ea typeface="Times New Roman" panose="02020603050405020304" pitchFamily="18" charset="0"/>
            </a:endParaRPr>
          </a:p>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7"/>
              </a:rPr>
              <a:t>ACT 268 : Introduction to Ski/Board Repair and Maintenance</a:t>
            </a:r>
            <a:endParaRPr lang="en-US" sz="2400" dirty="0">
              <a:effectLst/>
              <a:ea typeface="Times New Roman" panose="02020603050405020304" pitchFamily="18" charset="0"/>
            </a:endParaRPr>
          </a:p>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8"/>
              </a:rPr>
              <a:t>ACT 273 : Single Pitch Instructor Course</a:t>
            </a:r>
            <a:endParaRPr lang="en-US" sz="2400" dirty="0">
              <a:effectLst/>
              <a:ea typeface="Times New Roman" panose="02020603050405020304" pitchFamily="18" charset="0"/>
            </a:endParaRPr>
          </a:p>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9"/>
              </a:rPr>
              <a:t>ACT 278 : Wilderness First Responder Recertification</a:t>
            </a:r>
            <a:endParaRPr lang="en-US" sz="2400" dirty="0">
              <a:effectLst/>
              <a:ea typeface="Times New Roman" panose="02020603050405020304" pitchFamily="18" charset="0"/>
            </a:endParaRPr>
          </a:p>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10"/>
              </a:rPr>
              <a:t>ACT 282 : Personal Trainer Certification</a:t>
            </a:r>
            <a:endParaRPr lang="en-US" sz="2400" dirty="0">
              <a:effectLst/>
              <a:ea typeface="Times New Roman" panose="02020603050405020304" pitchFamily="18" charset="0"/>
            </a:endParaRPr>
          </a:p>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11"/>
              </a:rPr>
              <a:t>AHMA 207 : Medical Assisting in Healthcare Specialties</a:t>
            </a:r>
            <a:endParaRPr lang="en-US" sz="2400" dirty="0">
              <a:effectLst/>
              <a:ea typeface="Times New Roman" panose="02020603050405020304" pitchFamily="18" charset="0"/>
            </a:endParaRPr>
          </a:p>
          <a:p>
            <a:pPr marR="0" lvl="2">
              <a:spcBef>
                <a:spcPts val="0"/>
              </a:spcBef>
              <a:spcAft>
                <a:spcPts val="750"/>
              </a:spcAft>
            </a:pPr>
            <a:r>
              <a:rPr lang="en-US" sz="2400" u="none" strike="noStrike" dirty="0">
                <a:solidFill>
                  <a:srgbClr val="003F7F"/>
                </a:solidFill>
                <a:effectLst/>
                <a:ea typeface="Times New Roman" panose="02020603050405020304" pitchFamily="18" charset="0"/>
                <a:hlinkClick r:id="rId12"/>
              </a:rPr>
              <a:t>SOCI 415 : Sociology of Trauma</a:t>
            </a:r>
            <a:endParaRPr lang="en-US" sz="2400" dirty="0">
              <a:effectLst/>
              <a:ea typeface="Times New Roman" panose="02020603050405020304" pitchFamily="18" charset="0"/>
            </a:endParaRPr>
          </a:p>
        </p:txBody>
      </p:sp>
    </p:spTree>
    <p:extLst>
      <p:ext uri="{BB962C8B-B14F-4D97-AF65-F5344CB8AC3E}">
        <p14:creationId xmlns:p14="http://schemas.microsoft.com/office/powerpoint/2010/main" val="40157179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SU-ppt-2013-white" id="{3E125CF5-4E04-0A4C-8B32-ED1057659079}" vid="{F588457A-A9CA-1740-A155-151CB359735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32301</TotalTime>
  <Words>585</Words>
  <Application>Microsoft Macintosh PowerPoint</Application>
  <PresentationFormat>Widescreen</PresentationFormat>
  <Paragraphs>86</Paragraphs>
  <Slides>18</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18</vt:i4>
      </vt:variant>
    </vt:vector>
  </HeadingPairs>
  <TitlesOfParts>
    <vt:vector size="25" baseType="lpstr">
      <vt:lpstr>Arial</vt:lpstr>
      <vt:lpstr>Calibri</vt:lpstr>
      <vt:lpstr>Calibri Light</vt:lpstr>
      <vt:lpstr>Times New Roman</vt:lpstr>
      <vt:lpstr>Office Theme</vt:lpstr>
      <vt:lpstr>1_Custom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Brody, Michael</dc:creator>
  <cp:lastModifiedBy>Thomson, Jennifer</cp:lastModifiedBy>
  <cp:revision>85</cp:revision>
  <dcterms:created xsi:type="dcterms:W3CDTF">2020-08-17T20:22:04Z</dcterms:created>
  <dcterms:modified xsi:type="dcterms:W3CDTF">2022-12-06T17:35:40Z</dcterms:modified>
</cp:coreProperties>
</file>