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72" r:id="rId3"/>
    <p:sldId id="258" r:id="rId4"/>
    <p:sldId id="257" r:id="rId5"/>
    <p:sldId id="259" r:id="rId6"/>
    <p:sldId id="260" r:id="rId7"/>
    <p:sldId id="262" r:id="rId8"/>
    <p:sldId id="261" r:id="rId9"/>
    <p:sldId id="268" r:id="rId10"/>
    <p:sldId id="265" r:id="rId11"/>
    <p:sldId id="266" r:id="rId12"/>
    <p:sldId id="271" r:id="rId13"/>
    <p:sldId id="270" r:id="rId14"/>
    <p:sldId id="264" r:id="rId15"/>
    <p:sldId id="273" r:id="rId16"/>
    <p:sldId id="263" r:id="rId17"/>
    <p:sldId id="269"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369306-90A1-1D18-8896-0A71857303A9}" v="1" dt="2023-09-29T18:49:11.700"/>
    <p1510:client id="{56BD2ADC-80EA-FCCE-12CF-A563D80EDB12}" v="1" dt="2023-09-29T18:31:55.75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30" autoAdjust="0"/>
    <p:restoredTop sz="94660"/>
  </p:normalViewPr>
  <p:slideViewPr>
    <p:cSldViewPr snapToGrid="0">
      <p:cViewPr varScale="1">
        <p:scale>
          <a:sx n="115" d="100"/>
          <a:sy n="115" d="100"/>
        </p:scale>
        <p:origin x="88" y="120"/>
      </p:cViewPr>
      <p:guideLst/>
    </p:cSldViewPr>
  </p:slideViewPr>
  <p:notesTextViewPr>
    <p:cViewPr>
      <p:scale>
        <a:sx n="1" d="1"/>
        <a:sy n="1" d="1"/>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slide" Target="slides/slide7.xml" Id="rId8" /><Relationship Type="http://schemas.openxmlformats.org/officeDocument/2006/relationships/slide" Target="slides/slide12.xml" Id="rId13" /><Relationship Type="http://schemas.openxmlformats.org/officeDocument/2006/relationships/slide" Target="slides/slide17.xml" Id="rId18" /><Relationship Type="http://schemas.openxmlformats.org/officeDocument/2006/relationships/slide" Target="slides/slide2.xml" Id="rId3" /><Relationship Type="http://schemas.openxmlformats.org/officeDocument/2006/relationships/theme" Target="theme/theme1.xml" Id="rId21" /><Relationship Type="http://schemas.openxmlformats.org/officeDocument/2006/relationships/slide" Target="slides/slide6.xml" Id="rId7" /><Relationship Type="http://schemas.openxmlformats.org/officeDocument/2006/relationships/slide" Target="slides/slide11.xml" Id="rId12" /><Relationship Type="http://schemas.openxmlformats.org/officeDocument/2006/relationships/slide" Target="slides/slide16.xml" Id="rId17" /><Relationship Type="http://schemas.openxmlformats.org/officeDocument/2006/relationships/slide" Target="slides/slide1.xml" Id="rId2" /><Relationship Type="http://schemas.openxmlformats.org/officeDocument/2006/relationships/slide" Target="slides/slide15.xml" Id="rId16" /><Relationship Type="http://schemas.openxmlformats.org/officeDocument/2006/relationships/viewProps" Target="viewProps.xml" Id="rId20" /><Relationship Type="http://schemas.openxmlformats.org/officeDocument/2006/relationships/slideMaster" Target="slideMasters/slideMaster1.xml" Id="rId1" /><Relationship Type="http://schemas.openxmlformats.org/officeDocument/2006/relationships/slide" Target="slides/slide5.xml" Id="rId6" /><Relationship Type="http://schemas.openxmlformats.org/officeDocument/2006/relationships/slide" Target="slides/slide10.xml" Id="rId11" /><Relationship Type="http://schemas.microsoft.com/office/2015/10/relationships/revisionInfo" Target="revisionInfo.xml" Id="rId24" /><Relationship Type="http://schemas.openxmlformats.org/officeDocument/2006/relationships/slide" Target="slides/slide4.xml" Id="rId5" /><Relationship Type="http://schemas.openxmlformats.org/officeDocument/2006/relationships/slide" Target="slides/slide14.xml" Id="rId15" /><Relationship Type="http://schemas.openxmlformats.org/officeDocument/2006/relationships/slide" Target="slides/slide9.xml" Id="rId10" /><Relationship Type="http://schemas.openxmlformats.org/officeDocument/2006/relationships/presProps" Target="presProps.xml" Id="rId19" /><Relationship Type="http://schemas.openxmlformats.org/officeDocument/2006/relationships/slide" Target="slides/slide3.xml" Id="rId4" /><Relationship Type="http://schemas.openxmlformats.org/officeDocument/2006/relationships/slide" Target="slides/slide8.xml" Id="rId9" /><Relationship Type="http://schemas.openxmlformats.org/officeDocument/2006/relationships/slide" Target="slides/slide13.xml" Id="rId14" /><Relationship Type="http://schemas.openxmlformats.org/officeDocument/2006/relationships/tableStyles" Target="tableStyles.xml" Id="rId22"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21A81BC-0DC9-46AB-BC39-DC54CE1DD62E}" type="datetimeFigureOut">
              <a:rPr lang="en-US" smtClean="0"/>
              <a:t>9/29/2023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A3F5B2-89AF-44FD-96D7-83439D6F53D1}" type="slidenum">
              <a:rPr lang="en-US" smtClean="0"/>
              <a:t>‹#›</a:t>
            </a:fld>
            <a:endParaRPr lang="en-US"/>
          </a:p>
        </p:txBody>
      </p:sp>
    </p:spTree>
    <p:extLst>
      <p:ext uri="{BB962C8B-B14F-4D97-AF65-F5344CB8AC3E}">
        <p14:creationId xmlns:p14="http://schemas.microsoft.com/office/powerpoint/2010/main" val="114356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1A81BC-0DC9-46AB-BC39-DC54CE1DD62E}" type="datetimeFigureOut">
              <a:rPr lang="en-US" smtClean="0"/>
              <a:t>9/29/2023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A3F5B2-89AF-44FD-96D7-83439D6F53D1}" type="slidenum">
              <a:rPr lang="en-US" smtClean="0"/>
              <a:t>‹#›</a:t>
            </a:fld>
            <a:endParaRPr lang="en-US"/>
          </a:p>
        </p:txBody>
      </p:sp>
    </p:spTree>
    <p:extLst>
      <p:ext uri="{BB962C8B-B14F-4D97-AF65-F5344CB8AC3E}">
        <p14:creationId xmlns:p14="http://schemas.microsoft.com/office/powerpoint/2010/main" val="632989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1A81BC-0DC9-46AB-BC39-DC54CE1DD62E}" type="datetimeFigureOut">
              <a:rPr lang="en-US" smtClean="0"/>
              <a:t>9/29/2023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A3F5B2-89AF-44FD-96D7-83439D6F53D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4614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1A81BC-0DC9-46AB-BC39-DC54CE1DD62E}" type="datetimeFigureOut">
              <a:rPr lang="en-US" smtClean="0"/>
              <a:t>9/29/2023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A3F5B2-89AF-44FD-96D7-83439D6F53D1}" type="slidenum">
              <a:rPr lang="en-US" smtClean="0"/>
              <a:t>‹#›</a:t>
            </a:fld>
            <a:endParaRPr lang="en-US"/>
          </a:p>
        </p:txBody>
      </p:sp>
    </p:spTree>
    <p:extLst>
      <p:ext uri="{BB962C8B-B14F-4D97-AF65-F5344CB8AC3E}">
        <p14:creationId xmlns:p14="http://schemas.microsoft.com/office/powerpoint/2010/main" val="42382391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1A81BC-0DC9-46AB-BC39-DC54CE1DD62E}" type="datetimeFigureOut">
              <a:rPr lang="en-US" smtClean="0"/>
              <a:t>9/29/2023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A3F5B2-89AF-44FD-96D7-83439D6F53D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120288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1A81BC-0DC9-46AB-BC39-DC54CE1DD62E}" type="datetimeFigureOut">
              <a:rPr lang="en-US" smtClean="0"/>
              <a:t>9/29/2023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A3F5B2-89AF-44FD-96D7-83439D6F53D1}" type="slidenum">
              <a:rPr lang="en-US" smtClean="0"/>
              <a:t>‹#›</a:t>
            </a:fld>
            <a:endParaRPr lang="en-US"/>
          </a:p>
        </p:txBody>
      </p:sp>
    </p:spTree>
    <p:extLst>
      <p:ext uri="{BB962C8B-B14F-4D97-AF65-F5344CB8AC3E}">
        <p14:creationId xmlns:p14="http://schemas.microsoft.com/office/powerpoint/2010/main" val="1465987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1A81BC-0DC9-46AB-BC39-DC54CE1DD62E}" type="datetimeFigureOut">
              <a:rPr lang="en-US" smtClean="0"/>
              <a:t>9/29/2023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A3F5B2-89AF-44FD-96D7-83439D6F53D1}" type="slidenum">
              <a:rPr lang="en-US" smtClean="0"/>
              <a:t>‹#›</a:t>
            </a:fld>
            <a:endParaRPr lang="en-US"/>
          </a:p>
        </p:txBody>
      </p:sp>
    </p:spTree>
    <p:extLst>
      <p:ext uri="{BB962C8B-B14F-4D97-AF65-F5344CB8AC3E}">
        <p14:creationId xmlns:p14="http://schemas.microsoft.com/office/powerpoint/2010/main" val="29806103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1A81BC-0DC9-46AB-BC39-DC54CE1DD62E}" type="datetimeFigureOut">
              <a:rPr lang="en-US" smtClean="0"/>
              <a:t>9/29/2023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A3F5B2-89AF-44FD-96D7-83439D6F53D1}" type="slidenum">
              <a:rPr lang="en-US" smtClean="0"/>
              <a:t>‹#›</a:t>
            </a:fld>
            <a:endParaRPr lang="en-US"/>
          </a:p>
        </p:txBody>
      </p:sp>
    </p:spTree>
    <p:extLst>
      <p:ext uri="{BB962C8B-B14F-4D97-AF65-F5344CB8AC3E}">
        <p14:creationId xmlns:p14="http://schemas.microsoft.com/office/powerpoint/2010/main" val="1294308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1A81BC-0DC9-46AB-BC39-DC54CE1DD62E}" type="datetimeFigureOut">
              <a:rPr lang="en-US" smtClean="0"/>
              <a:t>9/29/2023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A3F5B2-89AF-44FD-96D7-83439D6F53D1}" type="slidenum">
              <a:rPr lang="en-US" smtClean="0"/>
              <a:t>‹#›</a:t>
            </a:fld>
            <a:endParaRPr lang="en-US"/>
          </a:p>
        </p:txBody>
      </p:sp>
    </p:spTree>
    <p:extLst>
      <p:ext uri="{BB962C8B-B14F-4D97-AF65-F5344CB8AC3E}">
        <p14:creationId xmlns:p14="http://schemas.microsoft.com/office/powerpoint/2010/main" val="3338115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1A81BC-0DC9-46AB-BC39-DC54CE1DD62E}" type="datetimeFigureOut">
              <a:rPr lang="en-US" smtClean="0"/>
              <a:t>9/29/2023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A3F5B2-89AF-44FD-96D7-83439D6F53D1}" type="slidenum">
              <a:rPr lang="en-US" smtClean="0"/>
              <a:t>‹#›</a:t>
            </a:fld>
            <a:endParaRPr lang="en-US"/>
          </a:p>
        </p:txBody>
      </p:sp>
    </p:spTree>
    <p:extLst>
      <p:ext uri="{BB962C8B-B14F-4D97-AF65-F5344CB8AC3E}">
        <p14:creationId xmlns:p14="http://schemas.microsoft.com/office/powerpoint/2010/main" val="1110748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21A81BC-0DC9-46AB-BC39-DC54CE1DD62E}" type="datetimeFigureOut">
              <a:rPr lang="en-US" smtClean="0"/>
              <a:t>9/29/2023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A3F5B2-89AF-44FD-96D7-83439D6F53D1}" type="slidenum">
              <a:rPr lang="en-US" smtClean="0"/>
              <a:t>‹#›</a:t>
            </a:fld>
            <a:endParaRPr lang="en-US"/>
          </a:p>
        </p:txBody>
      </p:sp>
    </p:spTree>
    <p:extLst>
      <p:ext uri="{BB962C8B-B14F-4D97-AF65-F5344CB8AC3E}">
        <p14:creationId xmlns:p14="http://schemas.microsoft.com/office/powerpoint/2010/main" val="721518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21A81BC-0DC9-46AB-BC39-DC54CE1DD62E}" type="datetimeFigureOut">
              <a:rPr lang="en-US" smtClean="0"/>
              <a:t>9/29/2023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A3F5B2-89AF-44FD-96D7-83439D6F53D1}" type="slidenum">
              <a:rPr lang="en-US" smtClean="0"/>
              <a:t>‹#›</a:t>
            </a:fld>
            <a:endParaRPr lang="en-US"/>
          </a:p>
        </p:txBody>
      </p:sp>
    </p:spTree>
    <p:extLst>
      <p:ext uri="{BB962C8B-B14F-4D97-AF65-F5344CB8AC3E}">
        <p14:creationId xmlns:p14="http://schemas.microsoft.com/office/powerpoint/2010/main" val="1834899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21A81BC-0DC9-46AB-BC39-DC54CE1DD62E}" type="datetimeFigureOut">
              <a:rPr lang="en-US" smtClean="0"/>
              <a:t>9/29/2023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A3F5B2-89AF-44FD-96D7-83439D6F53D1}" type="slidenum">
              <a:rPr lang="en-US" smtClean="0"/>
              <a:t>‹#›</a:t>
            </a:fld>
            <a:endParaRPr lang="en-US"/>
          </a:p>
        </p:txBody>
      </p:sp>
    </p:spTree>
    <p:extLst>
      <p:ext uri="{BB962C8B-B14F-4D97-AF65-F5344CB8AC3E}">
        <p14:creationId xmlns:p14="http://schemas.microsoft.com/office/powerpoint/2010/main" val="82683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1A81BC-0DC9-46AB-BC39-DC54CE1DD62E}" type="datetimeFigureOut">
              <a:rPr lang="en-US" smtClean="0"/>
              <a:t>9/29/2023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A3F5B2-89AF-44FD-96D7-83439D6F53D1}" type="slidenum">
              <a:rPr lang="en-US" smtClean="0"/>
              <a:t>‹#›</a:t>
            </a:fld>
            <a:endParaRPr lang="en-US"/>
          </a:p>
        </p:txBody>
      </p:sp>
    </p:spTree>
    <p:extLst>
      <p:ext uri="{BB962C8B-B14F-4D97-AF65-F5344CB8AC3E}">
        <p14:creationId xmlns:p14="http://schemas.microsoft.com/office/powerpoint/2010/main" val="3671906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21A81BC-0DC9-46AB-BC39-DC54CE1DD62E}" type="datetimeFigureOut">
              <a:rPr lang="en-US" smtClean="0"/>
              <a:t>9/29/2023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A3F5B2-89AF-44FD-96D7-83439D6F53D1}" type="slidenum">
              <a:rPr lang="en-US" smtClean="0"/>
              <a:t>‹#›</a:t>
            </a:fld>
            <a:endParaRPr lang="en-US"/>
          </a:p>
        </p:txBody>
      </p:sp>
    </p:spTree>
    <p:extLst>
      <p:ext uri="{BB962C8B-B14F-4D97-AF65-F5344CB8AC3E}">
        <p14:creationId xmlns:p14="http://schemas.microsoft.com/office/powerpoint/2010/main" val="710189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A3F5B2-89AF-44FD-96D7-83439D6F53D1}" type="slidenum">
              <a:rPr lang="en-US" smtClean="0"/>
              <a:t>‹#›</a:t>
            </a:fld>
            <a:endParaRPr lang="en-US"/>
          </a:p>
        </p:txBody>
      </p:sp>
      <p:sp>
        <p:nvSpPr>
          <p:cNvPr id="5" name="Date Placeholder 4"/>
          <p:cNvSpPr>
            <a:spLocks noGrp="1"/>
          </p:cNvSpPr>
          <p:nvPr>
            <p:ph type="dt" sz="half" idx="10"/>
          </p:nvPr>
        </p:nvSpPr>
        <p:spPr/>
        <p:txBody>
          <a:bodyPr/>
          <a:lstStyle/>
          <a:p>
            <a:fld id="{221A81BC-0DC9-46AB-BC39-DC54CE1DD62E}" type="datetimeFigureOut">
              <a:rPr lang="en-US" smtClean="0"/>
              <a:t>9/29/2023</a:t>
            </a:fld>
            <a:endParaRPr lang="en-US"/>
          </a:p>
        </p:txBody>
      </p:sp>
    </p:spTree>
    <p:extLst>
      <p:ext uri="{BB962C8B-B14F-4D97-AF65-F5344CB8AC3E}">
        <p14:creationId xmlns:p14="http://schemas.microsoft.com/office/powerpoint/2010/main" val="2118639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21A81BC-0DC9-46AB-BC39-DC54CE1DD62E}" type="datetimeFigureOut">
              <a:rPr lang="en-US" smtClean="0"/>
              <a:t>9/29/2023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9A3F5B2-89AF-44FD-96D7-83439D6F53D1}" type="slidenum">
              <a:rPr lang="en-US" smtClean="0"/>
              <a:t>‹#›</a:t>
            </a:fld>
            <a:endParaRPr lang="en-US"/>
          </a:p>
        </p:txBody>
      </p:sp>
    </p:spTree>
    <p:extLst>
      <p:ext uri="{BB962C8B-B14F-4D97-AF65-F5344CB8AC3E}">
        <p14:creationId xmlns:p14="http://schemas.microsoft.com/office/powerpoint/2010/main" val="1303922541"/>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msupayroll@montana.edu"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montana.edu/hr"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Calculator on a notebook">
            <a:extLst>
              <a:ext uri="{FF2B5EF4-FFF2-40B4-BE49-F238E27FC236}">
                <a16:creationId xmlns:a16="http://schemas.microsoft.com/office/drawing/2014/main" id="{E34769DE-E757-C36E-57EA-E5E73BECA30E}"/>
              </a:ext>
            </a:extLst>
          </p:cNvPr>
          <p:cNvPicPr>
            <a:picLocks noChangeAspect="1"/>
          </p:cNvPicPr>
          <p:nvPr/>
        </p:nvPicPr>
        <p:blipFill rotWithShape="1">
          <a:blip r:embed="rId2">
            <a:duotone>
              <a:prstClr val="black"/>
              <a:prstClr val="white"/>
            </a:duotone>
          </a:blip>
          <a:srcRect l="21931" r="9050" b="-2"/>
          <a:stretch/>
        </p:blipFill>
        <p:spPr>
          <a:xfrm>
            <a:off x="5097780" y="-1"/>
            <a:ext cx="7091044" cy="6858001"/>
          </a:xfrm>
          <a:custGeom>
            <a:avLst/>
            <a:gdLst/>
            <a:ahLst/>
            <a:cxnLst/>
            <a:rect l="l" t="t" r="r" b="b"/>
            <a:pathLst>
              <a:path w="7091044" h="6858001">
                <a:moveTo>
                  <a:pt x="405750" y="0"/>
                </a:moveTo>
                <a:lnTo>
                  <a:pt x="7091044" y="0"/>
                </a:lnTo>
                <a:lnTo>
                  <a:pt x="7091044" y="6858001"/>
                </a:lnTo>
                <a:lnTo>
                  <a:pt x="53572" y="6858001"/>
                </a:lnTo>
                <a:lnTo>
                  <a:pt x="1828991" y="4521201"/>
                </a:lnTo>
                <a:close/>
                <a:moveTo>
                  <a:pt x="0" y="0"/>
                </a:moveTo>
                <a:lnTo>
                  <a:pt x="405750" y="0"/>
                </a:lnTo>
                <a:lnTo>
                  <a:pt x="0" y="434"/>
                </a:lnTo>
                <a:close/>
              </a:path>
            </a:pathLst>
          </a:custGeom>
        </p:spPr>
      </p:pic>
      <p:sp>
        <p:nvSpPr>
          <p:cNvPr id="2" name="Title 1">
            <a:extLst>
              <a:ext uri="{FF2B5EF4-FFF2-40B4-BE49-F238E27FC236}">
                <a16:creationId xmlns:a16="http://schemas.microsoft.com/office/drawing/2014/main" id="{2F54BC44-DD5E-ACDD-34DF-246188830DD8}"/>
              </a:ext>
            </a:extLst>
          </p:cNvPr>
          <p:cNvSpPr>
            <a:spLocks noGrp="1"/>
          </p:cNvSpPr>
          <p:nvPr>
            <p:ph type="ctrTitle"/>
          </p:nvPr>
        </p:nvSpPr>
        <p:spPr>
          <a:xfrm>
            <a:off x="668866" y="1678666"/>
            <a:ext cx="5123515" cy="2369093"/>
          </a:xfrm>
        </p:spPr>
        <p:txBody>
          <a:bodyPr>
            <a:normAutofit/>
          </a:bodyPr>
          <a:lstStyle/>
          <a:p>
            <a:r>
              <a:rPr lang="en-US" sz="4800" dirty="0"/>
              <a:t>*Updated* Payroll Processing Deadlines </a:t>
            </a:r>
          </a:p>
        </p:txBody>
      </p:sp>
      <p:sp>
        <p:nvSpPr>
          <p:cNvPr id="3" name="Subtitle 2">
            <a:extLst>
              <a:ext uri="{FF2B5EF4-FFF2-40B4-BE49-F238E27FC236}">
                <a16:creationId xmlns:a16="http://schemas.microsoft.com/office/drawing/2014/main" id="{7869E22E-E204-1ED6-74DB-F4F9FF0EB0A4}"/>
              </a:ext>
            </a:extLst>
          </p:cNvPr>
          <p:cNvSpPr>
            <a:spLocks noGrp="1"/>
          </p:cNvSpPr>
          <p:nvPr>
            <p:ph type="subTitle" idx="1"/>
          </p:nvPr>
        </p:nvSpPr>
        <p:spPr>
          <a:xfrm>
            <a:off x="677335" y="4050831"/>
            <a:ext cx="5113217" cy="1096901"/>
          </a:xfrm>
        </p:spPr>
        <p:txBody>
          <a:bodyPr>
            <a:normAutofit/>
          </a:bodyPr>
          <a:lstStyle/>
          <a:p>
            <a:r>
              <a:rPr lang="en-US" sz="1600" dirty="0">
                <a:solidFill>
                  <a:srgbClr val="FFC000"/>
                </a:solidFill>
              </a:rPr>
              <a:t>Brandi Bess, Payroll Manager</a:t>
            </a:r>
          </a:p>
          <a:p>
            <a:r>
              <a:rPr lang="en-US" sz="1600" dirty="0">
                <a:solidFill>
                  <a:srgbClr val="FFC000"/>
                </a:solidFill>
              </a:rPr>
              <a:t>Fall, 2023</a:t>
            </a:r>
          </a:p>
        </p:txBody>
      </p:sp>
      <p:cxnSp>
        <p:nvCxnSpPr>
          <p:cNvPr id="9" name="Straight Connector 8">
            <a:extLst>
              <a:ext uri="{FF2B5EF4-FFF2-40B4-BE49-F238E27FC236}">
                <a16:creationId xmlns:a16="http://schemas.microsoft.com/office/drawing/2014/main" id="{27A85E05-9D34-4977-8352-DB395699744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5CDED616-E554-4DB6-9F28-08F38A64A94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8CDA3497-1EDA-4EB3-9C27-4D9835D30A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5">
            <a:extLst>
              <a:ext uri="{FF2B5EF4-FFF2-40B4-BE49-F238E27FC236}">
                <a16:creationId xmlns:a16="http://schemas.microsoft.com/office/drawing/2014/main" id="{41F9764E-9AA0-49A3-9EA2-885EE99140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Isosceles Triangle 24">
            <a:extLst>
              <a:ext uri="{FF2B5EF4-FFF2-40B4-BE49-F238E27FC236}">
                <a16:creationId xmlns:a16="http://schemas.microsoft.com/office/drawing/2014/main" id="{FA3A4F4A-4DC4-43F2-AC2D-06211A812F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Rectangle 27">
            <a:extLst>
              <a:ext uri="{FF2B5EF4-FFF2-40B4-BE49-F238E27FC236}">
                <a16:creationId xmlns:a16="http://schemas.microsoft.com/office/drawing/2014/main" id="{84CFB374-B343-457A-B567-B4D784B1FE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1" name="Rectangle 28">
            <a:extLst>
              <a:ext uri="{FF2B5EF4-FFF2-40B4-BE49-F238E27FC236}">
                <a16:creationId xmlns:a16="http://schemas.microsoft.com/office/drawing/2014/main" id="{0597FEEE-1E11-4396-BB69-B43FA92F9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3" name="Rectangle 29">
            <a:extLst>
              <a:ext uri="{FF2B5EF4-FFF2-40B4-BE49-F238E27FC236}">
                <a16:creationId xmlns:a16="http://schemas.microsoft.com/office/drawing/2014/main" id="{A2DB2F81-3E68-4044-B7C2-03DEEC50D8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Isosceles Triangle 29">
            <a:extLst>
              <a:ext uri="{FF2B5EF4-FFF2-40B4-BE49-F238E27FC236}">
                <a16:creationId xmlns:a16="http://schemas.microsoft.com/office/drawing/2014/main" id="{DC2F7294-2397-4C96-AB1E-E66CDEA3B5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16414357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9C4DD-5CC3-F18C-6013-4DD5F0A5D465}"/>
              </a:ext>
            </a:extLst>
          </p:cNvPr>
          <p:cNvSpPr>
            <a:spLocks noGrp="1"/>
          </p:cNvSpPr>
          <p:nvPr>
            <p:ph type="title"/>
          </p:nvPr>
        </p:nvSpPr>
        <p:spPr/>
        <p:txBody>
          <a:bodyPr/>
          <a:lstStyle/>
          <a:p>
            <a:r>
              <a:rPr lang="en-US" dirty="0"/>
              <a:t>Updated Deadlines</a:t>
            </a:r>
          </a:p>
        </p:txBody>
      </p:sp>
      <p:sp>
        <p:nvSpPr>
          <p:cNvPr id="3" name="Content Placeholder 2">
            <a:extLst>
              <a:ext uri="{FF2B5EF4-FFF2-40B4-BE49-F238E27FC236}">
                <a16:creationId xmlns:a16="http://schemas.microsoft.com/office/drawing/2014/main" id="{8DAAE2DC-60C3-3E59-E157-725F954190DC}"/>
              </a:ext>
            </a:extLst>
          </p:cNvPr>
          <p:cNvSpPr>
            <a:spLocks noGrp="1"/>
          </p:cNvSpPr>
          <p:nvPr>
            <p:ph idx="1"/>
          </p:nvPr>
        </p:nvSpPr>
        <p:spPr/>
        <p:txBody>
          <a:bodyPr/>
          <a:lstStyle/>
          <a:p>
            <a:r>
              <a:rPr lang="en-US" dirty="0"/>
              <a:t>This will give departments eight additional days to enter transactions and allow payroll time to review and apply the EPAFs into Banner on Thursday and Friday</a:t>
            </a:r>
          </a:p>
          <a:p>
            <a:r>
              <a:rPr lang="en-US" dirty="0"/>
              <a:t>Fewer dates to remember!</a:t>
            </a:r>
          </a:p>
          <a:p>
            <a:r>
              <a:rPr lang="en-US" dirty="0"/>
              <a:t>Some of you may be used to submitting transactions up until the last minute and beyond. We are not able to accommodate these and at the same time efficiently process payments for those received on time</a:t>
            </a:r>
          </a:p>
          <a:p>
            <a:r>
              <a:rPr lang="en-US" dirty="0"/>
              <a:t>However, to avoid extraneous payroll corrections, </a:t>
            </a:r>
            <a:r>
              <a:rPr lang="en-US" b="1" dirty="0"/>
              <a:t>labor distribution change EPAFs will be accepted until 11am on the last day of the pay period</a:t>
            </a:r>
          </a:p>
        </p:txBody>
      </p:sp>
      <p:pic>
        <p:nvPicPr>
          <p:cNvPr id="5" name="Graphic 4" descr="Cursor with solid fill">
            <a:extLst>
              <a:ext uri="{FF2B5EF4-FFF2-40B4-BE49-F238E27FC236}">
                <a16:creationId xmlns:a16="http://schemas.microsoft.com/office/drawing/2014/main" id="{F04B43D6-7438-7AC9-AE05-EFEE6ED82F8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274144" y="4724817"/>
            <a:ext cx="914400" cy="914400"/>
          </a:xfrm>
          <a:prstGeom prst="rect">
            <a:avLst/>
          </a:prstGeom>
        </p:spPr>
      </p:pic>
    </p:spTree>
    <p:extLst>
      <p:ext uri="{BB962C8B-B14F-4D97-AF65-F5344CB8AC3E}">
        <p14:creationId xmlns:p14="http://schemas.microsoft.com/office/powerpoint/2010/main" val="25095260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9C4DD-5CC3-F18C-6013-4DD5F0A5D465}"/>
              </a:ext>
            </a:extLst>
          </p:cNvPr>
          <p:cNvSpPr>
            <a:spLocks noGrp="1"/>
          </p:cNvSpPr>
          <p:nvPr>
            <p:ph type="title"/>
          </p:nvPr>
        </p:nvSpPr>
        <p:spPr/>
        <p:txBody>
          <a:bodyPr>
            <a:normAutofit/>
          </a:bodyPr>
          <a:lstStyle/>
          <a:p>
            <a:r>
              <a:rPr lang="en-US" sz="6600" dirty="0"/>
              <a:t>Updated Deadlines</a:t>
            </a:r>
          </a:p>
        </p:txBody>
      </p:sp>
      <p:sp>
        <p:nvSpPr>
          <p:cNvPr id="3" name="Content Placeholder 2">
            <a:extLst>
              <a:ext uri="{FF2B5EF4-FFF2-40B4-BE49-F238E27FC236}">
                <a16:creationId xmlns:a16="http://schemas.microsoft.com/office/drawing/2014/main" id="{8DAAE2DC-60C3-3E59-E157-725F954190DC}"/>
              </a:ext>
            </a:extLst>
          </p:cNvPr>
          <p:cNvSpPr>
            <a:spLocks noGrp="1"/>
          </p:cNvSpPr>
          <p:nvPr>
            <p:ph idx="1"/>
          </p:nvPr>
        </p:nvSpPr>
        <p:spPr/>
        <p:txBody>
          <a:bodyPr>
            <a:noAutofit/>
          </a:bodyPr>
          <a:lstStyle/>
          <a:p>
            <a:r>
              <a:rPr lang="en-US" sz="2000" dirty="0"/>
              <a:t>Timesheet submission is now due every other Monday at noon</a:t>
            </a:r>
          </a:p>
          <a:p>
            <a:pPr lvl="1"/>
            <a:r>
              <a:rPr lang="en-US" sz="2000" dirty="0"/>
              <a:t>Supervisor approval due by Monday at 7pm</a:t>
            </a:r>
          </a:p>
          <a:p>
            <a:r>
              <a:rPr lang="en-US" sz="2000" dirty="0"/>
              <a:t>The deadline for all transactions for the next pay period is payday</a:t>
            </a:r>
          </a:p>
          <a:p>
            <a:pPr lvl="1"/>
            <a:r>
              <a:rPr lang="en-US" sz="1800" dirty="0"/>
              <a:t>(Pay Number 21 is the deadline for Pay 22 transactions) </a:t>
            </a:r>
          </a:p>
          <a:p>
            <a:r>
              <a:rPr lang="en-US" sz="2000" dirty="0"/>
              <a:t>However, labor distribution change EPAFs will be accepted until 11am on the last day of the pay period</a:t>
            </a:r>
          </a:p>
          <a:p>
            <a:pPr lvl="1"/>
            <a:r>
              <a:rPr lang="en-US" sz="2000" dirty="0"/>
              <a:t>Late hours/adjustments to hours/payroll edits found on the payroll pre-audit report will still be accepted per usual, almost always due every other Friday at noon</a:t>
            </a:r>
          </a:p>
        </p:txBody>
      </p:sp>
    </p:spTree>
    <p:extLst>
      <p:ext uri="{BB962C8B-B14F-4D97-AF65-F5344CB8AC3E}">
        <p14:creationId xmlns:p14="http://schemas.microsoft.com/office/powerpoint/2010/main" val="35430681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69F19-E586-279C-A0F8-F353A8C0F6D2}"/>
              </a:ext>
            </a:extLst>
          </p:cNvPr>
          <p:cNvSpPr>
            <a:spLocks noGrp="1"/>
          </p:cNvSpPr>
          <p:nvPr>
            <p:ph type="title"/>
          </p:nvPr>
        </p:nvSpPr>
        <p:spPr/>
        <p:txBody>
          <a:bodyPr/>
          <a:lstStyle/>
          <a:p>
            <a:r>
              <a:rPr lang="en-US" dirty="0"/>
              <a:t>October- Immediate Implementation</a:t>
            </a:r>
          </a:p>
        </p:txBody>
      </p:sp>
      <p:sp>
        <p:nvSpPr>
          <p:cNvPr id="3" name="Content Placeholder 2">
            <a:extLst>
              <a:ext uri="{FF2B5EF4-FFF2-40B4-BE49-F238E27FC236}">
                <a16:creationId xmlns:a16="http://schemas.microsoft.com/office/drawing/2014/main" id="{153F48FA-722D-8FF9-0661-74138F19FA7E}"/>
              </a:ext>
            </a:extLst>
          </p:cNvPr>
          <p:cNvSpPr>
            <a:spLocks noGrp="1"/>
          </p:cNvSpPr>
          <p:nvPr>
            <p:ph idx="1"/>
          </p:nvPr>
        </p:nvSpPr>
        <p:spPr/>
        <p:txBody>
          <a:bodyPr/>
          <a:lstStyle/>
          <a:p>
            <a:r>
              <a:rPr lang="en-US" dirty="0"/>
              <a:t>Timesheets will be due at noon on Monday, October 9 instead of Friday, Oct 6</a:t>
            </a:r>
          </a:p>
          <a:p>
            <a:r>
              <a:rPr lang="en-US" dirty="0"/>
              <a:t>Supervisors will have until 7pm on Monday, October 9 to approve (no change)</a:t>
            </a:r>
          </a:p>
          <a:p>
            <a:r>
              <a:rPr lang="en-US" dirty="0"/>
              <a:t>Transactions for Payroll 22 were due on October 10, will now be due on October 18 </a:t>
            </a:r>
          </a:p>
          <a:p>
            <a:endParaRPr lang="en-US" dirty="0"/>
          </a:p>
        </p:txBody>
      </p:sp>
    </p:spTree>
    <p:extLst>
      <p:ext uri="{BB962C8B-B14F-4D97-AF65-F5344CB8AC3E}">
        <p14:creationId xmlns:p14="http://schemas.microsoft.com/office/powerpoint/2010/main" val="12691056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B277E-2440-8D0A-0579-330CDDA7CA6F}"/>
              </a:ext>
            </a:extLst>
          </p:cNvPr>
          <p:cNvSpPr>
            <a:spLocks noGrp="1"/>
          </p:cNvSpPr>
          <p:nvPr>
            <p:ph type="title"/>
          </p:nvPr>
        </p:nvSpPr>
        <p:spPr/>
        <p:txBody>
          <a:bodyPr/>
          <a:lstStyle/>
          <a:p>
            <a:r>
              <a:rPr lang="en-US" dirty="0"/>
              <a:t>Adjustment Payments</a:t>
            </a:r>
          </a:p>
        </p:txBody>
      </p:sp>
      <p:sp>
        <p:nvSpPr>
          <p:cNvPr id="3" name="Content Placeholder 2">
            <a:extLst>
              <a:ext uri="{FF2B5EF4-FFF2-40B4-BE49-F238E27FC236}">
                <a16:creationId xmlns:a16="http://schemas.microsoft.com/office/drawing/2014/main" id="{64B143B9-7310-74C4-11CB-5AC8BD717902}"/>
              </a:ext>
            </a:extLst>
          </p:cNvPr>
          <p:cNvSpPr>
            <a:spLocks noGrp="1"/>
          </p:cNvSpPr>
          <p:nvPr>
            <p:ph idx="1"/>
          </p:nvPr>
        </p:nvSpPr>
        <p:spPr/>
        <p:txBody>
          <a:bodyPr/>
          <a:lstStyle/>
          <a:p>
            <a:r>
              <a:rPr lang="en-US" dirty="0"/>
              <a:t>We can now offer the option of requesting an adjustment payment (issued the opposite Wednesday of payday) in certain circumstances:</a:t>
            </a:r>
          </a:p>
          <a:p>
            <a:endParaRPr lang="en-US" dirty="0"/>
          </a:p>
          <a:p>
            <a:pPr lvl="1"/>
            <a:r>
              <a:rPr lang="en-US" dirty="0"/>
              <a:t>Waiting until the next payday would cause the employee hardship</a:t>
            </a:r>
          </a:p>
          <a:p>
            <a:pPr lvl="1"/>
            <a:r>
              <a:rPr lang="en-US" dirty="0"/>
              <a:t>The employee didn’t get paid at all or a small sum on the main payroll</a:t>
            </a:r>
          </a:p>
          <a:p>
            <a:pPr lvl="1"/>
            <a:r>
              <a:rPr lang="en-US" dirty="0"/>
              <a:t>Extenuating circumstances such as Foreign national leaving the country</a:t>
            </a:r>
          </a:p>
          <a:p>
            <a:pPr marL="457200" lvl="1" indent="0">
              <a:buNone/>
            </a:pPr>
            <a:r>
              <a:rPr lang="en-US" dirty="0"/>
              <a:t>Adjustment checks will not be issued if the employee received most of their check on the main payroll. The number of adjustment checks issued will be limited and must be approved by the payroll manager in advance.</a:t>
            </a:r>
          </a:p>
          <a:p>
            <a:pPr marL="457200" lvl="1" indent="0">
              <a:buNone/>
            </a:pPr>
            <a:endParaRPr lang="en-US" dirty="0"/>
          </a:p>
        </p:txBody>
      </p:sp>
    </p:spTree>
    <p:extLst>
      <p:ext uri="{BB962C8B-B14F-4D97-AF65-F5344CB8AC3E}">
        <p14:creationId xmlns:p14="http://schemas.microsoft.com/office/powerpoint/2010/main" val="15853232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EECFF-F716-5F87-34AB-71BB3CE38644}"/>
              </a:ext>
            </a:extLst>
          </p:cNvPr>
          <p:cNvSpPr>
            <a:spLocks noGrp="1"/>
          </p:cNvSpPr>
          <p:nvPr>
            <p:ph type="title"/>
          </p:nvPr>
        </p:nvSpPr>
        <p:spPr/>
        <p:txBody>
          <a:bodyPr/>
          <a:lstStyle/>
          <a:p>
            <a:r>
              <a:rPr lang="en-US" dirty="0"/>
              <a:t>Fee Schedule</a:t>
            </a:r>
          </a:p>
        </p:txBody>
      </p:sp>
      <p:sp>
        <p:nvSpPr>
          <p:cNvPr id="3" name="Content Placeholder 2">
            <a:extLst>
              <a:ext uri="{FF2B5EF4-FFF2-40B4-BE49-F238E27FC236}">
                <a16:creationId xmlns:a16="http://schemas.microsoft.com/office/drawing/2014/main" id="{3D408D14-CBDF-27C0-4E32-BB33016ADDE8}"/>
              </a:ext>
            </a:extLst>
          </p:cNvPr>
          <p:cNvSpPr>
            <a:spLocks noGrp="1"/>
          </p:cNvSpPr>
          <p:nvPr>
            <p:ph idx="1"/>
          </p:nvPr>
        </p:nvSpPr>
        <p:spPr/>
        <p:txBody>
          <a:bodyPr>
            <a:normAutofit fontScale="92500" lnSpcReduction="10000"/>
          </a:bodyPr>
          <a:lstStyle/>
          <a:p>
            <a:r>
              <a:rPr lang="en-US" dirty="0"/>
              <a:t>Mistakes happen, details are overlooked, you aren’t always supplied with timely information on hires in your area… we’re all human. We understand the need for exceptions. Further we understand that HR and payroll duties are only part of your job.</a:t>
            </a:r>
          </a:p>
          <a:p>
            <a:r>
              <a:rPr lang="en-US" dirty="0"/>
              <a:t>In order to help promote adherence to the revised deadlines we are instituting the following fee schedule:</a:t>
            </a:r>
          </a:p>
          <a:p>
            <a:pPr lvl="1"/>
            <a:r>
              <a:rPr lang="en-US" dirty="0"/>
              <a:t>Late transaction with a request to be put on main payroll- $150 per transaction</a:t>
            </a:r>
          </a:p>
          <a:p>
            <a:pPr lvl="1"/>
            <a:r>
              <a:rPr lang="en-US" dirty="0"/>
              <a:t>Late transaction with a request to cut an adjustment check (Wednesday opposite of payroll)- $100</a:t>
            </a:r>
          </a:p>
          <a:p>
            <a:pPr marL="457200" lvl="1" indent="0">
              <a:buNone/>
            </a:pPr>
            <a:r>
              <a:rPr lang="en-US" dirty="0"/>
              <a:t>Transactions submitted on time take precedence over those submitted late, but we will make every effort to get as many people paid correctly as possible</a:t>
            </a:r>
          </a:p>
          <a:p>
            <a:pPr marL="457200" lvl="1" indent="0">
              <a:buNone/>
            </a:pPr>
            <a:r>
              <a:rPr lang="en-US" dirty="0"/>
              <a:t>If we determine that HR has made an error on pay, we will fix it as soon as we can and a fee will not apply</a:t>
            </a:r>
          </a:p>
          <a:p>
            <a:endParaRPr lang="en-US" dirty="0"/>
          </a:p>
        </p:txBody>
      </p:sp>
    </p:spTree>
    <p:extLst>
      <p:ext uri="{BB962C8B-B14F-4D97-AF65-F5344CB8AC3E}">
        <p14:creationId xmlns:p14="http://schemas.microsoft.com/office/powerpoint/2010/main" val="30519774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8EA83-9EB7-0261-5A6D-4CE35CDBC906}"/>
              </a:ext>
            </a:extLst>
          </p:cNvPr>
          <p:cNvSpPr>
            <a:spLocks noGrp="1"/>
          </p:cNvSpPr>
          <p:nvPr>
            <p:ph type="title"/>
          </p:nvPr>
        </p:nvSpPr>
        <p:spPr/>
        <p:txBody>
          <a:bodyPr/>
          <a:lstStyle/>
          <a:p>
            <a:r>
              <a:rPr lang="en-US" dirty="0"/>
              <a:t>Fee Schedule</a:t>
            </a:r>
          </a:p>
        </p:txBody>
      </p:sp>
      <p:sp>
        <p:nvSpPr>
          <p:cNvPr id="3" name="Content Placeholder 2">
            <a:extLst>
              <a:ext uri="{FF2B5EF4-FFF2-40B4-BE49-F238E27FC236}">
                <a16:creationId xmlns:a16="http://schemas.microsoft.com/office/drawing/2014/main" id="{BB8FE535-B2F2-38A2-F75F-6BC7778A7128}"/>
              </a:ext>
            </a:extLst>
          </p:cNvPr>
          <p:cNvSpPr>
            <a:spLocks noGrp="1"/>
          </p:cNvSpPr>
          <p:nvPr>
            <p:ph idx="1"/>
          </p:nvPr>
        </p:nvSpPr>
        <p:spPr/>
        <p:txBody>
          <a:bodyPr/>
          <a:lstStyle/>
          <a:p>
            <a:r>
              <a:rPr lang="en-US" dirty="0"/>
              <a:t>Will post to account code 62114</a:t>
            </a:r>
          </a:p>
          <a:p>
            <a:r>
              <a:rPr lang="en-US" dirty="0"/>
              <a:t>Payroll fees are not allowable expenses on grants, but using an IDC may be permissible as follows:</a:t>
            </a:r>
          </a:p>
          <a:p>
            <a:pPr lvl="1"/>
            <a:r>
              <a:rPr lang="en-US" sz="1800" dirty="0">
                <a:effectLst/>
                <a:latin typeface="Calibri" panose="020F0502020204030204" pitchFamily="34" charset="0"/>
                <a:ea typeface="Calibri" panose="020F0502020204030204" pitchFamily="34" charset="0"/>
              </a:rPr>
              <a:t>VPRED advises due to bi-weekly pay cycle, these be utilized sparingly and only if necessary.  You must obtain approval in advance from the VPRED Budget Director.  VPRED will be releasing ‘Payroll Late Fee Approval’ form soon.</a:t>
            </a:r>
          </a:p>
          <a:p>
            <a:pPr lvl="1"/>
            <a:endParaRPr lang="en-US" dirty="0"/>
          </a:p>
        </p:txBody>
      </p:sp>
    </p:spTree>
    <p:extLst>
      <p:ext uri="{BB962C8B-B14F-4D97-AF65-F5344CB8AC3E}">
        <p14:creationId xmlns:p14="http://schemas.microsoft.com/office/powerpoint/2010/main" val="33541372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38F56-9B49-C2C3-65CD-933B9368371D}"/>
              </a:ext>
            </a:extLst>
          </p:cNvPr>
          <p:cNvSpPr>
            <a:spLocks noGrp="1"/>
          </p:cNvSpPr>
          <p:nvPr>
            <p:ph type="title"/>
          </p:nvPr>
        </p:nvSpPr>
        <p:spPr/>
        <p:txBody>
          <a:bodyPr/>
          <a:lstStyle/>
          <a:p>
            <a:r>
              <a:rPr lang="en-US" dirty="0"/>
              <a:t>Contacting Payroll</a:t>
            </a:r>
          </a:p>
        </p:txBody>
      </p:sp>
      <p:sp>
        <p:nvSpPr>
          <p:cNvPr id="3" name="Content Placeholder 2">
            <a:extLst>
              <a:ext uri="{FF2B5EF4-FFF2-40B4-BE49-F238E27FC236}">
                <a16:creationId xmlns:a16="http://schemas.microsoft.com/office/drawing/2014/main" id="{9C139B53-CD22-ECB3-27D4-81023E88A428}"/>
              </a:ext>
            </a:extLst>
          </p:cNvPr>
          <p:cNvSpPr>
            <a:spLocks noGrp="1"/>
          </p:cNvSpPr>
          <p:nvPr>
            <p:ph idx="1"/>
          </p:nvPr>
        </p:nvSpPr>
        <p:spPr>
          <a:xfrm>
            <a:off x="677334" y="2160589"/>
            <a:ext cx="8596668" cy="4368398"/>
          </a:xfrm>
        </p:spPr>
        <p:txBody>
          <a:bodyPr/>
          <a:lstStyle/>
          <a:p>
            <a:pPr marL="0" indent="0">
              <a:buNone/>
            </a:pPr>
            <a:r>
              <a:rPr lang="en-US" sz="4000" dirty="0">
                <a:hlinkClick r:id="rId2"/>
              </a:rPr>
              <a:t>msupayroll@montana.edu</a:t>
            </a:r>
            <a:r>
              <a:rPr lang="en-US" sz="4000" dirty="0"/>
              <a:t> </a:t>
            </a:r>
          </a:p>
          <a:p>
            <a:pPr marL="0" indent="0">
              <a:buNone/>
            </a:pPr>
            <a:r>
              <a:rPr lang="en-US" i="1" dirty="0"/>
              <a:t>Emailing the tech directly does not equate to faster service, and likely will result in a slower turnaround time. Additionally, if a particular payroll tech is out, another team member can address the ticket in their absence. Don’t use the </a:t>
            </a:r>
            <a:r>
              <a:rPr lang="en-US" i="1" dirty="0" err="1"/>
              <a:t>payrollteam</a:t>
            </a:r>
            <a:r>
              <a:rPr lang="en-US" i="1" dirty="0"/>
              <a:t> m/s/u emails.</a:t>
            </a:r>
          </a:p>
          <a:p>
            <a:pPr marL="0" indent="0">
              <a:buNone/>
            </a:pPr>
            <a:r>
              <a:rPr lang="en-US" dirty="0"/>
              <a:t>Subject Line should contain department and payroll #</a:t>
            </a:r>
          </a:p>
          <a:p>
            <a:pPr marL="0" indent="0">
              <a:buNone/>
            </a:pPr>
            <a:r>
              <a:rPr lang="en-US" dirty="0"/>
              <a:t>	</a:t>
            </a:r>
            <a:r>
              <a:rPr lang="en-US" i="1" dirty="0"/>
              <a:t>Sample: LRES missing add comp Peterson payroll 21</a:t>
            </a:r>
          </a:p>
          <a:p>
            <a:pPr marL="0" indent="0">
              <a:buNone/>
            </a:pPr>
            <a:r>
              <a:rPr lang="en-US" dirty="0"/>
              <a:t>	Body of the email must include info pertinent to the request:</a:t>
            </a:r>
          </a:p>
          <a:p>
            <a:pPr marL="0" indent="0">
              <a:buNone/>
            </a:pPr>
            <a:r>
              <a:rPr lang="en-US" dirty="0"/>
              <a:t>	</a:t>
            </a:r>
            <a:r>
              <a:rPr lang="en-US" i="1" dirty="0"/>
              <a:t>Sample: Dr. Robert Peterson –xxxx5485 4B3654/4ADCMP </a:t>
            </a:r>
          </a:p>
          <a:p>
            <a:pPr marL="0" indent="0">
              <a:buNone/>
            </a:pPr>
            <a:r>
              <a:rPr lang="en-US" i="1" dirty="0"/>
              <a:t>			Add Comp (attached) requested after the deadline, please put on 				PR 21 if possible, charge fee to 412700</a:t>
            </a:r>
          </a:p>
          <a:p>
            <a:pPr marL="0" indent="0">
              <a:buNone/>
            </a:pPr>
            <a:endParaRPr lang="en-US" i="1" dirty="0"/>
          </a:p>
          <a:p>
            <a:pPr lvl="1"/>
            <a:endParaRPr lang="en-US" dirty="0"/>
          </a:p>
        </p:txBody>
      </p:sp>
    </p:spTree>
    <p:extLst>
      <p:ext uri="{BB962C8B-B14F-4D97-AF65-F5344CB8AC3E}">
        <p14:creationId xmlns:p14="http://schemas.microsoft.com/office/powerpoint/2010/main" val="6112733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D0A90-FA90-2042-4542-ECB1F55E171E}"/>
              </a:ext>
            </a:extLst>
          </p:cNvPr>
          <p:cNvSpPr>
            <a:spLocks noGrp="1"/>
          </p:cNvSpPr>
          <p:nvPr>
            <p:ph type="title"/>
          </p:nvPr>
        </p:nvSpPr>
        <p:spPr/>
        <p:txBody>
          <a:bodyPr/>
          <a:lstStyle/>
          <a:p>
            <a:r>
              <a:rPr lang="en-US" dirty="0"/>
              <a:t>Thank you!</a:t>
            </a:r>
          </a:p>
        </p:txBody>
      </p:sp>
      <p:sp>
        <p:nvSpPr>
          <p:cNvPr id="3" name="Content Placeholder 2">
            <a:extLst>
              <a:ext uri="{FF2B5EF4-FFF2-40B4-BE49-F238E27FC236}">
                <a16:creationId xmlns:a16="http://schemas.microsoft.com/office/drawing/2014/main" id="{EDFB6386-1DF5-161C-4B47-7808B81D1DF4}"/>
              </a:ext>
            </a:extLst>
          </p:cNvPr>
          <p:cNvSpPr>
            <a:spLocks noGrp="1"/>
          </p:cNvSpPr>
          <p:nvPr>
            <p:ph idx="1"/>
          </p:nvPr>
        </p:nvSpPr>
        <p:spPr/>
        <p:txBody>
          <a:bodyPr/>
          <a:lstStyle/>
          <a:p>
            <a:pPr marL="0" indent="0">
              <a:buNone/>
            </a:pPr>
            <a:r>
              <a:rPr lang="en-US" dirty="0"/>
              <a:t>There are no changes to the pay periods or paydays.</a:t>
            </a:r>
          </a:p>
          <a:p>
            <a:pPr marL="0" indent="0">
              <a:buNone/>
            </a:pPr>
            <a:r>
              <a:rPr lang="en-US" dirty="0"/>
              <a:t>Employees may submit time early, and supervisors may also approve prior to the due date.</a:t>
            </a:r>
          </a:p>
          <a:p>
            <a:pPr marL="0" indent="0">
              <a:buNone/>
            </a:pPr>
            <a:r>
              <a:rPr lang="en-US" dirty="0"/>
              <a:t>If there are some process improvements you would like to see, please reach out to me directly.</a:t>
            </a:r>
          </a:p>
          <a:p>
            <a:pPr marL="0" indent="0">
              <a:buNone/>
            </a:pPr>
            <a:r>
              <a:rPr lang="en-US" sz="4000" dirty="0"/>
              <a:t>Thank you for partnering with us! </a:t>
            </a:r>
            <a:r>
              <a:rPr lang="en-US" sz="4000"/>
              <a:t>Questions</a:t>
            </a:r>
            <a:r>
              <a:rPr lang="en-US" sz="4000" dirty="0"/>
              <a:t>?</a:t>
            </a:r>
          </a:p>
        </p:txBody>
      </p:sp>
    </p:spTree>
    <p:extLst>
      <p:ext uri="{BB962C8B-B14F-4D97-AF65-F5344CB8AC3E}">
        <p14:creationId xmlns:p14="http://schemas.microsoft.com/office/powerpoint/2010/main" val="3857605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546F6-7C35-CCE7-DB11-2CF2D13F5660}"/>
              </a:ext>
            </a:extLst>
          </p:cNvPr>
          <p:cNvSpPr>
            <a:spLocks noGrp="1"/>
          </p:cNvSpPr>
          <p:nvPr>
            <p:ph type="title"/>
          </p:nvPr>
        </p:nvSpPr>
        <p:spPr/>
        <p:txBody>
          <a:bodyPr/>
          <a:lstStyle/>
          <a:p>
            <a:r>
              <a:rPr lang="en-US" dirty="0"/>
              <a:t>Hello!</a:t>
            </a:r>
          </a:p>
        </p:txBody>
      </p:sp>
      <p:sp>
        <p:nvSpPr>
          <p:cNvPr id="3" name="Content Placeholder 2">
            <a:extLst>
              <a:ext uri="{FF2B5EF4-FFF2-40B4-BE49-F238E27FC236}">
                <a16:creationId xmlns:a16="http://schemas.microsoft.com/office/drawing/2014/main" id="{02F2F138-D988-0200-A03C-61E5AA56D4EA}"/>
              </a:ext>
            </a:extLst>
          </p:cNvPr>
          <p:cNvSpPr>
            <a:spLocks noGrp="1"/>
          </p:cNvSpPr>
          <p:nvPr>
            <p:ph idx="1"/>
          </p:nvPr>
        </p:nvSpPr>
        <p:spPr/>
        <p:txBody>
          <a:bodyPr/>
          <a:lstStyle/>
          <a:p>
            <a:r>
              <a:rPr lang="en-US" dirty="0"/>
              <a:t>So excited to announce these changes</a:t>
            </a:r>
          </a:p>
          <a:p>
            <a:r>
              <a:rPr lang="en-US" dirty="0"/>
              <a:t>Thank you for all you do to help keep your departments and units running</a:t>
            </a:r>
          </a:p>
          <a:p>
            <a:r>
              <a:rPr lang="en-US" dirty="0"/>
              <a:t>HR and Payroll duties are not the only part of your job, so we appreciate your time</a:t>
            </a:r>
          </a:p>
        </p:txBody>
      </p:sp>
    </p:spTree>
    <p:extLst>
      <p:ext uri="{BB962C8B-B14F-4D97-AF65-F5344CB8AC3E}">
        <p14:creationId xmlns:p14="http://schemas.microsoft.com/office/powerpoint/2010/main" val="2187985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FDA403F-399F-A67B-FCDC-9FF6BB9C0AC1}"/>
              </a:ext>
            </a:extLst>
          </p:cNvPr>
          <p:cNvSpPr>
            <a:spLocks noGrp="1"/>
          </p:cNvSpPr>
          <p:nvPr>
            <p:ph type="title"/>
          </p:nvPr>
        </p:nvSpPr>
        <p:spPr/>
        <p:txBody>
          <a:bodyPr/>
          <a:lstStyle/>
          <a:p>
            <a:r>
              <a:rPr lang="en-US" dirty="0"/>
              <a:t>Payroll Team</a:t>
            </a:r>
          </a:p>
        </p:txBody>
      </p:sp>
      <p:sp>
        <p:nvSpPr>
          <p:cNvPr id="5" name="Content Placeholder 4">
            <a:extLst>
              <a:ext uri="{FF2B5EF4-FFF2-40B4-BE49-F238E27FC236}">
                <a16:creationId xmlns:a16="http://schemas.microsoft.com/office/drawing/2014/main" id="{BB504064-C9E5-B495-70A9-87B5C697CBBC}"/>
              </a:ext>
            </a:extLst>
          </p:cNvPr>
          <p:cNvSpPr>
            <a:spLocks noGrp="1"/>
          </p:cNvSpPr>
          <p:nvPr>
            <p:ph idx="1"/>
          </p:nvPr>
        </p:nvSpPr>
        <p:spPr/>
        <p:txBody>
          <a:bodyPr/>
          <a:lstStyle/>
          <a:p>
            <a:r>
              <a:rPr lang="en-US" dirty="0"/>
              <a:t>Payroll Techs</a:t>
            </a:r>
          </a:p>
          <a:p>
            <a:pPr lvl="1"/>
            <a:r>
              <a:rPr lang="en-US" dirty="0"/>
              <a:t>Taylor Conger, Tanya Giop, Sam McCotter, Kathy Tyler</a:t>
            </a:r>
          </a:p>
          <a:p>
            <a:r>
              <a:rPr lang="en-US" dirty="0"/>
              <a:t>Foreign Tax Specialists</a:t>
            </a:r>
          </a:p>
          <a:p>
            <a:pPr lvl="1"/>
            <a:r>
              <a:rPr lang="en-US" dirty="0"/>
              <a:t>Darcy Tickner, Leane Bucceri</a:t>
            </a:r>
          </a:p>
          <a:p>
            <a:r>
              <a:rPr lang="en-US" dirty="0"/>
              <a:t>Compliance, Data, and Processes</a:t>
            </a:r>
          </a:p>
          <a:p>
            <a:pPr lvl="1"/>
            <a:r>
              <a:rPr lang="en-US" dirty="0"/>
              <a:t>Jackie Ellsbury, Renee Lineback, Liz Zwang</a:t>
            </a:r>
          </a:p>
          <a:p>
            <a:r>
              <a:rPr lang="en-US" dirty="0"/>
              <a:t>Payroll Manager</a:t>
            </a:r>
          </a:p>
          <a:p>
            <a:pPr lvl="1"/>
            <a:r>
              <a:rPr lang="en-US" dirty="0"/>
              <a:t>Brandi Bess</a:t>
            </a:r>
          </a:p>
          <a:p>
            <a:r>
              <a:rPr lang="en-US" dirty="0"/>
              <a:t>Chief Human Resources Officer</a:t>
            </a:r>
          </a:p>
          <a:p>
            <a:pPr lvl="1"/>
            <a:r>
              <a:rPr lang="en-US" dirty="0"/>
              <a:t>Jeannette Grey Gilbert</a:t>
            </a:r>
          </a:p>
          <a:p>
            <a:pPr marL="0" indent="0">
              <a:buNone/>
            </a:pPr>
            <a:endParaRPr lang="en-US" dirty="0"/>
          </a:p>
        </p:txBody>
      </p:sp>
    </p:spTree>
    <p:extLst>
      <p:ext uri="{BB962C8B-B14F-4D97-AF65-F5344CB8AC3E}">
        <p14:creationId xmlns:p14="http://schemas.microsoft.com/office/powerpoint/2010/main" val="4228864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0CCBA-A763-3914-058F-0CAFDAAF0A4F}"/>
              </a:ext>
            </a:extLst>
          </p:cNvPr>
          <p:cNvSpPr>
            <a:spLocks noGrp="1"/>
          </p:cNvSpPr>
          <p:nvPr>
            <p:ph type="title"/>
          </p:nvPr>
        </p:nvSpPr>
        <p:spPr/>
        <p:txBody>
          <a:bodyPr/>
          <a:lstStyle/>
          <a:p>
            <a:r>
              <a:rPr lang="en-US" dirty="0"/>
              <a:t>Payroll Now</a:t>
            </a:r>
          </a:p>
        </p:txBody>
      </p:sp>
      <p:sp>
        <p:nvSpPr>
          <p:cNvPr id="3" name="Content Placeholder 2">
            <a:extLst>
              <a:ext uri="{FF2B5EF4-FFF2-40B4-BE49-F238E27FC236}">
                <a16:creationId xmlns:a16="http://schemas.microsoft.com/office/drawing/2014/main" id="{88327642-B448-5DE6-69C8-9E44D5BDD2F6}"/>
              </a:ext>
            </a:extLst>
          </p:cNvPr>
          <p:cNvSpPr>
            <a:spLocks noGrp="1"/>
          </p:cNvSpPr>
          <p:nvPr>
            <p:ph idx="1"/>
          </p:nvPr>
        </p:nvSpPr>
        <p:spPr/>
        <p:txBody>
          <a:bodyPr>
            <a:normAutofit lnSpcReduction="10000"/>
          </a:bodyPr>
          <a:lstStyle/>
          <a:p>
            <a:r>
              <a:rPr lang="en-US" dirty="0"/>
              <a:t>Transitioned from monthly to a biweekly pay cycle two and half years ago</a:t>
            </a:r>
          </a:p>
          <a:p>
            <a:r>
              <a:rPr lang="en-US" dirty="0"/>
              <a:t>Transaction numbers have increased</a:t>
            </a:r>
          </a:p>
          <a:p>
            <a:pPr lvl="1"/>
            <a:r>
              <a:rPr lang="en-US" dirty="0"/>
              <a:t>The payroll team issues around 6-7,000 individual payments per payroll</a:t>
            </a:r>
          </a:p>
          <a:p>
            <a:pPr lvl="1"/>
            <a:r>
              <a:rPr lang="en-US" dirty="0"/>
              <a:t>$6 - $8M paid every biweekly</a:t>
            </a:r>
          </a:p>
          <a:p>
            <a:pPr lvl="1"/>
            <a:r>
              <a:rPr lang="en-US" dirty="0"/>
              <a:t>0.05% error rate</a:t>
            </a:r>
          </a:p>
          <a:p>
            <a:r>
              <a:rPr lang="en-US" dirty="0"/>
              <a:t>On average, each tech is responsible for paying 1,500 employees correctly every two weeks</a:t>
            </a:r>
          </a:p>
          <a:p>
            <a:r>
              <a:rPr lang="en-US" dirty="0"/>
              <a:t>Every two weeks, the techs have only about a day and half of time where they are not actively processing a payroll</a:t>
            </a:r>
          </a:p>
          <a:p>
            <a:r>
              <a:rPr lang="en-US" dirty="0"/>
              <a:t> We are ready to implement process improvements that will help all of us get the payroll job done in a more orderly, predictable, and efficient manner</a:t>
            </a:r>
          </a:p>
        </p:txBody>
      </p:sp>
    </p:spTree>
    <p:extLst>
      <p:ext uri="{BB962C8B-B14F-4D97-AF65-F5344CB8AC3E}">
        <p14:creationId xmlns:p14="http://schemas.microsoft.com/office/powerpoint/2010/main" val="2102429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56A97-9CBC-C409-6969-0BF46C525923}"/>
              </a:ext>
            </a:extLst>
          </p:cNvPr>
          <p:cNvSpPr>
            <a:spLocks noGrp="1"/>
          </p:cNvSpPr>
          <p:nvPr>
            <p:ph type="title"/>
          </p:nvPr>
        </p:nvSpPr>
        <p:spPr/>
        <p:txBody>
          <a:bodyPr/>
          <a:lstStyle/>
          <a:p>
            <a:r>
              <a:rPr lang="en-US" dirty="0"/>
              <a:t>Existing Challenges</a:t>
            </a:r>
          </a:p>
        </p:txBody>
      </p:sp>
      <p:sp>
        <p:nvSpPr>
          <p:cNvPr id="3" name="Content Placeholder 2">
            <a:extLst>
              <a:ext uri="{FF2B5EF4-FFF2-40B4-BE49-F238E27FC236}">
                <a16:creationId xmlns:a16="http://schemas.microsoft.com/office/drawing/2014/main" id="{A243A1AD-E51B-710E-35DA-88D9388EF8FD}"/>
              </a:ext>
            </a:extLst>
          </p:cNvPr>
          <p:cNvSpPr>
            <a:spLocks noGrp="1"/>
          </p:cNvSpPr>
          <p:nvPr>
            <p:ph idx="1"/>
          </p:nvPr>
        </p:nvSpPr>
        <p:spPr/>
        <p:txBody>
          <a:bodyPr>
            <a:normAutofit/>
          </a:bodyPr>
          <a:lstStyle/>
          <a:p>
            <a:r>
              <a:rPr lang="en-US" dirty="0"/>
              <a:t>Our goal is to pay as many people as accurately as possible within a specific, short timeframe</a:t>
            </a:r>
          </a:p>
          <a:p>
            <a:r>
              <a:rPr lang="en-US" dirty="0"/>
              <a:t>Deadlines and pay process timelines are not communicated enough or well-known- the calendars can be found at </a:t>
            </a:r>
            <a:r>
              <a:rPr lang="en-US" dirty="0">
                <a:hlinkClick r:id="rId2"/>
              </a:rPr>
              <a:t>www.montana.edu/hr</a:t>
            </a:r>
            <a:r>
              <a:rPr lang="en-US" dirty="0"/>
              <a:t> under Payroll and Benefits</a:t>
            </a:r>
          </a:p>
          <a:p>
            <a:r>
              <a:rPr lang="en-US" dirty="0"/>
              <a:t>Too much of our time is spent on the exceptions, i.e. late or incorrect transactions or requests</a:t>
            </a:r>
          </a:p>
          <a:p>
            <a:pPr lvl="1"/>
            <a:r>
              <a:rPr lang="en-US" dirty="0"/>
              <a:t>This takes time away from the primary goal of paying as many people as possible</a:t>
            </a:r>
          </a:p>
          <a:p>
            <a:pPr lvl="1"/>
            <a:r>
              <a:rPr lang="en-US" dirty="0"/>
              <a:t>We could spend more time on process improvements</a:t>
            </a:r>
          </a:p>
        </p:txBody>
      </p:sp>
    </p:spTree>
    <p:extLst>
      <p:ext uri="{BB962C8B-B14F-4D97-AF65-F5344CB8AC3E}">
        <p14:creationId xmlns:p14="http://schemas.microsoft.com/office/powerpoint/2010/main" val="2021767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1507C-186F-5BE3-FCA1-361FC9A1A543}"/>
              </a:ext>
            </a:extLst>
          </p:cNvPr>
          <p:cNvSpPr>
            <a:spLocks noGrp="1"/>
          </p:cNvSpPr>
          <p:nvPr>
            <p:ph type="title"/>
          </p:nvPr>
        </p:nvSpPr>
        <p:spPr/>
        <p:txBody>
          <a:bodyPr/>
          <a:lstStyle/>
          <a:p>
            <a:r>
              <a:rPr lang="en-US" dirty="0"/>
              <a:t>Solutions</a:t>
            </a:r>
          </a:p>
        </p:txBody>
      </p:sp>
      <p:sp>
        <p:nvSpPr>
          <p:cNvPr id="3" name="Content Placeholder 2">
            <a:extLst>
              <a:ext uri="{FF2B5EF4-FFF2-40B4-BE49-F238E27FC236}">
                <a16:creationId xmlns:a16="http://schemas.microsoft.com/office/drawing/2014/main" id="{02E1706D-4A02-9578-AACE-1C0365E1DFEE}"/>
              </a:ext>
            </a:extLst>
          </p:cNvPr>
          <p:cNvSpPr>
            <a:spLocks noGrp="1"/>
          </p:cNvSpPr>
          <p:nvPr>
            <p:ph idx="1"/>
          </p:nvPr>
        </p:nvSpPr>
        <p:spPr/>
        <p:txBody>
          <a:bodyPr/>
          <a:lstStyle/>
          <a:p>
            <a:r>
              <a:rPr lang="en-US" dirty="0"/>
              <a:t>Allow departments more time to process transactions</a:t>
            </a:r>
          </a:p>
          <a:p>
            <a:r>
              <a:rPr lang="en-US" dirty="0"/>
              <a:t>Extend timesheet submittal window</a:t>
            </a:r>
          </a:p>
          <a:p>
            <a:r>
              <a:rPr lang="en-US" dirty="0"/>
              <a:t>Establish firm deadlines </a:t>
            </a:r>
          </a:p>
          <a:p>
            <a:r>
              <a:rPr lang="en-US" dirty="0"/>
              <a:t>Expect accountability</a:t>
            </a:r>
          </a:p>
          <a:p>
            <a:r>
              <a:rPr lang="en-US" dirty="0"/>
              <a:t>Adhere to deadlines</a:t>
            </a:r>
          </a:p>
          <a:p>
            <a:r>
              <a:rPr lang="en-US" dirty="0"/>
              <a:t>Assess service fees as applicable</a:t>
            </a:r>
          </a:p>
          <a:p>
            <a:r>
              <a:rPr lang="en-US" dirty="0"/>
              <a:t>Offer limited adjustment check option</a:t>
            </a:r>
          </a:p>
        </p:txBody>
      </p:sp>
    </p:spTree>
    <p:extLst>
      <p:ext uri="{BB962C8B-B14F-4D97-AF65-F5344CB8AC3E}">
        <p14:creationId xmlns:p14="http://schemas.microsoft.com/office/powerpoint/2010/main" val="2122188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8FE28-1532-6402-58AC-81863253404E}"/>
              </a:ext>
            </a:extLst>
          </p:cNvPr>
          <p:cNvSpPr>
            <a:spLocks noGrp="1"/>
          </p:cNvSpPr>
          <p:nvPr>
            <p:ph type="title"/>
          </p:nvPr>
        </p:nvSpPr>
        <p:spPr/>
        <p:txBody>
          <a:bodyPr/>
          <a:lstStyle/>
          <a:p>
            <a:r>
              <a:rPr lang="en-US" dirty="0"/>
              <a:t>Timesheets Submittal Change</a:t>
            </a:r>
          </a:p>
        </p:txBody>
      </p:sp>
      <p:sp>
        <p:nvSpPr>
          <p:cNvPr id="3" name="Content Placeholder 2">
            <a:extLst>
              <a:ext uri="{FF2B5EF4-FFF2-40B4-BE49-F238E27FC236}">
                <a16:creationId xmlns:a16="http://schemas.microsoft.com/office/drawing/2014/main" id="{B57A1526-F968-3B4F-B040-A955527BB401}"/>
              </a:ext>
            </a:extLst>
          </p:cNvPr>
          <p:cNvSpPr>
            <a:spLocks noGrp="1"/>
          </p:cNvSpPr>
          <p:nvPr>
            <p:ph idx="1"/>
          </p:nvPr>
        </p:nvSpPr>
        <p:spPr/>
        <p:txBody>
          <a:bodyPr>
            <a:normAutofit lnSpcReduction="10000"/>
          </a:bodyPr>
          <a:lstStyle/>
          <a:p>
            <a:r>
              <a:rPr lang="en-US" dirty="0"/>
              <a:t>Previous deadline was every other Friday</a:t>
            </a:r>
          </a:p>
          <a:p>
            <a:r>
              <a:rPr lang="en-US" b="1" dirty="0"/>
              <a:t>New deadline for timesheet submittal is every other Monday at noon</a:t>
            </a:r>
          </a:p>
          <a:p>
            <a:pPr lvl="1"/>
            <a:r>
              <a:rPr lang="en-US" dirty="0"/>
              <a:t>This will eliminate late hours submittals that occur on Monday mornings when someone was out of the office or forgot about timesheets on Friday</a:t>
            </a:r>
          </a:p>
          <a:p>
            <a:r>
              <a:rPr lang="en-US" dirty="0"/>
              <a:t>Employees must submit timesheets on time- timesheets can be submitted early, pretending the deadline is still Friday is not a bad idea</a:t>
            </a:r>
          </a:p>
          <a:p>
            <a:pPr lvl="1"/>
            <a:r>
              <a:rPr lang="en-US" dirty="0"/>
              <a:t>Processing late hours is a manual process that takes time</a:t>
            </a:r>
          </a:p>
          <a:p>
            <a:r>
              <a:rPr lang="en-US" dirty="0"/>
              <a:t>Approvers still have until 7pm on Monday to approve</a:t>
            </a:r>
          </a:p>
          <a:p>
            <a:r>
              <a:rPr lang="en-US" dirty="0"/>
              <a:t>It is imperative that supervisors take the time to approve timesheets</a:t>
            </a:r>
          </a:p>
          <a:p>
            <a:pPr lvl="1"/>
            <a:r>
              <a:rPr lang="en-US" dirty="0"/>
              <a:t>Auditors want to see the supervisor approving, not payroll</a:t>
            </a:r>
          </a:p>
          <a:p>
            <a:pPr lvl="1"/>
            <a:r>
              <a:rPr lang="en-US" dirty="0"/>
              <a:t>For a supervisor/manager/leader, it is part of their responsibilities </a:t>
            </a:r>
          </a:p>
          <a:p>
            <a:endParaRPr lang="en-US" dirty="0"/>
          </a:p>
        </p:txBody>
      </p:sp>
      <p:pic>
        <p:nvPicPr>
          <p:cNvPr id="5" name="Graphic 4" descr="Cursor with solid fill">
            <a:extLst>
              <a:ext uri="{FF2B5EF4-FFF2-40B4-BE49-F238E27FC236}">
                <a16:creationId xmlns:a16="http://schemas.microsoft.com/office/drawing/2014/main" id="{A5B6370D-39B5-A6C2-4FF7-15252920552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59602" y="2514600"/>
            <a:ext cx="914400" cy="914400"/>
          </a:xfrm>
          <a:prstGeom prst="rect">
            <a:avLst/>
          </a:prstGeom>
        </p:spPr>
      </p:pic>
    </p:spTree>
    <p:extLst>
      <p:ext uri="{BB962C8B-B14F-4D97-AF65-F5344CB8AC3E}">
        <p14:creationId xmlns:p14="http://schemas.microsoft.com/office/powerpoint/2010/main" val="2334906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4CF7C-FABC-9724-9F29-ED88CF02F5AE}"/>
              </a:ext>
            </a:extLst>
          </p:cNvPr>
          <p:cNvSpPr>
            <a:spLocks noGrp="1"/>
          </p:cNvSpPr>
          <p:nvPr>
            <p:ph type="title"/>
          </p:nvPr>
        </p:nvSpPr>
        <p:spPr/>
        <p:txBody>
          <a:bodyPr/>
          <a:lstStyle/>
          <a:p>
            <a:r>
              <a:rPr lang="en-US" dirty="0"/>
              <a:t>Updated Deadlines</a:t>
            </a:r>
          </a:p>
        </p:txBody>
      </p:sp>
      <p:sp>
        <p:nvSpPr>
          <p:cNvPr id="3" name="Content Placeholder 2">
            <a:extLst>
              <a:ext uri="{FF2B5EF4-FFF2-40B4-BE49-F238E27FC236}">
                <a16:creationId xmlns:a16="http://schemas.microsoft.com/office/drawing/2014/main" id="{E6F43634-2D7D-A7B0-4FD3-16EE16AE83D2}"/>
              </a:ext>
            </a:extLst>
          </p:cNvPr>
          <p:cNvSpPr>
            <a:spLocks noGrp="1"/>
          </p:cNvSpPr>
          <p:nvPr>
            <p:ph idx="1"/>
          </p:nvPr>
        </p:nvSpPr>
        <p:spPr/>
        <p:txBody>
          <a:bodyPr/>
          <a:lstStyle/>
          <a:p>
            <a:r>
              <a:rPr lang="en-US" dirty="0"/>
              <a:t>Transactions including LOAs, EPAFs, add comps, </a:t>
            </a:r>
            <a:r>
              <a:rPr lang="en-US" dirty="0" err="1"/>
              <a:t>etc</a:t>
            </a:r>
            <a:r>
              <a:rPr lang="en-US" dirty="0"/>
              <a:t> </a:t>
            </a:r>
            <a:r>
              <a:rPr lang="en-US" u="sng" dirty="0"/>
              <a:t>were</a:t>
            </a:r>
            <a:r>
              <a:rPr lang="en-US" dirty="0"/>
              <a:t> due the third day after the beginning of the pay period. This date was originally selected as the biweekly implementation team believed this would be manageable. In practice, it doesn’t allow for employees hired later in the pay cycle to be paid more quickly and is very difficult to adhere to now that we have real-world experience in the biweekly cycle</a:t>
            </a:r>
          </a:p>
          <a:p>
            <a:r>
              <a:rPr lang="en-US" b="1" dirty="0"/>
              <a:t>The new transaction deadline for the following payroll will be </a:t>
            </a:r>
            <a:r>
              <a:rPr lang="en-US" sz="2400" b="1" u="sng" dirty="0"/>
              <a:t>payday</a:t>
            </a:r>
            <a:r>
              <a:rPr lang="en-US" b="1" dirty="0"/>
              <a:t> </a:t>
            </a:r>
          </a:p>
          <a:p>
            <a:r>
              <a:rPr lang="en-US" dirty="0"/>
              <a:t>(Transactions for payroll 23 are due on payday 22)</a:t>
            </a:r>
          </a:p>
          <a:p>
            <a:r>
              <a:rPr lang="en-US" dirty="0"/>
              <a:t>Example: Payroll 23 covers pay period 10/21/23 – 11/03/23</a:t>
            </a:r>
            <a:endParaRPr lang="en-US" dirty="0">
              <a:highlight>
                <a:srgbClr val="FFFF00"/>
              </a:highlight>
            </a:endParaRPr>
          </a:p>
          <a:p>
            <a:pPr lvl="2"/>
            <a:r>
              <a:rPr lang="en-US" dirty="0"/>
              <a:t>The forms deadline was 10/24/23. The new deadline would be eight days later on 11/01/23- which is also </a:t>
            </a:r>
            <a:r>
              <a:rPr lang="en-US" b="1" u="sng" dirty="0"/>
              <a:t>payday</a:t>
            </a:r>
          </a:p>
        </p:txBody>
      </p:sp>
      <p:pic>
        <p:nvPicPr>
          <p:cNvPr id="5" name="Graphic 4" descr="Cursor with solid fill">
            <a:extLst>
              <a:ext uri="{FF2B5EF4-FFF2-40B4-BE49-F238E27FC236}">
                <a16:creationId xmlns:a16="http://schemas.microsoft.com/office/drawing/2014/main" id="{C9B56E65-D0BE-7016-EF52-91258D34EA7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692888" y="4013201"/>
            <a:ext cx="914400" cy="914400"/>
          </a:xfrm>
          <a:prstGeom prst="rect">
            <a:avLst/>
          </a:prstGeom>
        </p:spPr>
      </p:pic>
    </p:spTree>
    <p:extLst>
      <p:ext uri="{BB962C8B-B14F-4D97-AF65-F5344CB8AC3E}">
        <p14:creationId xmlns:p14="http://schemas.microsoft.com/office/powerpoint/2010/main" val="2624853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0D025-C039-5144-B0FE-EF3A69C6F1EB}"/>
              </a:ext>
            </a:extLst>
          </p:cNvPr>
          <p:cNvSpPr>
            <a:spLocks noGrp="1"/>
          </p:cNvSpPr>
          <p:nvPr>
            <p:ph type="title"/>
          </p:nvPr>
        </p:nvSpPr>
        <p:spPr>
          <a:xfrm>
            <a:off x="677334" y="609600"/>
            <a:ext cx="8596668" cy="629540"/>
          </a:xfrm>
        </p:spPr>
        <p:txBody>
          <a:bodyPr>
            <a:normAutofit fontScale="90000"/>
          </a:bodyPr>
          <a:lstStyle/>
          <a:p>
            <a:r>
              <a:rPr lang="en-US" dirty="0"/>
              <a:t>Updated Deadlines</a:t>
            </a:r>
          </a:p>
        </p:txBody>
      </p:sp>
      <p:pic>
        <p:nvPicPr>
          <p:cNvPr id="16" name="Content Placeholder 15">
            <a:extLst>
              <a:ext uri="{FF2B5EF4-FFF2-40B4-BE49-F238E27FC236}">
                <a16:creationId xmlns:a16="http://schemas.microsoft.com/office/drawing/2014/main" id="{E50AFB44-99E5-96EA-0376-27C4D4908AFF}"/>
              </a:ext>
            </a:extLst>
          </p:cNvPr>
          <p:cNvPicPr>
            <a:picLocks noGrp="1" noChangeAspect="1"/>
          </p:cNvPicPr>
          <p:nvPr>
            <p:ph idx="1"/>
          </p:nvPr>
        </p:nvPicPr>
        <p:blipFill>
          <a:blip r:embed="rId2"/>
          <a:stretch>
            <a:fillRect/>
          </a:stretch>
        </p:blipFill>
        <p:spPr>
          <a:xfrm>
            <a:off x="1410056" y="1418602"/>
            <a:ext cx="7084464" cy="4298533"/>
          </a:xfrm>
        </p:spPr>
      </p:pic>
    </p:spTree>
    <p:extLst>
      <p:ext uri="{BB962C8B-B14F-4D97-AF65-F5344CB8AC3E}">
        <p14:creationId xmlns:p14="http://schemas.microsoft.com/office/powerpoint/2010/main" val="230530216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33199</TotalTime>
  <Words>1332</Words>
  <Application>Microsoft Office PowerPoint</Application>
  <PresentationFormat>Widescreen</PresentationFormat>
  <Paragraphs>105</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Facet</vt:lpstr>
      <vt:lpstr>*Updated* Payroll Processing Deadlines </vt:lpstr>
      <vt:lpstr>Hello!</vt:lpstr>
      <vt:lpstr>Payroll Team</vt:lpstr>
      <vt:lpstr>Payroll Now</vt:lpstr>
      <vt:lpstr>Existing Challenges</vt:lpstr>
      <vt:lpstr>Solutions</vt:lpstr>
      <vt:lpstr>Timesheets Submittal Change</vt:lpstr>
      <vt:lpstr>Updated Deadlines</vt:lpstr>
      <vt:lpstr>Updated Deadlines</vt:lpstr>
      <vt:lpstr>Updated Deadlines</vt:lpstr>
      <vt:lpstr>Updated Deadlines</vt:lpstr>
      <vt:lpstr>October- Immediate Implementation</vt:lpstr>
      <vt:lpstr>Adjustment Payments</vt:lpstr>
      <vt:lpstr>Fee Schedule</vt:lpstr>
      <vt:lpstr>Fee Schedule</vt:lpstr>
      <vt:lpstr>Contacting Payroll</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Payroll Processing Deadlines</dc:title>
  <dc:creator>Bess, Brandi</dc:creator>
  <cp:lastModifiedBy>Bess, Brandi</cp:lastModifiedBy>
  <cp:revision>64</cp:revision>
  <dcterms:created xsi:type="dcterms:W3CDTF">2023-06-16T22:08:55Z</dcterms:created>
  <dcterms:modified xsi:type="dcterms:W3CDTF">2023-09-29T18:49:11Z</dcterms:modified>
</cp:coreProperties>
</file>