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10"/>
  </p:notesMasterIdLst>
  <p:handoutMasterIdLst>
    <p:handoutMasterId r:id="rId11"/>
  </p:handoutMasterIdLst>
  <p:sldIdLst>
    <p:sldId id="350" r:id="rId5"/>
    <p:sldId id="348" r:id="rId6"/>
    <p:sldId id="388" r:id="rId7"/>
    <p:sldId id="394" r:id="rId8"/>
    <p:sldId id="393" r:id="rId9"/>
  </p:sldIdLst>
  <p:sldSz cx="9144000" cy="6858000" type="screen4x3"/>
  <p:notesSz cx="7010400" cy="92964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ghney, Valerie" initials="AV" lastIdx="3" clrIdx="0">
    <p:extLst>
      <p:ext uri="{19B8F6BF-5375-455C-9EA6-DF929625EA0E}">
        <p15:presenceInfo xmlns:p15="http://schemas.microsoft.com/office/powerpoint/2012/main" userId="S::h43b862@msu.montana.edu::42e53216-0439-4128-ab60-cfee1670c8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517"/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CEED0-9F79-4A15-A623-FAF6C1B75A45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7B6BC-36B6-4E24-AB81-F4699A184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77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3A341EC-8FFC-4D89-9D16-BF37B2855884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2A27D68-47DD-4DB1-B177-4AD9201A8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9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6E84-355B-4603-A4C5-AE9BA3341B59}" type="datetime1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C1466-4A7F-483F-891E-E5E57ED0D557}" type="datetime1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77C0-5DC2-4C8D-93C1-804A6C3E5297}" type="datetime1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DE826-2127-46AA-AE46-1DAF7C5DFDDF}" type="datetime1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5681-A63B-4087-BB10-E6669358EAEB}" type="datetime1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2AD1-0936-4987-9389-2BE7B4656C81}" type="datetime1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7212-2135-4A91-BF83-D06F9D7FBF99}" type="datetime1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D819-2B70-4BF9-91AF-7A859B52BC1E}" type="datetime1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24DD-DB8F-4BA6-BC15-69414840DFF9}" type="datetime1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6356B-E387-495D-BFE6-FFE66799CD68}" type="datetime1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1ABC-F27E-418B-A497-57637F72A01A}" type="datetime1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18CD7-1953-4188-9541-AF2F134DDC6D}" type="datetime1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CC08D-CD51-4C30-84FC-8D39CC470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387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spc="-5" dirty="0"/>
              <a:t>Summer Session Graduate Assistants  </a:t>
            </a:r>
            <a:br>
              <a:rPr lang="en-US" sz="3200" spc="-5" dirty="0"/>
            </a:br>
            <a:r>
              <a:rPr lang="en-US" sz="3200" spc="-5" dirty="0"/>
              <a:t>5</a:t>
            </a:r>
            <a:r>
              <a:rPr lang="en-US" sz="3200" dirty="0"/>
              <a:t>/7/2022 through</a:t>
            </a:r>
            <a:r>
              <a:rPr lang="en-US" sz="3200" spc="-15" dirty="0"/>
              <a:t> 8/12/2022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5DDB0-F649-43B8-BCCC-A4A331F4B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5855" y="2048164"/>
            <a:ext cx="7342910" cy="4029364"/>
          </a:xfrm>
        </p:spPr>
        <p:txBody>
          <a:bodyPr>
            <a:normAutofit/>
          </a:bodyPr>
          <a:lstStyle/>
          <a:p>
            <a:pPr marL="295275" indent="-283210">
              <a:lnSpc>
                <a:spcPct val="100000"/>
              </a:lnSpc>
              <a:spcBef>
                <a:spcPts val="715"/>
              </a:spcBef>
              <a:buFont typeface="Arial"/>
              <a:buChar char="•"/>
              <a:tabLst>
                <a:tab pos="294640" algn="l"/>
                <a:tab pos="295910" algn="l"/>
              </a:tabLst>
            </a:pPr>
            <a:r>
              <a:rPr lang="en-US" sz="2400" spc="15" dirty="0">
                <a:latin typeface="Calibri"/>
                <a:cs typeface="Calibri"/>
              </a:rPr>
              <a:t>No </a:t>
            </a:r>
            <a:r>
              <a:rPr lang="en-US" sz="2400" spc="5" dirty="0">
                <a:latin typeface="Calibri"/>
                <a:cs typeface="Calibri"/>
              </a:rPr>
              <a:t>additional </a:t>
            </a:r>
            <a:r>
              <a:rPr lang="en-US" sz="2400" spc="-5" dirty="0">
                <a:latin typeface="Calibri"/>
                <a:cs typeface="Calibri"/>
              </a:rPr>
              <a:t>graduate </a:t>
            </a:r>
            <a:r>
              <a:rPr lang="en-US" sz="2400" dirty="0">
                <a:latin typeface="Calibri"/>
                <a:cs typeface="Calibri"/>
              </a:rPr>
              <a:t>payment </a:t>
            </a:r>
            <a:r>
              <a:rPr lang="en-US" sz="2400" spc="10" dirty="0">
                <a:latin typeface="Calibri"/>
                <a:cs typeface="Calibri"/>
              </a:rPr>
              <a:t>(4Dxxxx‐GP</a:t>
            </a:r>
            <a:r>
              <a:rPr lang="en-US" sz="2400" spc="-55" dirty="0">
                <a:latin typeface="Calibri"/>
                <a:cs typeface="Calibri"/>
              </a:rPr>
              <a:t> </a:t>
            </a:r>
            <a:r>
              <a:rPr lang="en-US" sz="2400" spc="5" dirty="0">
                <a:latin typeface="Calibri"/>
                <a:cs typeface="Calibri"/>
              </a:rPr>
              <a:t>position)</a:t>
            </a:r>
            <a:endParaRPr lang="en-US" sz="240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94640" algn="l"/>
                <a:tab pos="295910" algn="l"/>
              </a:tabLst>
            </a:pPr>
            <a:r>
              <a:rPr lang="en-US" sz="2400" spc="15" dirty="0">
                <a:latin typeface="Calibri"/>
                <a:cs typeface="Calibri"/>
              </a:rPr>
              <a:t>No </a:t>
            </a:r>
            <a:r>
              <a:rPr lang="en-US" sz="2400" spc="5" dirty="0">
                <a:latin typeface="Calibri"/>
                <a:cs typeface="Calibri"/>
              </a:rPr>
              <a:t>union dues</a:t>
            </a:r>
            <a:r>
              <a:rPr lang="en-US" sz="2400" spc="-35" dirty="0">
                <a:latin typeface="Calibri"/>
                <a:cs typeface="Calibri"/>
              </a:rPr>
              <a:t> </a:t>
            </a:r>
            <a:r>
              <a:rPr lang="en-US" sz="2400" spc="5" dirty="0">
                <a:latin typeface="Calibri"/>
                <a:cs typeface="Calibri"/>
              </a:rPr>
              <a:t>deductions</a:t>
            </a:r>
            <a:endParaRPr lang="en-US" sz="240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94640" algn="l"/>
                <a:tab pos="295910" algn="l"/>
              </a:tabLst>
            </a:pPr>
            <a:r>
              <a:rPr lang="en-US" sz="2400" spc="5" dirty="0">
                <a:latin typeface="Calibri"/>
                <a:cs typeface="Calibri"/>
              </a:rPr>
              <a:t>FICA deductions will </a:t>
            </a:r>
            <a:r>
              <a:rPr lang="en-US" sz="2400" spc="10" dirty="0">
                <a:latin typeface="Calibri"/>
                <a:cs typeface="Calibri"/>
              </a:rPr>
              <a:t>be taken </a:t>
            </a:r>
            <a:r>
              <a:rPr lang="en-US" sz="2400" spc="5" dirty="0">
                <a:latin typeface="Calibri"/>
                <a:cs typeface="Calibri"/>
              </a:rPr>
              <a:t>if not taking </a:t>
            </a:r>
            <a:r>
              <a:rPr lang="en-US" sz="2400" spc="10" dirty="0">
                <a:latin typeface="Calibri"/>
                <a:cs typeface="Calibri"/>
              </a:rPr>
              <a:t>6 </a:t>
            </a:r>
            <a:r>
              <a:rPr lang="en-US" sz="2400" dirty="0">
                <a:latin typeface="Calibri"/>
                <a:cs typeface="Calibri"/>
              </a:rPr>
              <a:t>credits </a:t>
            </a:r>
            <a:r>
              <a:rPr lang="en-US" sz="2400" spc="10" dirty="0">
                <a:latin typeface="Calibri"/>
                <a:cs typeface="Calibri"/>
              </a:rPr>
              <a:t>of</a:t>
            </a:r>
            <a:r>
              <a:rPr lang="en-US" sz="2400" spc="-95" dirty="0">
                <a:latin typeface="Calibri"/>
                <a:cs typeface="Calibri"/>
              </a:rPr>
              <a:t> </a:t>
            </a:r>
            <a:r>
              <a:rPr lang="en-US" sz="2400" spc="10" dirty="0">
                <a:latin typeface="Calibri"/>
                <a:cs typeface="Calibri"/>
              </a:rPr>
              <a:t>classes</a:t>
            </a:r>
            <a:endParaRPr lang="en-US" sz="2400" dirty="0">
              <a:latin typeface="Calibri"/>
              <a:cs typeface="Calibri"/>
            </a:endParaRPr>
          </a:p>
          <a:p>
            <a:pPr marL="295275" marR="427355" indent="-283210">
              <a:lnSpc>
                <a:spcPct val="101000"/>
              </a:lnSpc>
              <a:spcBef>
                <a:spcPts val="590"/>
              </a:spcBef>
              <a:buFont typeface="Arial"/>
              <a:buChar char="•"/>
              <a:tabLst>
                <a:tab pos="365760" algn="l"/>
                <a:tab pos="366395" algn="l"/>
              </a:tabLst>
            </a:pPr>
            <a:r>
              <a:rPr lang="en-US" sz="2400" spc="-80" dirty="0">
                <a:latin typeface="Calibri"/>
                <a:cs typeface="Calibri"/>
              </a:rPr>
              <a:t>AY </a:t>
            </a:r>
            <a:r>
              <a:rPr lang="en-US" sz="2400" spc="-5" dirty="0">
                <a:latin typeface="Calibri"/>
                <a:cs typeface="Calibri"/>
              </a:rPr>
              <a:t>graduate assistants </a:t>
            </a:r>
            <a:r>
              <a:rPr lang="en-US" sz="2400" spc="5" dirty="0">
                <a:latin typeface="Calibri"/>
                <a:cs typeface="Calibri"/>
              </a:rPr>
              <a:t>not </a:t>
            </a:r>
            <a:r>
              <a:rPr lang="en-US" sz="2400" dirty="0">
                <a:latin typeface="Calibri"/>
                <a:cs typeface="Calibri"/>
              </a:rPr>
              <a:t>appointed </a:t>
            </a:r>
            <a:r>
              <a:rPr lang="en-US" sz="2400" spc="-5" dirty="0">
                <a:latin typeface="Calibri"/>
                <a:cs typeface="Calibri"/>
              </a:rPr>
              <a:t>to </a:t>
            </a:r>
            <a:r>
              <a:rPr lang="en-US" sz="2400" spc="10" dirty="0">
                <a:latin typeface="Calibri"/>
                <a:cs typeface="Calibri"/>
              </a:rPr>
              <a:t>an </a:t>
            </a:r>
            <a:r>
              <a:rPr lang="en-US" sz="2400" dirty="0">
                <a:latin typeface="Calibri"/>
                <a:cs typeface="Calibri"/>
              </a:rPr>
              <a:t>assistantship </a:t>
            </a:r>
            <a:r>
              <a:rPr lang="en-US" sz="2400" spc="5" dirty="0">
                <a:latin typeface="Calibri"/>
                <a:cs typeface="Calibri"/>
              </a:rPr>
              <a:t>in  </a:t>
            </a:r>
            <a:r>
              <a:rPr lang="en-US" sz="2400" spc="10" dirty="0">
                <a:latin typeface="Calibri"/>
                <a:cs typeface="Calibri"/>
              </a:rPr>
              <a:t>summer </a:t>
            </a:r>
            <a:r>
              <a:rPr lang="en-US" sz="2400" spc="-5" dirty="0">
                <a:latin typeface="Calibri"/>
                <a:cs typeface="Calibri"/>
              </a:rPr>
              <a:t>may </a:t>
            </a:r>
            <a:r>
              <a:rPr lang="en-US" sz="2400" spc="10" dirty="0">
                <a:latin typeface="Calibri"/>
                <a:cs typeface="Calibri"/>
              </a:rPr>
              <a:t>be </a:t>
            </a:r>
            <a:r>
              <a:rPr lang="en-US" sz="2400" dirty="0">
                <a:latin typeface="Calibri"/>
                <a:cs typeface="Calibri"/>
              </a:rPr>
              <a:t>appointed </a:t>
            </a:r>
            <a:r>
              <a:rPr lang="en-US" sz="2400" spc="-5" dirty="0">
                <a:latin typeface="Calibri"/>
                <a:cs typeface="Calibri"/>
              </a:rPr>
              <a:t>to </a:t>
            </a:r>
            <a:r>
              <a:rPr lang="en-US" sz="2400" spc="5" dirty="0">
                <a:latin typeface="Calibri"/>
                <a:cs typeface="Calibri"/>
              </a:rPr>
              <a:t>other position types during the  </a:t>
            </a:r>
            <a:r>
              <a:rPr lang="en-US" sz="2400" spc="10" dirty="0">
                <a:latin typeface="Calibri"/>
                <a:cs typeface="Calibri"/>
              </a:rPr>
              <a:t>summer</a:t>
            </a:r>
            <a:r>
              <a:rPr lang="en-US" sz="2400" spc="-5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break.</a:t>
            </a:r>
          </a:p>
          <a:p>
            <a:pPr marL="295275" marR="5080" indent="-283210">
              <a:lnSpc>
                <a:spcPct val="101000"/>
              </a:lnSpc>
              <a:spcBef>
                <a:spcPts val="595"/>
              </a:spcBef>
              <a:buFont typeface="Arial"/>
              <a:buChar char="•"/>
              <a:tabLst>
                <a:tab pos="294640" algn="l"/>
                <a:tab pos="295910" algn="l"/>
              </a:tabLst>
            </a:pPr>
            <a:r>
              <a:rPr lang="en-US" sz="2400" dirty="0">
                <a:latin typeface="Calibri"/>
                <a:cs typeface="Calibri"/>
              </a:rPr>
              <a:t>Must </a:t>
            </a:r>
            <a:r>
              <a:rPr lang="en-US" sz="2400" spc="5" dirty="0">
                <a:latin typeface="Calibri"/>
                <a:cs typeface="Calibri"/>
              </a:rPr>
              <a:t>meet the FLSA </a:t>
            </a:r>
            <a:r>
              <a:rPr lang="en-US" sz="2400" dirty="0">
                <a:latin typeface="Calibri"/>
                <a:cs typeface="Calibri"/>
              </a:rPr>
              <a:t>requirements </a:t>
            </a:r>
            <a:r>
              <a:rPr lang="en-US" sz="2400" spc="5" dirty="0">
                <a:latin typeface="Calibri"/>
                <a:cs typeface="Calibri"/>
              </a:rPr>
              <a:t>if appointing </a:t>
            </a:r>
            <a:r>
              <a:rPr lang="en-US" sz="2400" spc="-5" dirty="0">
                <a:latin typeface="Calibri"/>
                <a:cs typeface="Calibri"/>
              </a:rPr>
              <a:t>to </a:t>
            </a:r>
            <a:r>
              <a:rPr lang="en-US" sz="2400" spc="10" dirty="0">
                <a:latin typeface="Calibri"/>
                <a:cs typeface="Calibri"/>
              </a:rPr>
              <a:t>a </a:t>
            </a:r>
            <a:r>
              <a:rPr lang="en-US" sz="2400" dirty="0">
                <a:latin typeface="Calibri"/>
                <a:cs typeface="Calibri"/>
              </a:rPr>
              <a:t>professional  </a:t>
            </a:r>
            <a:r>
              <a:rPr lang="en-US" sz="2400" spc="5" dirty="0">
                <a:latin typeface="Calibri"/>
                <a:cs typeface="Calibri"/>
              </a:rPr>
              <a:t>position.</a:t>
            </a:r>
            <a:endParaRPr lang="en-US" sz="2400" dirty="0"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92C91EDA-B8EA-4E56-AC40-F8C135AE5E5C}"/>
              </a:ext>
            </a:extLst>
          </p:cNvPr>
          <p:cNvSpPr/>
          <p:nvPr/>
        </p:nvSpPr>
        <p:spPr>
          <a:xfrm>
            <a:off x="901260" y="1418051"/>
            <a:ext cx="6879335" cy="134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100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BF1D-F82A-49EA-91AD-6943B1F6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dirty="0"/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E29D68-6119-4488-9A98-59D10B36E9F9}"/>
              </a:ext>
            </a:extLst>
          </p:cNvPr>
          <p:cNvSpPr txBox="1"/>
          <p:nvPr/>
        </p:nvSpPr>
        <p:spPr>
          <a:xfrm flipH="1">
            <a:off x="415547" y="286128"/>
            <a:ext cx="8397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Graduate Assistantships</a:t>
            </a:r>
          </a:p>
        </p:txBody>
      </p:sp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2BD9BA6A-E0DF-427D-91BA-7F762E8FB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331456"/>
              </p:ext>
            </p:extLst>
          </p:nvPr>
        </p:nvGraphicFramePr>
        <p:xfrm>
          <a:off x="0" y="791687"/>
          <a:ext cx="9143999" cy="5929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981">
                  <a:extLst>
                    <a:ext uri="{9D8B030D-6E8A-4147-A177-3AD203B41FA5}">
                      <a16:colId xmlns:a16="http://schemas.microsoft.com/office/drawing/2014/main" val="3236940992"/>
                    </a:ext>
                  </a:extLst>
                </a:gridCol>
                <a:gridCol w="2158020">
                  <a:extLst>
                    <a:ext uri="{9D8B030D-6E8A-4147-A177-3AD203B41FA5}">
                      <a16:colId xmlns:a16="http://schemas.microsoft.com/office/drawing/2014/main" val="1022750677"/>
                    </a:ext>
                  </a:extLst>
                </a:gridCol>
                <a:gridCol w="1878061">
                  <a:extLst>
                    <a:ext uri="{9D8B030D-6E8A-4147-A177-3AD203B41FA5}">
                      <a16:colId xmlns:a16="http://schemas.microsoft.com/office/drawing/2014/main" val="2836887753"/>
                    </a:ext>
                  </a:extLst>
                </a:gridCol>
                <a:gridCol w="2693937">
                  <a:extLst>
                    <a:ext uri="{9D8B030D-6E8A-4147-A177-3AD203B41FA5}">
                      <a16:colId xmlns:a16="http://schemas.microsoft.com/office/drawing/2014/main" val="4155021232"/>
                    </a:ext>
                  </a:extLst>
                </a:gridCol>
              </a:tblGrid>
              <a:tr h="586802">
                <a:tc>
                  <a:txBody>
                    <a:bodyPr/>
                    <a:lstStyle/>
                    <a:p>
                      <a:r>
                        <a:rPr lang="en-US" sz="1600" dirty="0"/>
                        <a:t>Use 4Dxxx-GT for teaching</a:t>
                      </a:r>
                    </a:p>
                    <a:p>
                      <a:r>
                        <a:rPr lang="en-US" sz="1600" dirty="0"/>
                        <a:t>And 4Dxxx-01 for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Payroll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Grad Assistantship Dates (</a:t>
                      </a:r>
                      <a:r>
                        <a:rPr lang="en-US" sz="1600" dirty="0" err="1"/>
                        <a:t>egaaf</a:t>
                      </a:r>
                      <a:r>
                        <a:rPr lang="en-US" sz="1600" dirty="0"/>
                        <a:t> dates)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Grad Assistantship </a:t>
                      </a:r>
                      <a:r>
                        <a:rPr lang="en-US" sz="1600" dirty="0" err="1"/>
                        <a:t>epaf</a:t>
                      </a:r>
                      <a:r>
                        <a:rPr lang="en-US" sz="1600" dirty="0"/>
                        <a:t> dates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375937"/>
                  </a:ext>
                </a:extLst>
              </a:tr>
              <a:tr h="1080951"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Summer 2022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600" dirty="0"/>
                        <a:t>5/7/22 to 8/12/22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Continuing Grad who worked Spring and is working full summer.  Hire dates will be:</a:t>
                      </a:r>
                    </a:p>
                    <a:p>
                      <a:r>
                        <a:rPr lang="en-US" sz="1600" dirty="0"/>
                        <a:t>5/21/22 to 8/12/22 to avoid overlap with Spring22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New Hire Grad?</a:t>
                      </a:r>
                    </a:p>
                    <a:p>
                      <a:pPr algn="ctr"/>
                      <a:r>
                        <a:rPr lang="en-US" sz="1600"/>
                        <a:t>Full Summer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5/7/22 to 8/12/22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payments OR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5/21/22 to 8/12/22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payments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946439"/>
                  </a:ext>
                </a:extLst>
              </a:tr>
              <a:tr h="83387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May only</a:t>
                      </a:r>
                    </a:p>
                    <a:p>
                      <a:pPr algn="ctr"/>
                      <a:r>
                        <a:rPr lang="en-US" sz="1600"/>
                        <a:t>5/1/22 – 5/31/22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5/7/22 to 6/3/22</a:t>
                      </a:r>
                    </a:p>
                    <a:p>
                      <a:pPr algn="ctr"/>
                      <a:r>
                        <a:rPr lang="en-US" sz="1600" dirty="0"/>
                        <a:t>2 payments</a:t>
                      </a:r>
                    </a:p>
                    <a:p>
                      <a:pPr algn="ctr"/>
                      <a:r>
                        <a:rPr lang="en-US" sz="1600" dirty="0"/>
                        <a:t>Overlaps with Spring22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874230"/>
                  </a:ext>
                </a:extLst>
              </a:tr>
              <a:tr h="83387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May and June</a:t>
                      </a:r>
                    </a:p>
                    <a:p>
                      <a:pPr algn="ctr"/>
                      <a:r>
                        <a:rPr lang="en-US" sz="1600" dirty="0"/>
                        <a:t>5/1/22 – 6/30/22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5/7/22 to 7/1/22 </a:t>
                      </a:r>
                      <a:b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payments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Overlaps with Spring22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210150"/>
                  </a:ext>
                </a:extLst>
              </a:tr>
              <a:tr h="83387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May through July</a:t>
                      </a:r>
                    </a:p>
                    <a:p>
                      <a:pPr algn="ctr"/>
                      <a:r>
                        <a:rPr lang="en-US" sz="1600"/>
                        <a:t>5/1/22 – 7/31/22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5/7/22 to 7/29/22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payments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Overlaps with Spring22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434616"/>
                  </a:ext>
                </a:extLst>
              </a:tr>
              <a:tr h="5868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June only</a:t>
                      </a:r>
                    </a:p>
                    <a:p>
                      <a:pPr algn="ctr"/>
                      <a:r>
                        <a:rPr lang="en-US" sz="1600"/>
                        <a:t>6/1/22 – 6/30/22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6/4/22 to 7/1/22 </a:t>
                      </a:r>
                      <a:b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payments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650084"/>
                  </a:ext>
                </a:extLst>
              </a:tr>
              <a:tr h="5868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June through July</a:t>
                      </a:r>
                    </a:p>
                    <a:p>
                      <a:pPr algn="ctr"/>
                      <a:r>
                        <a:rPr lang="en-US" sz="1600"/>
                        <a:t>6/1/22 – 7/31/22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6/4/22 to 7/29/22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payments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263149"/>
                  </a:ext>
                </a:extLst>
              </a:tr>
              <a:tr h="5868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July only</a:t>
                      </a:r>
                    </a:p>
                    <a:p>
                      <a:pPr algn="ctr"/>
                      <a:r>
                        <a:rPr lang="en-US" sz="1600" dirty="0"/>
                        <a:t>7/1/22 – 7/31/22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7/2/22 to 7/29/22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payments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148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83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E6835FFB-52B9-4FE9-B208-361A292498C8}"/>
              </a:ext>
            </a:extLst>
          </p:cNvPr>
          <p:cNvSpPr txBox="1"/>
          <p:nvPr/>
        </p:nvSpPr>
        <p:spPr>
          <a:xfrm>
            <a:off x="1032083" y="1828962"/>
            <a:ext cx="3408679" cy="3568285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1165"/>
              </a:spcBef>
            </a:pPr>
            <a:r>
              <a:rPr sz="2300" b="1" spc="5" dirty="0">
                <a:latin typeface="Calibri"/>
                <a:cs typeface="Calibri"/>
              </a:rPr>
              <a:t>Summer </a:t>
            </a:r>
            <a:r>
              <a:rPr sz="2300" b="1" spc="-25" dirty="0">
                <a:latin typeface="Calibri"/>
                <a:cs typeface="Calibri"/>
              </a:rPr>
              <a:t>Teaching </a:t>
            </a:r>
            <a:r>
              <a:rPr sz="2300" b="1" spc="-10" dirty="0">
                <a:latin typeface="Calibri"/>
                <a:cs typeface="Calibri"/>
              </a:rPr>
              <a:t>Grad</a:t>
            </a:r>
            <a:endParaRPr sz="230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940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dirty="0">
                <a:latin typeface="Calibri"/>
                <a:cs typeface="Calibri"/>
              </a:rPr>
              <a:t>Position </a:t>
            </a:r>
            <a:r>
              <a:rPr spc="10" dirty="0">
                <a:latin typeface="Calibri"/>
                <a:cs typeface="Calibri"/>
              </a:rPr>
              <a:t># =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10" dirty="0">
                <a:latin typeface="Calibri"/>
                <a:cs typeface="Calibri"/>
              </a:rPr>
              <a:t>4Dpool‐GT</a:t>
            </a:r>
            <a:endParaRPr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5" dirty="0">
                <a:latin typeface="Calibri"/>
                <a:cs typeface="Calibri"/>
              </a:rPr>
              <a:t>Epaf </a:t>
            </a:r>
            <a:r>
              <a:rPr dirty="0">
                <a:latin typeface="Calibri"/>
                <a:cs typeface="Calibri"/>
              </a:rPr>
              <a:t>approval category:</a:t>
            </a:r>
          </a:p>
          <a:p>
            <a:pPr marL="342265">
              <a:lnSpc>
                <a:spcPct val="100000"/>
              </a:lnSpc>
              <a:spcBef>
                <a:spcPts val="425"/>
              </a:spcBef>
            </a:pPr>
            <a:r>
              <a:rPr sz="1600" spc="-5" dirty="0">
                <a:latin typeface="Calibri"/>
                <a:cs typeface="Calibri"/>
              </a:rPr>
              <a:t>Summer Session </a:t>
            </a:r>
            <a:r>
              <a:rPr sz="1600" spc="-10" dirty="0">
                <a:latin typeface="Calibri"/>
                <a:cs typeface="Calibri"/>
              </a:rPr>
              <a:t>Grad </a:t>
            </a:r>
            <a:r>
              <a:rPr sz="1600" spc="-20" dirty="0">
                <a:latin typeface="Calibri"/>
                <a:cs typeface="Calibri"/>
              </a:rPr>
              <a:t>Teaching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Asst</a:t>
            </a:r>
            <a:endParaRPr sz="160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10" dirty="0">
                <a:latin typeface="Calibri"/>
                <a:cs typeface="Calibri"/>
              </a:rPr>
              <a:t>Title</a:t>
            </a:r>
            <a:endParaRPr dirty="0">
              <a:latin typeface="Calibri"/>
              <a:cs typeface="Calibri"/>
            </a:endParaRPr>
          </a:p>
          <a:p>
            <a:pPr marL="389890">
              <a:lnSpc>
                <a:spcPct val="100000"/>
              </a:lnSpc>
              <a:spcBef>
                <a:spcPts val="425"/>
              </a:spcBef>
              <a:tabLst>
                <a:tab pos="672465" algn="l"/>
              </a:tabLst>
            </a:pPr>
            <a:r>
              <a:rPr dirty="0">
                <a:latin typeface="Arial"/>
                <a:cs typeface="Arial"/>
              </a:rPr>
              <a:t>–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spc="-20" dirty="0">
                <a:latin typeface="Calibri"/>
                <a:cs typeface="Calibri"/>
              </a:rPr>
              <a:t>“GTA‐#hours”</a:t>
            </a:r>
            <a:endParaRPr lang="en-US" spc="-2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dirty="0">
                <a:latin typeface="Calibri"/>
                <a:cs typeface="Calibri"/>
              </a:rPr>
              <a:t>Reg Rate </a:t>
            </a:r>
            <a:r>
              <a:rPr spc="10" dirty="0">
                <a:latin typeface="Calibri"/>
                <a:cs typeface="Calibri"/>
              </a:rPr>
              <a:t>= </a:t>
            </a:r>
            <a:r>
              <a:rPr lang="en-US" spc="10" dirty="0">
                <a:latin typeface="Calibri"/>
                <a:cs typeface="Calibri"/>
              </a:rPr>
              <a:t>bi-weekly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rate</a:t>
            </a:r>
            <a:endParaRPr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5" dirty="0">
                <a:latin typeface="Calibri"/>
                <a:cs typeface="Calibri"/>
              </a:rPr>
              <a:t>Timesheet </a:t>
            </a:r>
            <a:r>
              <a:rPr dirty="0">
                <a:latin typeface="Calibri"/>
                <a:cs typeface="Calibri"/>
              </a:rPr>
              <a:t>org </a:t>
            </a:r>
            <a:r>
              <a:rPr spc="5" dirty="0">
                <a:latin typeface="Calibri"/>
                <a:cs typeface="Calibri"/>
              </a:rPr>
              <a:t>‐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10" dirty="0">
                <a:latin typeface="Calibri"/>
                <a:cs typeface="Calibri"/>
              </a:rPr>
              <a:t>4xxxxx</a:t>
            </a:r>
            <a:endParaRPr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5" dirty="0">
                <a:latin typeface="Calibri"/>
                <a:cs typeface="Calibri"/>
              </a:rPr>
              <a:t>Account code </a:t>
            </a:r>
            <a:r>
              <a:rPr spc="10" dirty="0">
                <a:latin typeface="Calibri"/>
                <a:cs typeface="Calibri"/>
              </a:rPr>
              <a:t>–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15" dirty="0">
                <a:latin typeface="Calibri"/>
                <a:cs typeface="Calibri"/>
              </a:rPr>
              <a:t>61126</a:t>
            </a:r>
            <a:endParaRPr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10" dirty="0">
                <a:latin typeface="Calibri"/>
                <a:cs typeface="Calibri"/>
              </a:rPr>
              <a:t>Will be </a:t>
            </a:r>
            <a:r>
              <a:rPr dirty="0">
                <a:latin typeface="Calibri"/>
                <a:cs typeface="Calibri"/>
              </a:rPr>
              <a:t>deferred to next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5" dirty="0">
                <a:latin typeface="Calibri"/>
                <a:cs typeface="Calibri"/>
              </a:rPr>
              <a:t>FY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FA1A0592-EEB0-43AD-A896-ADCE1034005D}"/>
              </a:ext>
            </a:extLst>
          </p:cNvPr>
          <p:cNvSpPr/>
          <p:nvPr/>
        </p:nvSpPr>
        <p:spPr>
          <a:xfrm>
            <a:off x="964137" y="1544295"/>
            <a:ext cx="6879335" cy="13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15BAF05F-4AB7-4920-909D-2D664799BB9F}"/>
              </a:ext>
            </a:extLst>
          </p:cNvPr>
          <p:cNvSpPr txBox="1">
            <a:spLocks/>
          </p:cNvSpPr>
          <p:nvPr/>
        </p:nvSpPr>
        <p:spPr>
          <a:xfrm>
            <a:off x="964137" y="418741"/>
            <a:ext cx="702359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25420" marR="5080" indent="-2713355">
              <a:spcBef>
                <a:spcPts val="100"/>
              </a:spcBef>
            </a:pPr>
            <a:r>
              <a:rPr lang="en-US" sz="3200" spc="-5" dirty="0"/>
              <a:t>Summer Session </a:t>
            </a:r>
            <a:r>
              <a:rPr lang="en-US" sz="3200" spc="-20" dirty="0"/>
              <a:t>Graduate </a:t>
            </a:r>
            <a:r>
              <a:rPr lang="en-US" sz="3200" spc="-15" dirty="0"/>
              <a:t>Assistant</a:t>
            </a:r>
            <a:endParaRPr lang="en-US" sz="3200" spc="-65" dirty="0"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684683E5-9DC2-4CC8-AADC-7268C6133958}"/>
              </a:ext>
            </a:extLst>
          </p:cNvPr>
          <p:cNvSpPr txBox="1"/>
          <p:nvPr/>
        </p:nvSpPr>
        <p:spPr>
          <a:xfrm>
            <a:off x="4703240" y="1843920"/>
            <a:ext cx="3161030" cy="3568285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300" b="1" spc="5" dirty="0">
                <a:latin typeface="Calibri"/>
                <a:cs typeface="Calibri"/>
              </a:rPr>
              <a:t>Summer </a:t>
            </a:r>
            <a:r>
              <a:rPr sz="2300" b="1" spc="-10" dirty="0">
                <a:latin typeface="Calibri"/>
                <a:cs typeface="Calibri"/>
              </a:rPr>
              <a:t>Research</a:t>
            </a:r>
            <a:r>
              <a:rPr sz="2300" b="1" spc="-20" dirty="0">
                <a:latin typeface="Calibri"/>
                <a:cs typeface="Calibri"/>
              </a:rPr>
              <a:t> </a:t>
            </a:r>
            <a:r>
              <a:rPr sz="2300" b="1" spc="-10" dirty="0">
                <a:latin typeface="Calibri"/>
                <a:cs typeface="Calibri"/>
              </a:rPr>
              <a:t>Grad</a:t>
            </a:r>
            <a:endParaRPr sz="230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940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dirty="0">
                <a:latin typeface="Calibri"/>
                <a:cs typeface="Calibri"/>
              </a:rPr>
              <a:t>Position </a:t>
            </a:r>
            <a:r>
              <a:rPr spc="10" dirty="0">
                <a:latin typeface="Calibri"/>
                <a:cs typeface="Calibri"/>
              </a:rPr>
              <a:t># =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10" dirty="0">
                <a:latin typeface="Calibri"/>
                <a:cs typeface="Calibri"/>
              </a:rPr>
              <a:t>4Dpool‐01</a:t>
            </a:r>
            <a:endParaRPr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5" dirty="0">
                <a:latin typeface="Calibri"/>
                <a:cs typeface="Calibri"/>
              </a:rPr>
              <a:t>Epaf </a:t>
            </a:r>
            <a:r>
              <a:rPr dirty="0">
                <a:latin typeface="Calibri"/>
                <a:cs typeface="Calibri"/>
              </a:rPr>
              <a:t>approval category:</a:t>
            </a:r>
          </a:p>
          <a:p>
            <a:pPr marL="342265">
              <a:lnSpc>
                <a:spcPct val="100000"/>
              </a:lnSpc>
              <a:spcBef>
                <a:spcPts val="425"/>
              </a:spcBef>
            </a:pPr>
            <a:r>
              <a:rPr sz="1600" spc="-5" dirty="0">
                <a:latin typeface="Calibri"/>
                <a:cs typeface="Calibri"/>
              </a:rPr>
              <a:t>Summer </a:t>
            </a:r>
            <a:r>
              <a:rPr sz="1600" spc="-10" dirty="0">
                <a:latin typeface="Calibri"/>
                <a:cs typeface="Calibri"/>
              </a:rPr>
              <a:t>Grad Research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Assistant</a:t>
            </a:r>
            <a:endParaRPr sz="160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10" dirty="0">
                <a:latin typeface="Calibri"/>
                <a:cs typeface="Calibri"/>
              </a:rPr>
              <a:t>Title</a:t>
            </a:r>
            <a:endParaRPr dirty="0">
              <a:latin typeface="Calibri"/>
              <a:cs typeface="Calibri"/>
            </a:endParaRPr>
          </a:p>
          <a:p>
            <a:pPr marL="624840" lvl="1" indent="-236220">
              <a:lnSpc>
                <a:spcPct val="100000"/>
              </a:lnSpc>
              <a:spcBef>
                <a:spcPts val="425"/>
              </a:spcBef>
              <a:buFont typeface="Arial"/>
              <a:buChar char="–"/>
              <a:tabLst>
                <a:tab pos="625475" algn="l"/>
              </a:tabLst>
            </a:pPr>
            <a:r>
              <a:rPr spc="-10" dirty="0">
                <a:latin typeface="Calibri"/>
                <a:cs typeface="Calibri"/>
              </a:rPr>
              <a:t>“GRA‐#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hours”</a:t>
            </a:r>
            <a:endParaRPr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dirty="0">
                <a:latin typeface="Calibri"/>
                <a:cs typeface="Calibri"/>
              </a:rPr>
              <a:t>Reg Rate </a:t>
            </a:r>
            <a:r>
              <a:rPr spc="10" dirty="0">
                <a:latin typeface="Calibri"/>
                <a:cs typeface="Calibri"/>
              </a:rPr>
              <a:t>= </a:t>
            </a:r>
            <a:r>
              <a:rPr lang="en-US" spc="10" dirty="0">
                <a:latin typeface="Calibri"/>
                <a:cs typeface="Calibri"/>
              </a:rPr>
              <a:t>bi-weekly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rate</a:t>
            </a:r>
            <a:endParaRPr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5" dirty="0">
                <a:latin typeface="Calibri"/>
                <a:cs typeface="Calibri"/>
              </a:rPr>
              <a:t>Timesheet </a:t>
            </a:r>
            <a:r>
              <a:rPr dirty="0">
                <a:latin typeface="Calibri"/>
                <a:cs typeface="Calibri"/>
              </a:rPr>
              <a:t>org </a:t>
            </a:r>
            <a:r>
              <a:rPr spc="5" dirty="0">
                <a:latin typeface="Calibri"/>
                <a:cs typeface="Calibri"/>
              </a:rPr>
              <a:t>‐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10" dirty="0">
                <a:latin typeface="Calibri"/>
                <a:cs typeface="Calibri"/>
              </a:rPr>
              <a:t>4xxxxx</a:t>
            </a:r>
            <a:endParaRPr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spc="5" dirty="0">
                <a:latin typeface="Calibri"/>
                <a:cs typeface="Calibri"/>
              </a:rPr>
              <a:t>Account code </a:t>
            </a:r>
            <a:r>
              <a:rPr spc="10" dirty="0">
                <a:latin typeface="Calibri"/>
                <a:cs typeface="Calibri"/>
              </a:rPr>
              <a:t>–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15" dirty="0">
                <a:latin typeface="Calibri"/>
                <a:cs typeface="Calibri"/>
              </a:rPr>
              <a:t>61127</a:t>
            </a:r>
            <a:endParaRPr lang="en-US" spc="15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509"/>
              </a:spcBef>
              <a:tabLst>
                <a:tab pos="295275" algn="l"/>
                <a:tab pos="295910" algn="l"/>
              </a:tabLst>
            </a:pPr>
            <a:endParaRPr lang="en-US" spc="15" dirty="0">
              <a:latin typeface="Calibri"/>
              <a:cs typeface="Calibri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7CC21D3C-00E7-45EF-B442-1B004B599305}"/>
              </a:ext>
            </a:extLst>
          </p:cNvPr>
          <p:cNvSpPr/>
          <p:nvPr/>
        </p:nvSpPr>
        <p:spPr>
          <a:xfrm>
            <a:off x="964137" y="2351239"/>
            <a:ext cx="3476625" cy="3244215"/>
          </a:xfrm>
          <a:custGeom>
            <a:avLst/>
            <a:gdLst/>
            <a:ahLst/>
            <a:cxnLst/>
            <a:rect l="l" t="t" r="r" b="b"/>
            <a:pathLst>
              <a:path w="3476625" h="3244215">
                <a:moveTo>
                  <a:pt x="3476244" y="3238500"/>
                </a:moveTo>
                <a:lnTo>
                  <a:pt x="3476244" y="4572"/>
                </a:lnTo>
                <a:lnTo>
                  <a:pt x="3471672" y="0"/>
                </a:lnTo>
                <a:lnTo>
                  <a:pt x="4571" y="0"/>
                </a:lnTo>
                <a:lnTo>
                  <a:pt x="0" y="4572"/>
                </a:lnTo>
                <a:lnTo>
                  <a:pt x="0" y="3238500"/>
                </a:lnTo>
                <a:lnTo>
                  <a:pt x="4572" y="3243834"/>
                </a:lnTo>
                <a:lnTo>
                  <a:pt x="10667" y="3243834"/>
                </a:lnTo>
                <a:lnTo>
                  <a:pt x="10668" y="20574"/>
                </a:lnTo>
                <a:lnTo>
                  <a:pt x="20574" y="9906"/>
                </a:lnTo>
                <a:lnTo>
                  <a:pt x="20574" y="20574"/>
                </a:lnTo>
                <a:lnTo>
                  <a:pt x="3454908" y="20574"/>
                </a:lnTo>
                <a:lnTo>
                  <a:pt x="3454908" y="9906"/>
                </a:lnTo>
                <a:lnTo>
                  <a:pt x="3465576" y="20574"/>
                </a:lnTo>
                <a:lnTo>
                  <a:pt x="3465576" y="3243834"/>
                </a:lnTo>
                <a:lnTo>
                  <a:pt x="3471672" y="3243834"/>
                </a:lnTo>
                <a:lnTo>
                  <a:pt x="3476244" y="3238500"/>
                </a:lnTo>
                <a:close/>
              </a:path>
              <a:path w="3476625" h="3244215">
                <a:moveTo>
                  <a:pt x="20574" y="20574"/>
                </a:moveTo>
                <a:lnTo>
                  <a:pt x="20574" y="9906"/>
                </a:lnTo>
                <a:lnTo>
                  <a:pt x="10668" y="20574"/>
                </a:lnTo>
                <a:lnTo>
                  <a:pt x="20574" y="20574"/>
                </a:lnTo>
                <a:close/>
              </a:path>
              <a:path w="3476625" h="3244215">
                <a:moveTo>
                  <a:pt x="20574" y="3222498"/>
                </a:moveTo>
                <a:lnTo>
                  <a:pt x="20574" y="20574"/>
                </a:lnTo>
                <a:lnTo>
                  <a:pt x="10668" y="20574"/>
                </a:lnTo>
                <a:lnTo>
                  <a:pt x="10668" y="3222498"/>
                </a:lnTo>
                <a:lnTo>
                  <a:pt x="20574" y="3222498"/>
                </a:lnTo>
                <a:close/>
              </a:path>
              <a:path w="3476625" h="3244215">
                <a:moveTo>
                  <a:pt x="3465576" y="3222498"/>
                </a:moveTo>
                <a:lnTo>
                  <a:pt x="10668" y="3222498"/>
                </a:lnTo>
                <a:lnTo>
                  <a:pt x="20574" y="3233166"/>
                </a:lnTo>
                <a:lnTo>
                  <a:pt x="20574" y="3243834"/>
                </a:lnTo>
                <a:lnTo>
                  <a:pt x="3454908" y="3243834"/>
                </a:lnTo>
                <a:lnTo>
                  <a:pt x="3454908" y="3233166"/>
                </a:lnTo>
                <a:lnTo>
                  <a:pt x="3465576" y="3222498"/>
                </a:lnTo>
                <a:close/>
              </a:path>
              <a:path w="3476625" h="3244215">
                <a:moveTo>
                  <a:pt x="20574" y="3243834"/>
                </a:moveTo>
                <a:lnTo>
                  <a:pt x="20574" y="3233166"/>
                </a:lnTo>
                <a:lnTo>
                  <a:pt x="10668" y="3222498"/>
                </a:lnTo>
                <a:lnTo>
                  <a:pt x="10667" y="3243834"/>
                </a:lnTo>
                <a:lnTo>
                  <a:pt x="20574" y="3243834"/>
                </a:lnTo>
                <a:close/>
              </a:path>
              <a:path w="3476625" h="3244215">
                <a:moveTo>
                  <a:pt x="3465576" y="20574"/>
                </a:moveTo>
                <a:lnTo>
                  <a:pt x="3454908" y="9906"/>
                </a:lnTo>
                <a:lnTo>
                  <a:pt x="3454908" y="20574"/>
                </a:lnTo>
                <a:lnTo>
                  <a:pt x="3465576" y="20574"/>
                </a:lnTo>
                <a:close/>
              </a:path>
              <a:path w="3476625" h="3244215">
                <a:moveTo>
                  <a:pt x="3465576" y="3222498"/>
                </a:moveTo>
                <a:lnTo>
                  <a:pt x="3465576" y="20574"/>
                </a:lnTo>
                <a:lnTo>
                  <a:pt x="3454908" y="20574"/>
                </a:lnTo>
                <a:lnTo>
                  <a:pt x="3454908" y="3222498"/>
                </a:lnTo>
                <a:lnTo>
                  <a:pt x="3465576" y="3222498"/>
                </a:lnTo>
                <a:close/>
              </a:path>
              <a:path w="3476625" h="3244215">
                <a:moveTo>
                  <a:pt x="3465576" y="3243834"/>
                </a:moveTo>
                <a:lnTo>
                  <a:pt x="3465576" y="3222498"/>
                </a:lnTo>
                <a:lnTo>
                  <a:pt x="3454908" y="3233166"/>
                </a:lnTo>
                <a:lnTo>
                  <a:pt x="3454908" y="3243834"/>
                </a:lnTo>
                <a:lnTo>
                  <a:pt x="3465576" y="3243834"/>
                </a:lnTo>
                <a:close/>
              </a:path>
            </a:pathLst>
          </a:custGeom>
          <a:solidFill>
            <a:srgbClr val="943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D9B81248-0999-453B-BA2E-363F021758DC}"/>
              </a:ext>
            </a:extLst>
          </p:cNvPr>
          <p:cNvSpPr/>
          <p:nvPr/>
        </p:nvSpPr>
        <p:spPr>
          <a:xfrm>
            <a:off x="4440761" y="2351239"/>
            <a:ext cx="3476625" cy="3244215"/>
          </a:xfrm>
          <a:custGeom>
            <a:avLst/>
            <a:gdLst/>
            <a:ahLst/>
            <a:cxnLst/>
            <a:rect l="l" t="t" r="r" b="b"/>
            <a:pathLst>
              <a:path w="3476625" h="3244215">
                <a:moveTo>
                  <a:pt x="3476244" y="3238500"/>
                </a:moveTo>
                <a:lnTo>
                  <a:pt x="3476244" y="4572"/>
                </a:lnTo>
                <a:lnTo>
                  <a:pt x="3471672" y="0"/>
                </a:lnTo>
                <a:lnTo>
                  <a:pt x="4571" y="0"/>
                </a:lnTo>
                <a:lnTo>
                  <a:pt x="0" y="4572"/>
                </a:lnTo>
                <a:lnTo>
                  <a:pt x="0" y="3238500"/>
                </a:lnTo>
                <a:lnTo>
                  <a:pt x="4572" y="3243834"/>
                </a:lnTo>
                <a:lnTo>
                  <a:pt x="10667" y="3243834"/>
                </a:lnTo>
                <a:lnTo>
                  <a:pt x="10668" y="20574"/>
                </a:lnTo>
                <a:lnTo>
                  <a:pt x="20574" y="9906"/>
                </a:lnTo>
                <a:lnTo>
                  <a:pt x="20574" y="20574"/>
                </a:lnTo>
                <a:lnTo>
                  <a:pt x="3454908" y="20574"/>
                </a:lnTo>
                <a:lnTo>
                  <a:pt x="3454908" y="9906"/>
                </a:lnTo>
                <a:lnTo>
                  <a:pt x="3465576" y="20574"/>
                </a:lnTo>
                <a:lnTo>
                  <a:pt x="3465576" y="3243834"/>
                </a:lnTo>
                <a:lnTo>
                  <a:pt x="3471672" y="3243834"/>
                </a:lnTo>
                <a:lnTo>
                  <a:pt x="3476244" y="3238500"/>
                </a:lnTo>
                <a:close/>
              </a:path>
              <a:path w="3476625" h="3244215">
                <a:moveTo>
                  <a:pt x="20574" y="20574"/>
                </a:moveTo>
                <a:lnTo>
                  <a:pt x="20574" y="9906"/>
                </a:lnTo>
                <a:lnTo>
                  <a:pt x="10668" y="20574"/>
                </a:lnTo>
                <a:lnTo>
                  <a:pt x="20574" y="20574"/>
                </a:lnTo>
                <a:close/>
              </a:path>
              <a:path w="3476625" h="3244215">
                <a:moveTo>
                  <a:pt x="20574" y="3222498"/>
                </a:moveTo>
                <a:lnTo>
                  <a:pt x="20574" y="20574"/>
                </a:lnTo>
                <a:lnTo>
                  <a:pt x="10668" y="20574"/>
                </a:lnTo>
                <a:lnTo>
                  <a:pt x="10668" y="3222498"/>
                </a:lnTo>
                <a:lnTo>
                  <a:pt x="20574" y="3222498"/>
                </a:lnTo>
                <a:close/>
              </a:path>
              <a:path w="3476625" h="3244215">
                <a:moveTo>
                  <a:pt x="3465576" y="3222498"/>
                </a:moveTo>
                <a:lnTo>
                  <a:pt x="10668" y="3222498"/>
                </a:lnTo>
                <a:lnTo>
                  <a:pt x="20574" y="3233166"/>
                </a:lnTo>
                <a:lnTo>
                  <a:pt x="20574" y="3243834"/>
                </a:lnTo>
                <a:lnTo>
                  <a:pt x="3454908" y="3243834"/>
                </a:lnTo>
                <a:lnTo>
                  <a:pt x="3454908" y="3233166"/>
                </a:lnTo>
                <a:lnTo>
                  <a:pt x="3465576" y="3222498"/>
                </a:lnTo>
                <a:close/>
              </a:path>
              <a:path w="3476625" h="3244215">
                <a:moveTo>
                  <a:pt x="20574" y="3243834"/>
                </a:moveTo>
                <a:lnTo>
                  <a:pt x="20574" y="3233166"/>
                </a:lnTo>
                <a:lnTo>
                  <a:pt x="10668" y="3222498"/>
                </a:lnTo>
                <a:lnTo>
                  <a:pt x="10667" y="3243834"/>
                </a:lnTo>
                <a:lnTo>
                  <a:pt x="20574" y="3243834"/>
                </a:lnTo>
                <a:close/>
              </a:path>
              <a:path w="3476625" h="3244215">
                <a:moveTo>
                  <a:pt x="3465576" y="20574"/>
                </a:moveTo>
                <a:lnTo>
                  <a:pt x="3454908" y="9906"/>
                </a:lnTo>
                <a:lnTo>
                  <a:pt x="3454908" y="20574"/>
                </a:lnTo>
                <a:lnTo>
                  <a:pt x="3465576" y="20574"/>
                </a:lnTo>
                <a:close/>
              </a:path>
              <a:path w="3476625" h="3244215">
                <a:moveTo>
                  <a:pt x="3465576" y="3222498"/>
                </a:moveTo>
                <a:lnTo>
                  <a:pt x="3465576" y="20574"/>
                </a:lnTo>
                <a:lnTo>
                  <a:pt x="3454908" y="20574"/>
                </a:lnTo>
                <a:lnTo>
                  <a:pt x="3454908" y="3222498"/>
                </a:lnTo>
                <a:lnTo>
                  <a:pt x="3465576" y="3222498"/>
                </a:lnTo>
                <a:close/>
              </a:path>
              <a:path w="3476625" h="3244215">
                <a:moveTo>
                  <a:pt x="3465576" y="3243834"/>
                </a:moveTo>
                <a:lnTo>
                  <a:pt x="3465576" y="3222498"/>
                </a:lnTo>
                <a:lnTo>
                  <a:pt x="3454908" y="3233166"/>
                </a:lnTo>
                <a:lnTo>
                  <a:pt x="3454908" y="3243834"/>
                </a:lnTo>
                <a:lnTo>
                  <a:pt x="3465576" y="3243834"/>
                </a:lnTo>
                <a:close/>
              </a:path>
            </a:pathLst>
          </a:custGeom>
          <a:solidFill>
            <a:srgbClr val="943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C4DB1766-6133-4CBB-95E0-593CABB2754B}"/>
              </a:ext>
            </a:extLst>
          </p:cNvPr>
          <p:cNvSpPr txBox="1">
            <a:spLocks/>
          </p:cNvSpPr>
          <p:nvPr/>
        </p:nvSpPr>
        <p:spPr>
          <a:xfrm>
            <a:off x="964137" y="974171"/>
            <a:ext cx="702359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25420" marR="5080" indent="-2713355">
              <a:spcBef>
                <a:spcPts val="100"/>
              </a:spcBef>
            </a:pPr>
            <a:r>
              <a:rPr lang="en-US" sz="3200" spc="-5" dirty="0"/>
              <a:t>EPAF</a:t>
            </a:r>
            <a:endParaRPr lang="en-US" sz="3200" spc="-65" dirty="0"/>
          </a:p>
        </p:txBody>
      </p:sp>
    </p:spTree>
    <p:extLst>
      <p:ext uri="{BB962C8B-B14F-4D97-AF65-F5344CB8AC3E}">
        <p14:creationId xmlns:p14="http://schemas.microsoft.com/office/powerpoint/2010/main" val="2229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F97F19-22D7-4355-A675-AA764112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Student Workers Summer Session EPAF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EB468F-268F-46A2-89E3-87EA1302D1C9}"/>
              </a:ext>
            </a:extLst>
          </p:cNvPr>
          <p:cNvSpPr txBox="1"/>
          <p:nvPr/>
        </p:nvSpPr>
        <p:spPr>
          <a:xfrm>
            <a:off x="641926" y="1783378"/>
            <a:ext cx="786014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5275" marR="96520" indent="-283210">
              <a:lnSpc>
                <a:spcPts val="2670"/>
              </a:lnSpc>
              <a:spcBef>
                <a:spcPts val="440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lang="en-US" sz="2400" spc="5" dirty="0">
                <a:latin typeface="Calibri"/>
                <a:cs typeface="Calibri"/>
              </a:rPr>
              <a:t>Continuing students </a:t>
            </a:r>
            <a:r>
              <a:rPr lang="en-US" sz="2400" spc="10" dirty="0">
                <a:latin typeface="Calibri"/>
                <a:cs typeface="Calibri"/>
              </a:rPr>
              <a:t>from </a:t>
            </a:r>
            <a:r>
              <a:rPr lang="en-US" sz="2400" spc="5" dirty="0">
                <a:latin typeface="Calibri"/>
                <a:cs typeface="Calibri"/>
              </a:rPr>
              <a:t>Spring semester or students taking  </a:t>
            </a:r>
            <a:r>
              <a:rPr lang="en-US" sz="2400" spc="10" dirty="0">
                <a:latin typeface="Calibri"/>
                <a:cs typeface="Calibri"/>
              </a:rPr>
              <a:t>summer </a:t>
            </a:r>
            <a:r>
              <a:rPr lang="en-US" sz="2400" spc="5" dirty="0">
                <a:latin typeface="Calibri"/>
                <a:cs typeface="Calibri"/>
              </a:rPr>
              <a:t>session classes </a:t>
            </a:r>
            <a:r>
              <a:rPr lang="en-US" sz="2400" spc="10" dirty="0">
                <a:latin typeface="Calibri"/>
                <a:cs typeface="Calibri"/>
              </a:rPr>
              <a:t>may work up </a:t>
            </a:r>
            <a:r>
              <a:rPr lang="en-US" sz="2400" spc="5" dirty="0">
                <a:latin typeface="Calibri"/>
                <a:cs typeface="Calibri"/>
              </a:rPr>
              <a:t>to </a:t>
            </a:r>
            <a:r>
              <a:rPr lang="en-US" sz="2400" spc="10" dirty="0">
                <a:latin typeface="Calibri"/>
                <a:cs typeface="Calibri"/>
              </a:rPr>
              <a:t>40 </a:t>
            </a:r>
            <a:r>
              <a:rPr lang="en-US" sz="2400" spc="5" dirty="0">
                <a:latin typeface="Calibri"/>
                <a:cs typeface="Calibri"/>
              </a:rPr>
              <a:t>hours </a:t>
            </a:r>
            <a:r>
              <a:rPr lang="en-US" sz="2400" spc="10" dirty="0">
                <a:latin typeface="Calibri"/>
                <a:cs typeface="Calibri"/>
              </a:rPr>
              <a:t>a week </a:t>
            </a:r>
            <a:r>
              <a:rPr lang="en-US" sz="2400" spc="5" dirty="0">
                <a:latin typeface="Calibri"/>
                <a:cs typeface="Calibri"/>
              </a:rPr>
              <a:t>in June </a:t>
            </a:r>
            <a:r>
              <a:rPr lang="en-US" sz="2400" spc="15" dirty="0">
                <a:latin typeface="Calibri"/>
                <a:cs typeface="Calibri"/>
              </a:rPr>
              <a:t>&amp; </a:t>
            </a:r>
            <a:r>
              <a:rPr lang="en-US" sz="2400" spc="-25" dirty="0">
                <a:latin typeface="Calibri"/>
                <a:cs typeface="Calibri"/>
              </a:rPr>
              <a:t>July (as working more may affect ACA eligibility).</a:t>
            </a:r>
            <a:endParaRPr lang="en-US" sz="2400" dirty="0">
              <a:latin typeface="Calibri"/>
              <a:cs typeface="Calibri"/>
            </a:endParaRPr>
          </a:p>
          <a:p>
            <a:pPr marL="295275" marR="10160" indent="-283210">
              <a:lnSpc>
                <a:spcPts val="2670"/>
              </a:lnSpc>
              <a:spcBef>
                <a:spcPts val="600"/>
              </a:spcBef>
              <a:buFont typeface="Arial"/>
              <a:buChar char="•"/>
              <a:tabLst>
                <a:tab pos="295275" algn="l"/>
                <a:tab pos="295910" algn="l"/>
                <a:tab pos="4366260" algn="l"/>
              </a:tabLst>
            </a:pPr>
            <a:r>
              <a:rPr lang="en-US" sz="2400" spc="10" dirty="0">
                <a:latin typeface="Calibri"/>
                <a:cs typeface="Calibri"/>
              </a:rPr>
              <a:t>The employer </a:t>
            </a:r>
            <a:r>
              <a:rPr lang="en-US" sz="2400" spc="5" dirty="0">
                <a:latin typeface="Calibri"/>
                <a:cs typeface="Calibri"/>
              </a:rPr>
              <a:t>share of Medicare </a:t>
            </a:r>
            <a:r>
              <a:rPr lang="en-US" sz="2400" spc="10" dirty="0">
                <a:latin typeface="Calibri"/>
                <a:cs typeface="Calibri"/>
              </a:rPr>
              <a:t>and </a:t>
            </a:r>
            <a:r>
              <a:rPr lang="en-US" sz="2400" spc="5" dirty="0">
                <a:latin typeface="Calibri"/>
                <a:cs typeface="Calibri"/>
              </a:rPr>
              <a:t>Social Security (FICA) and  </a:t>
            </a:r>
            <a:r>
              <a:rPr lang="en-US" sz="2400" spc="10" dirty="0">
                <a:latin typeface="Calibri"/>
                <a:cs typeface="Calibri"/>
              </a:rPr>
              <a:t>unemployment </a:t>
            </a:r>
            <a:r>
              <a:rPr lang="en-US" sz="2400" spc="5" dirty="0">
                <a:latin typeface="Calibri"/>
                <a:cs typeface="Calibri"/>
              </a:rPr>
              <a:t>are charged to the department if not taking at </a:t>
            </a:r>
            <a:r>
              <a:rPr lang="en-US" sz="2400" spc="-5" dirty="0">
                <a:latin typeface="Calibri"/>
                <a:cs typeface="Calibri"/>
              </a:rPr>
              <a:t>least </a:t>
            </a:r>
            <a:r>
              <a:rPr lang="en-US" sz="2400" spc="10" dirty="0">
                <a:latin typeface="Calibri"/>
                <a:cs typeface="Calibri"/>
              </a:rPr>
              <a:t>6 credits total</a:t>
            </a:r>
            <a:r>
              <a:rPr lang="en-US" sz="2400" spc="15" dirty="0">
                <a:latin typeface="Calibri"/>
                <a:cs typeface="Calibri"/>
              </a:rPr>
              <a:t> </a:t>
            </a:r>
            <a:r>
              <a:rPr lang="en-US" sz="2400" spc="10" dirty="0">
                <a:latin typeface="Calibri"/>
                <a:cs typeface="Calibri"/>
              </a:rPr>
              <a:t>summer classes. The </a:t>
            </a:r>
            <a:r>
              <a:rPr lang="en-US" sz="2400" spc="5" dirty="0">
                <a:latin typeface="Calibri"/>
                <a:cs typeface="Calibri"/>
              </a:rPr>
              <a:t>employee share of FICA will be  deducted </a:t>
            </a:r>
            <a:r>
              <a:rPr lang="en-US" sz="2400" spc="10" dirty="0">
                <a:latin typeface="Calibri"/>
                <a:cs typeface="Calibri"/>
              </a:rPr>
              <a:t>from </a:t>
            </a:r>
            <a:r>
              <a:rPr lang="en-US" sz="2400" spc="5" dirty="0">
                <a:latin typeface="Calibri"/>
                <a:cs typeface="Calibri"/>
              </a:rPr>
              <a:t>the </a:t>
            </a:r>
            <a:r>
              <a:rPr lang="en-US" sz="2400" dirty="0">
                <a:latin typeface="Calibri"/>
                <a:cs typeface="Calibri"/>
              </a:rPr>
              <a:t>student’s</a:t>
            </a:r>
            <a:r>
              <a:rPr lang="en-US" sz="2400" spc="-25" dirty="0">
                <a:latin typeface="Calibri"/>
                <a:cs typeface="Calibri"/>
              </a:rPr>
              <a:t> </a:t>
            </a:r>
            <a:r>
              <a:rPr lang="en-US" sz="2400" spc="-35" dirty="0">
                <a:latin typeface="Calibri"/>
                <a:cs typeface="Calibri"/>
              </a:rPr>
              <a:t>pay.</a:t>
            </a:r>
            <a:endParaRPr lang="en-US" sz="2400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295275" algn="l"/>
                <a:tab pos="295910" algn="l"/>
              </a:tabLst>
            </a:pPr>
            <a:r>
              <a:rPr lang="en-US" sz="2400" spc="5" dirty="0">
                <a:latin typeface="Calibri"/>
                <a:cs typeface="Calibri"/>
              </a:rPr>
              <a:t>Appointments </a:t>
            </a:r>
            <a:r>
              <a:rPr lang="en-US" sz="2400" spc="10" dirty="0">
                <a:latin typeface="Calibri"/>
                <a:cs typeface="Calibri"/>
              </a:rPr>
              <a:t>may be between 5</a:t>
            </a:r>
            <a:r>
              <a:rPr lang="en-US" sz="2400" spc="5" dirty="0">
                <a:latin typeface="Calibri"/>
                <a:cs typeface="Calibri"/>
              </a:rPr>
              <a:t>/21/2022 </a:t>
            </a:r>
            <a:r>
              <a:rPr lang="en-US" sz="2400" spc="10" dirty="0">
                <a:latin typeface="Calibri"/>
                <a:cs typeface="Calibri"/>
              </a:rPr>
              <a:t>and</a:t>
            </a:r>
            <a:r>
              <a:rPr lang="en-US" sz="2400" spc="-35" dirty="0">
                <a:latin typeface="Calibri"/>
                <a:cs typeface="Calibri"/>
              </a:rPr>
              <a:t> 8</a:t>
            </a:r>
            <a:r>
              <a:rPr lang="en-US" sz="2400" spc="5" dirty="0">
                <a:latin typeface="Calibri"/>
                <a:cs typeface="Calibri"/>
              </a:rPr>
              <a:t>/26/2022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5B27F46C-C0D0-42B8-8391-591782023E15}"/>
              </a:ext>
            </a:extLst>
          </p:cNvPr>
          <p:cNvSpPr/>
          <p:nvPr/>
        </p:nvSpPr>
        <p:spPr>
          <a:xfrm>
            <a:off x="993405" y="1279717"/>
            <a:ext cx="6880097" cy="1379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131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FDBF683-152C-0219-5D3F-CEF41B48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Hiring Dates for Students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20E5D3-4B92-4A76-B98D-D60F1C326F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260911"/>
              </p:ext>
            </p:extLst>
          </p:nvPr>
        </p:nvGraphicFramePr>
        <p:xfrm>
          <a:off x="0" y="1311565"/>
          <a:ext cx="9144000" cy="481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618">
                  <a:extLst>
                    <a:ext uri="{9D8B030D-6E8A-4147-A177-3AD203B41FA5}">
                      <a16:colId xmlns:a16="http://schemas.microsoft.com/office/drawing/2014/main" val="511268542"/>
                    </a:ext>
                  </a:extLst>
                </a:gridCol>
                <a:gridCol w="2447637">
                  <a:extLst>
                    <a:ext uri="{9D8B030D-6E8A-4147-A177-3AD203B41FA5}">
                      <a16:colId xmlns:a16="http://schemas.microsoft.com/office/drawing/2014/main" val="278750461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455553294"/>
                    </a:ext>
                  </a:extLst>
                </a:gridCol>
                <a:gridCol w="2780145">
                  <a:extLst>
                    <a:ext uri="{9D8B030D-6E8A-4147-A177-3AD203B41FA5}">
                      <a16:colId xmlns:a16="http://schemas.microsoft.com/office/drawing/2014/main" val="3343965906"/>
                    </a:ext>
                  </a:extLst>
                </a:gridCol>
              </a:tblGrid>
              <a:tr h="716703">
                <a:tc>
                  <a:txBody>
                    <a:bodyPr/>
                    <a:lstStyle/>
                    <a:p>
                      <a:r>
                        <a:rPr lang="en-US" dirty="0"/>
                        <a:t>Use position # 4Sxxxx-S1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Payroll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 </a:t>
                      </a:r>
                      <a:r>
                        <a:rPr lang="en-US" dirty="0" err="1"/>
                        <a:t>epaf</a:t>
                      </a:r>
                      <a:r>
                        <a:rPr lang="en-US" dirty="0"/>
                        <a:t> start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 </a:t>
                      </a:r>
                      <a:r>
                        <a:rPr lang="en-US" dirty="0" err="1"/>
                        <a:t>epaf</a:t>
                      </a:r>
                      <a:r>
                        <a:rPr lang="en-US" dirty="0"/>
                        <a:t> end 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784503"/>
                  </a:ext>
                </a:extLst>
              </a:tr>
              <a:tr h="1023861">
                <a:tc>
                  <a:txBody>
                    <a:bodyPr/>
                    <a:lstStyle/>
                    <a:p>
                      <a:r>
                        <a:rPr lang="en-US" dirty="0"/>
                        <a:t>Summer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5/21/22 to 8/26/22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 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 end date if not rehiring OR Pay Period End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434609"/>
                  </a:ext>
                </a:extLst>
              </a:tr>
              <a:tr h="1023861">
                <a:tc>
                  <a:txBody>
                    <a:bodyPr/>
                    <a:lstStyle/>
                    <a:p>
                      <a:r>
                        <a:rPr lang="en-US" dirty="0"/>
                        <a:t>Fall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8/27/22 to 12/30/22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 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Actual end date if not rehiring OR Pay Period End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2111"/>
                  </a:ext>
                </a:extLst>
              </a:tr>
              <a:tr h="1023861">
                <a:tc>
                  <a:txBody>
                    <a:bodyPr/>
                    <a:lstStyle/>
                    <a:p>
                      <a:r>
                        <a:rPr lang="en-US" dirty="0"/>
                        <a:t>Spring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12/31/22 to 5/19/23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 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Actual end date if not rehiring OR Pay Period End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323784"/>
                  </a:ext>
                </a:extLst>
              </a:tr>
              <a:tr h="1023861">
                <a:tc>
                  <a:txBody>
                    <a:bodyPr/>
                    <a:lstStyle/>
                    <a:p>
                      <a:r>
                        <a:rPr lang="en-US" dirty="0"/>
                        <a:t>Hiring for Fall, Spring and Summer ‘23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8/27/22 to 8/25/23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 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 end date if not rehiring OR Pay Period End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29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5286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F7A869B99A0243E9AEE1B5097F067B65"/>
  <p:tag name="TPVERSION" val="5"/>
  <p:tag name="TPFULLVERSION" val="5.1.1.3052"/>
  <p:tag name="PPTVERSION" val="14"/>
  <p:tag name="TPOS" val="2"/>
</p:tagLst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40B379A75DCD4FB25AA9C781B06B0F" ma:contentTypeVersion="4" ma:contentTypeDescription="Create a new document." ma:contentTypeScope="" ma:versionID="181f30b17581dd53212562a82f930123">
  <xsd:schema xmlns:xsd="http://www.w3.org/2001/XMLSchema" xmlns:xs="http://www.w3.org/2001/XMLSchema" xmlns:p="http://schemas.microsoft.com/office/2006/metadata/properties" xmlns:ns2="de39cfe2-e242-41a8-9ca3-069b3aa934ce" targetNamespace="http://schemas.microsoft.com/office/2006/metadata/properties" ma:root="true" ma:fieldsID="d210695addbadb415afbb7fb28a68a76" ns2:_="">
    <xsd:import namespace="de39cfe2-e242-41a8-9ca3-069b3aa934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39cfe2-e242-41a8-9ca3-069b3aa934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5CEFEA-AD4C-4ABA-9B64-B3D0ECFF70E4}">
  <ds:schemaRefs>
    <ds:schemaRef ds:uri="de39cfe2-e242-41a8-9ca3-069b3aa934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FAD97A9-7524-4BFF-A846-9661BB48EB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793E35-56BE-49A6-89C4-6270D11CCECE}">
  <ds:schemaRefs>
    <ds:schemaRef ds:uri="de39cfe2-e242-41a8-9ca3-069b3aa934c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486</Words>
  <Application>Microsoft Office PowerPoint</Application>
  <PresentationFormat>On-screen Show (4:3)</PresentationFormat>
  <Paragraphs>106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1_Custom Design</vt:lpstr>
      <vt:lpstr>Summer Session Graduate Assistants   5/7/2022 through 8/12/2022</vt:lpstr>
      <vt:lpstr> </vt:lpstr>
      <vt:lpstr>PowerPoint Presentation</vt:lpstr>
      <vt:lpstr>Student Workers Summer Session EPAF</vt:lpstr>
      <vt:lpstr>Hiring Dates for Students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Chau, Vanessa</cp:lastModifiedBy>
  <cp:revision>241</cp:revision>
  <cp:lastPrinted>2021-11-15T17:15:28Z</cp:lastPrinted>
  <dcterms:created xsi:type="dcterms:W3CDTF">2012-04-26T20:02:36Z</dcterms:created>
  <dcterms:modified xsi:type="dcterms:W3CDTF">2022-04-11T17:56:41Z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0x0101007840B379A75DCD4FB25AA9C781B06B0F</vt:lpwstr>
  </property>
</Properties>
</file>