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1" r:id="rId3"/>
    <p:sldId id="257" r:id="rId4"/>
    <p:sldId id="262" r:id="rId5"/>
    <p:sldId id="258" r:id="rId6"/>
    <p:sldId id="259" r:id="rId7"/>
    <p:sldId id="263" r:id="rId8"/>
    <p:sldId id="265" r:id="rId9"/>
    <p:sldId id="266" r:id="rId10"/>
    <p:sldId id="267" r:id="rId11"/>
    <p:sldId id="281" r:id="rId12"/>
    <p:sldId id="269" r:id="rId13"/>
    <p:sldId id="268" r:id="rId14"/>
    <p:sldId id="280" r:id="rId15"/>
    <p:sldId id="272" r:id="rId16"/>
    <p:sldId id="276" r:id="rId17"/>
    <p:sldId id="277" r:id="rId18"/>
    <p:sldId id="278" r:id="rId19"/>
    <p:sldId id="279" r:id="rId20"/>
    <p:sldId id="264" r:id="rId21"/>
    <p:sldId id="271" r:id="rId22"/>
    <p:sldId id="273" r:id="rId23"/>
    <p:sldId id="274" r:id="rId24"/>
    <p:sldId id="275" r:id="rId25"/>
    <p:sldId id="270" r:id="rId26"/>
    <p:sldId id="26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2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4D55A-450E-4608-9B28-716FCD92D7BC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B6D4D-3A97-4B1A-8EC5-3D532E2F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Global temperatures have increased over the past century</a:t>
            </a:r>
            <a:r>
              <a:rPr lang="en-US" baseline="0" dirty="0" smtClean="0"/>
              <a:t> and are projected to rise substantially in the next coming century.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While future changes in climate are expected to influence the ecosystem, evidence of vegetation </a:t>
            </a:r>
            <a:r>
              <a:rPr lang="en-US" baseline="0" dirty="0" err="1" smtClean="0"/>
              <a:t>dieoff</a:t>
            </a:r>
            <a:r>
              <a:rPr lang="en-US" baseline="0" dirty="0" smtClean="0"/>
              <a:t> in many locations in the across the planet.</a:t>
            </a:r>
            <a:endParaRPr lang="en-US" dirty="0" smtClean="0"/>
          </a:p>
          <a:p>
            <a:r>
              <a:rPr lang="en-US" dirty="0" smtClean="0"/>
              <a:t>Aspen (</a:t>
            </a:r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tremuloides</a:t>
            </a:r>
            <a:r>
              <a:rPr lang="en-US" dirty="0" smtClean="0"/>
              <a:t>) in</a:t>
            </a:r>
            <a:r>
              <a:rPr lang="en-US" baseline="0" dirty="0" smtClean="0"/>
              <a:t> Alberta Canada, and Ponderosa Pine in Jemez Mountains, New Mexico.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7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most complete WBP data</a:t>
            </a:r>
            <a:r>
              <a:rPr lang="en-US" baseline="0" dirty="0" smtClean="0"/>
              <a:t>sets in the GYE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6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8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Selection</a:t>
            </a:r>
            <a:r>
              <a:rPr lang="en-US" baseline="0" dirty="0" smtClean="0"/>
              <a:t> for high deviance and reduction of </a:t>
            </a:r>
            <a:r>
              <a:rPr lang="en-US" baseline="0" dirty="0" err="1" smtClean="0"/>
              <a:t>collinearity</a:t>
            </a:r>
            <a:r>
              <a:rPr lang="en-US" baseline="0" dirty="0" smtClean="0"/>
              <a:t>. Leading predictors that explain the most deviance are VPD8, Tmax8, and SWE5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 envelope</a:t>
            </a:r>
            <a:r>
              <a:rPr lang="en-US" baseline="0" dirty="0" smtClean="0"/>
              <a:t> shift towards higher elevations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6D4D-3A97-4B1A-8EC5-3D532E2FE0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2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6D0A23D-8125-414D-830C-8F512D0E1B70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1A296F0-CAE7-41AA-B34E-DF574BC7CA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WHITEBARK PINE DISTRIBUTION MODELS UNDER PROJECTED FUTURE CLIMATES IN THE GYA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6172200" cy="1371600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Tony Chang, Andrew Hansen, Nathan </a:t>
            </a:r>
            <a:r>
              <a:rPr lang="en-US" sz="2000" dirty="0" err="1" smtClean="0"/>
              <a:t>Piekielek</a:t>
            </a:r>
            <a:endParaRPr lang="en-US" sz="2000" dirty="0" smtClean="0"/>
          </a:p>
          <a:p>
            <a:r>
              <a:rPr lang="en-US" sz="1200" dirty="0" smtClean="0"/>
              <a:t>Montana State University</a:t>
            </a:r>
          </a:p>
          <a:p>
            <a:r>
              <a:rPr lang="en-US" sz="1900" dirty="0" smtClean="0"/>
              <a:t>Tom </a:t>
            </a:r>
            <a:r>
              <a:rPr lang="en-US" sz="1900" dirty="0" err="1" smtClean="0"/>
              <a:t>Olliff</a:t>
            </a:r>
            <a:endParaRPr lang="en-US" sz="1900" dirty="0" smtClean="0"/>
          </a:p>
          <a:p>
            <a:r>
              <a:rPr lang="en-US" sz="1200" dirty="0" smtClean="0"/>
              <a:t>NPS IMR and Great Northern LCC</a:t>
            </a:r>
            <a:endParaRPr lang="en-US" sz="1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876800" y="76201"/>
            <a:ext cx="4114800" cy="7096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effectLst/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effectLst/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effectLst/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effectLst/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effectLst/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endParaRPr lang="en-US" sz="10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1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Predictor Variable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2336"/>
            <a:ext cx="3505200" cy="4873752"/>
          </a:xfrm>
        </p:spPr>
        <p:txBody>
          <a:bodyPr/>
          <a:lstStyle/>
          <a:p>
            <a:r>
              <a:rPr lang="en-US" dirty="0" smtClean="0"/>
              <a:t>Climate summarized using 1950-1980 means</a:t>
            </a:r>
          </a:p>
          <a:p>
            <a:endParaRPr lang="en-US" dirty="0"/>
          </a:p>
          <a:p>
            <a:r>
              <a:rPr lang="en-US" dirty="0" smtClean="0"/>
              <a:t>122 predictor covariates</a:t>
            </a:r>
          </a:p>
          <a:p>
            <a:endParaRPr lang="en-US" dirty="0"/>
          </a:p>
          <a:p>
            <a:r>
              <a:rPr lang="en-US" dirty="0" smtClean="0"/>
              <a:t>Suite considering ecologically meaningful predictors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47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Presence/Absence Data Distributions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95401"/>
            <a:ext cx="8276090" cy="5105400"/>
          </a:xfrm>
        </p:spPr>
      </p:pic>
    </p:spTree>
    <p:extLst>
      <p:ext uri="{BB962C8B-B14F-4D97-AF65-F5344CB8AC3E}">
        <p14:creationId xmlns:p14="http://schemas.microsoft.com/office/powerpoint/2010/main" val="1873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86883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1521"/>
            <a:ext cx="8434654" cy="5567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990903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Leading predictors: </a:t>
            </a:r>
          </a:p>
          <a:p>
            <a:r>
              <a:rPr lang="en-US" dirty="0" smtClean="0"/>
              <a:t>Tmax8, SWE5, VPD6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692773" cy="43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Diagnostic: Multi-method Model Fitting</a:t>
            </a:r>
            <a:endParaRPr lang="en-US" dirty="0"/>
          </a:p>
        </p:txBody>
      </p:sp>
      <p:pic>
        <p:nvPicPr>
          <p:cNvPr id="5122" name="Picture 2" descr="D:\CHANG\PhD_Material\Conferences_workshops\092013_Whitebark_Meeting\Talk\WBP talk\multimodel_outp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0" y="1447800"/>
            <a:ext cx="820813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Covariate Distributions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683852" cy="4675920"/>
          </a:xfrm>
        </p:spPr>
      </p:pic>
    </p:spTree>
    <p:extLst>
      <p:ext uri="{BB962C8B-B14F-4D97-AF65-F5344CB8AC3E}">
        <p14:creationId xmlns:p14="http://schemas.microsoft.com/office/powerpoint/2010/main" val="16539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7543800" cy="46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GCM variability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199"/>
            <a:ext cx="8305800" cy="42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 smtClean="0"/>
              <a:t>Projections (RCP 45)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598353" cy="4629882"/>
          </a:xfrm>
        </p:spPr>
      </p:pic>
    </p:spTree>
    <p:extLst>
      <p:ext uri="{BB962C8B-B14F-4D97-AF65-F5344CB8AC3E}">
        <p14:creationId xmlns:p14="http://schemas.microsoft.com/office/powerpoint/2010/main" val="30827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Projections (RCP </a:t>
            </a:r>
            <a:r>
              <a:rPr lang="en-US" dirty="0" smtClean="0"/>
              <a:t>85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400824" cy="4523520"/>
          </a:xfrm>
        </p:spPr>
      </p:pic>
    </p:spTree>
    <p:extLst>
      <p:ext uri="{BB962C8B-B14F-4D97-AF65-F5344CB8AC3E}">
        <p14:creationId xmlns:p14="http://schemas.microsoft.com/office/powerpoint/2010/main" val="19536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Covariate </a:t>
            </a:r>
            <a:r>
              <a:rPr lang="en-US" dirty="0" smtClean="0"/>
              <a:t>Distributions </a:t>
            </a:r>
            <a:br>
              <a:rPr lang="en-US" dirty="0" smtClean="0"/>
            </a:br>
            <a:r>
              <a:rPr lang="en-US" dirty="0" smtClean="0"/>
              <a:t>(CESM-1 CAM5, </a:t>
            </a:r>
            <a:r>
              <a:rPr lang="en-US" dirty="0"/>
              <a:t>RCP </a:t>
            </a:r>
            <a:r>
              <a:rPr lang="en-US" dirty="0" smtClean="0"/>
              <a:t>85, 2040)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3413"/>
            <a:ext cx="8493806" cy="4573587"/>
          </a:xfrm>
        </p:spPr>
      </p:pic>
    </p:spTree>
    <p:extLst>
      <p:ext uri="{BB962C8B-B14F-4D97-AF65-F5344CB8AC3E}">
        <p14:creationId xmlns:p14="http://schemas.microsoft.com/office/powerpoint/2010/main" val="3348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Vegetation response to climate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10200" y="3429000"/>
            <a:ext cx="3038476" cy="2619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Evidence of vegetation die off related to climate induced physiological stress. </a:t>
            </a:r>
            <a:r>
              <a:rPr lang="en-US" sz="1400" dirty="0" smtClean="0"/>
              <a:t>(Allen et al. 2010)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1"/>
            <a:ext cx="4891260" cy="433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49" y="1524000"/>
            <a:ext cx="3048351" cy="2205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967460" cy="51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properties of areas of suitable climate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17410"/>
              </p:ext>
            </p:extLst>
          </p:nvPr>
        </p:nvGraphicFramePr>
        <p:xfrm>
          <a:off x="304800" y="2209800"/>
          <a:ext cx="8382000" cy="274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672"/>
                <a:gridCol w="1895845"/>
                <a:gridCol w="1442490"/>
                <a:gridCol w="1346325"/>
                <a:gridCol w="1380668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Prob. Presence &gt; 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/>
                </a:tc>
              </a:tr>
              <a:tr h="46938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Area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28,732 km</a:t>
                      </a:r>
                      <a:r>
                        <a:rPr lang="en-US" sz="1400" baseline="30000" dirty="0" smtClean="0">
                          <a:latin typeface="+mn-lt"/>
                        </a:rPr>
                        <a:t>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10,227 km</a:t>
                      </a:r>
                      <a:r>
                        <a:rPr lang="en-US" sz="1800" baseline="30000" dirty="0" smtClean="0">
                          <a:latin typeface="+mn-lt"/>
                        </a:rPr>
                        <a:t>2</a:t>
                      </a:r>
                      <a:endParaRPr lang="en-US" sz="1600" dirty="0" smtClean="0">
                        <a:latin typeface="+mn-lt"/>
                      </a:endParaRPr>
                    </a:p>
                    <a:p>
                      <a:r>
                        <a:rPr lang="en-US" sz="1100" dirty="0" smtClean="0">
                          <a:latin typeface="+mn-lt"/>
                        </a:rPr>
                        <a:t>(65% reduction)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6,160 km</a:t>
                      </a:r>
                      <a:r>
                        <a:rPr lang="en-US" sz="1600" baseline="30000" dirty="0" smtClean="0">
                          <a:latin typeface="+mn-lt"/>
                        </a:rPr>
                        <a:t>2</a:t>
                      </a:r>
                      <a:endParaRPr lang="en-US" sz="1600" dirty="0" smtClean="0">
                        <a:latin typeface="+mn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n-lt"/>
                        </a:rPr>
                        <a:t>(79% reduction)</a:t>
                      </a:r>
                      <a:endParaRPr lang="en-US" sz="1100" dirty="0" smtClean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3,949</a:t>
                      </a:r>
                      <a:r>
                        <a:rPr lang="en-US" sz="1600" baseline="0" dirty="0" smtClean="0">
                          <a:latin typeface="+mn-lt"/>
                        </a:rPr>
                        <a:t> km</a:t>
                      </a:r>
                      <a:r>
                        <a:rPr lang="en-US" sz="1600" baseline="30000" dirty="0" smtClean="0">
                          <a:latin typeface="+mn-lt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(86% reduction)</a:t>
                      </a:r>
                      <a:endParaRPr lang="en-US" sz="1400" dirty="0" smtClean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</a:tr>
              <a:tr h="62898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Mean</a:t>
                      </a:r>
                      <a:r>
                        <a:rPr lang="en-US" sz="1400" baseline="0" dirty="0" smtClean="0">
                          <a:latin typeface="+mn-lt"/>
                        </a:rPr>
                        <a:t> elevation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2,974 m </a:t>
                      </a:r>
                    </a:p>
                    <a:p>
                      <a:r>
                        <a:rPr lang="en-US" sz="1100" dirty="0" smtClean="0">
                          <a:latin typeface="+mn-lt"/>
                        </a:rPr>
                        <a:t>(9,754</a:t>
                      </a:r>
                      <a:r>
                        <a:rPr lang="en-US" sz="1100" baseline="0" dirty="0" smtClean="0">
                          <a:latin typeface="+mn-lt"/>
                        </a:rPr>
                        <a:t> </a:t>
                      </a:r>
                      <a:r>
                        <a:rPr lang="en-US" sz="1100" baseline="0" dirty="0" err="1" smtClean="0">
                          <a:latin typeface="+mn-lt"/>
                        </a:rPr>
                        <a:t>ft</a:t>
                      </a:r>
                      <a:r>
                        <a:rPr lang="en-US" sz="1100" baseline="0" dirty="0" smtClean="0">
                          <a:latin typeface="+mn-lt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3,214 m </a:t>
                      </a:r>
                    </a:p>
                    <a:p>
                      <a:r>
                        <a:rPr lang="en-US" sz="1100" dirty="0" smtClean="0">
                          <a:latin typeface="+mn-lt"/>
                        </a:rPr>
                        <a:t>(10,541 </a:t>
                      </a:r>
                      <a:r>
                        <a:rPr lang="en-US" sz="1100" dirty="0" err="1" smtClean="0">
                          <a:latin typeface="+mn-lt"/>
                        </a:rPr>
                        <a:t>ft</a:t>
                      </a:r>
                      <a:r>
                        <a:rPr lang="en-US" sz="1100" dirty="0" smtClean="0">
                          <a:latin typeface="+mn-lt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3,288 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(10,784 </a:t>
                      </a:r>
                      <a:r>
                        <a:rPr lang="en-US" sz="1100" dirty="0" err="1" smtClean="0">
                          <a:latin typeface="+mn-lt"/>
                        </a:rPr>
                        <a:t>ft</a:t>
                      </a:r>
                      <a:r>
                        <a:rPr lang="en-US" sz="1100" dirty="0" smtClean="0">
                          <a:latin typeface="+mn-lt"/>
                        </a:rPr>
                        <a:t>)</a:t>
                      </a: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3,363 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(11,030 </a:t>
                      </a:r>
                      <a:r>
                        <a:rPr lang="en-US" sz="1100" dirty="0" err="1" smtClean="0">
                          <a:latin typeface="+mn-lt"/>
                        </a:rPr>
                        <a:t>ft</a:t>
                      </a:r>
                      <a:r>
                        <a:rPr lang="en-US" sz="1100" dirty="0" smtClean="0">
                          <a:latin typeface="+mn-lt"/>
                        </a:rPr>
                        <a:t>)</a:t>
                      </a: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08319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Elevation Range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2,226</a:t>
                      </a:r>
                      <a:r>
                        <a:rPr lang="en-US" sz="1400" baseline="0" dirty="0" smtClean="0">
                          <a:latin typeface="+mn-lt"/>
                        </a:rPr>
                        <a:t> – 4,101 m</a:t>
                      </a:r>
                    </a:p>
                    <a:p>
                      <a:r>
                        <a:rPr lang="en-US" sz="1100" dirty="0" smtClean="0">
                          <a:latin typeface="+mn-lt"/>
                        </a:rPr>
                        <a:t>(7,301</a:t>
                      </a:r>
                      <a:r>
                        <a:rPr lang="en-US" sz="1100" baseline="0" dirty="0" smtClean="0">
                          <a:latin typeface="+mn-lt"/>
                        </a:rPr>
                        <a:t> – 11,030 </a:t>
                      </a:r>
                      <a:r>
                        <a:rPr lang="en-US" sz="1100" baseline="0" dirty="0" err="1" smtClean="0">
                          <a:latin typeface="+mn-lt"/>
                        </a:rPr>
                        <a:t>ft</a:t>
                      </a:r>
                      <a:r>
                        <a:rPr lang="en-US" sz="1100" baseline="0" dirty="0" smtClean="0">
                          <a:latin typeface="+mn-lt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2,478-4101 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(8,127</a:t>
                      </a:r>
                      <a:r>
                        <a:rPr lang="en-US" sz="1100" baseline="0" dirty="0" smtClean="0">
                          <a:latin typeface="+mn-lt"/>
                        </a:rPr>
                        <a:t> – 11,030 </a:t>
                      </a:r>
                      <a:r>
                        <a:rPr lang="en-US" sz="1100" baseline="0" dirty="0" err="1" smtClean="0">
                          <a:latin typeface="+mn-lt"/>
                        </a:rPr>
                        <a:t>ft</a:t>
                      </a:r>
                      <a:r>
                        <a:rPr lang="en-US" sz="1100" baseline="0" dirty="0" smtClean="0">
                          <a:latin typeface="+mn-lt"/>
                        </a:rPr>
                        <a:t>)</a:t>
                      </a:r>
                      <a:endParaRPr lang="en-US" sz="1100" dirty="0" smtClean="0">
                        <a:latin typeface="+mn-lt"/>
                      </a:endParaRP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2,545-4,101 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(8,347</a:t>
                      </a:r>
                      <a:r>
                        <a:rPr lang="en-US" sz="1100" baseline="0" dirty="0" smtClean="0">
                          <a:latin typeface="+mn-lt"/>
                        </a:rPr>
                        <a:t> – 11,030 </a:t>
                      </a:r>
                      <a:r>
                        <a:rPr lang="en-US" sz="1100" baseline="0" dirty="0" err="1" smtClean="0">
                          <a:latin typeface="+mn-lt"/>
                        </a:rPr>
                        <a:t>ft</a:t>
                      </a:r>
                      <a:r>
                        <a:rPr lang="en-US" sz="1100" baseline="0" dirty="0" smtClean="0">
                          <a:latin typeface="+mn-lt"/>
                        </a:rPr>
                        <a:t>)</a:t>
                      </a:r>
                      <a:endParaRPr lang="en-US" sz="1100" dirty="0" smtClean="0">
                        <a:latin typeface="+mn-lt"/>
                      </a:endParaRP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2,643-4,101 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(8,669</a:t>
                      </a:r>
                      <a:r>
                        <a:rPr lang="en-US" sz="1100" baseline="0" dirty="0" smtClean="0">
                          <a:latin typeface="+mn-lt"/>
                        </a:rPr>
                        <a:t> – 11,030 </a:t>
                      </a:r>
                      <a:r>
                        <a:rPr lang="en-US" sz="1100" baseline="0" dirty="0" err="1" smtClean="0">
                          <a:latin typeface="+mn-lt"/>
                        </a:rPr>
                        <a:t>ft</a:t>
                      </a:r>
                      <a:r>
                        <a:rPr lang="en-US" sz="1100" baseline="0" dirty="0" smtClean="0">
                          <a:latin typeface="+mn-lt"/>
                        </a:rPr>
                        <a:t>)</a:t>
                      </a:r>
                      <a:endParaRPr lang="en-US" sz="1100" dirty="0" smtClean="0">
                        <a:latin typeface="+mn-lt"/>
                      </a:endParaRP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6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GYCC WBP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100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Analysis identifies loss of historic bioclimatic habitat by the year 2100</a:t>
            </a:r>
          </a:p>
          <a:p>
            <a:endParaRPr lang="en-US" dirty="0"/>
          </a:p>
          <a:p>
            <a:r>
              <a:rPr lang="en-US" dirty="0" smtClean="0"/>
              <a:t>Areas and locations of climate suitable habitat for restoration of adult WBP</a:t>
            </a:r>
          </a:p>
          <a:p>
            <a:endParaRPr lang="en-US" dirty="0"/>
          </a:p>
          <a:p>
            <a:r>
              <a:rPr lang="en-US" dirty="0" smtClean="0"/>
              <a:t>Does not account explicitly for disturbance, dispersal, and competition</a:t>
            </a:r>
          </a:p>
        </p:txBody>
      </p:sp>
    </p:spTree>
    <p:extLst>
      <p:ext uri="{BB962C8B-B14F-4D97-AF65-F5344CB8AC3E}">
        <p14:creationId xmlns:p14="http://schemas.microsoft.com/office/powerpoint/2010/main" val="35898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2895600" cy="4873752"/>
          </a:xfrm>
        </p:spPr>
        <p:txBody>
          <a:bodyPr/>
          <a:lstStyle/>
          <a:p>
            <a:r>
              <a:rPr lang="en-US" dirty="0" smtClean="0"/>
              <a:t>Envelope analysis to reveal climatic suitable areas for other life history stages</a:t>
            </a:r>
          </a:p>
          <a:p>
            <a:endParaRPr lang="en-US" dirty="0"/>
          </a:p>
          <a:p>
            <a:r>
              <a:rPr lang="en-US" dirty="0" smtClean="0"/>
              <a:t>Expansion of model to more GCMs and scenarios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05" y="2103438"/>
            <a:ext cx="5279769" cy="27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NASA Applied Sciences Program (Grant 10-BIOCLIM10-0034)</a:t>
            </a:r>
          </a:p>
          <a:p>
            <a:endParaRPr lang="en-US" sz="2000" dirty="0"/>
          </a:p>
          <a:p>
            <a:r>
              <a:rPr lang="en-US" sz="2000" dirty="0"/>
              <a:t>NASA Land Cover Land Use Change </a:t>
            </a:r>
            <a:r>
              <a:rPr lang="en-US" sz="2000" dirty="0" smtClean="0"/>
              <a:t>Program</a:t>
            </a:r>
          </a:p>
          <a:p>
            <a:endParaRPr lang="en-US" sz="2000" dirty="0"/>
          </a:p>
          <a:p>
            <a:r>
              <a:rPr lang="en-US" sz="2000" dirty="0" smtClean="0"/>
              <a:t>North </a:t>
            </a:r>
            <a:r>
              <a:rPr lang="en-US" sz="2000" dirty="0"/>
              <a:t>Central Climate Sciences Center 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NSF </a:t>
            </a:r>
            <a:r>
              <a:rPr lang="en-US" sz="2000" dirty="0" err="1"/>
              <a:t>EPSCoR</a:t>
            </a:r>
            <a:r>
              <a:rPr lang="en-US" sz="2000" dirty="0"/>
              <a:t> Track-I  EPS-1101342 (INSTEP 3)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625762"/>
            <a:ext cx="2961867" cy="200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68222"/>
            <a:ext cx="3048000" cy="17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Projections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037"/>
            <a:ext cx="8610600" cy="46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r>
              <a:rPr lang="en-US" dirty="0" smtClean="0"/>
              <a:t>Science Collaboration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4277" y="2149769"/>
            <a:ext cx="18341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MSU</a:t>
            </a:r>
          </a:p>
          <a:p>
            <a:r>
              <a:rPr lang="en-US" sz="1050" b="1" u="sng" dirty="0" smtClean="0"/>
              <a:t>Hansen Lab</a:t>
            </a:r>
          </a:p>
          <a:p>
            <a:r>
              <a:rPr lang="en-US" sz="800" b="1" dirty="0" smtClean="0"/>
              <a:t>Nate Piekielek, Linda Phillips, Tony Chang, Regan Nelson, Erica </a:t>
            </a:r>
            <a:r>
              <a:rPr lang="en-US" sz="800" b="1" dirty="0" err="1" smtClean="0"/>
              <a:t>Garroute</a:t>
            </a:r>
            <a:r>
              <a:rPr lang="en-US" sz="800" b="1" dirty="0" smtClean="0"/>
              <a:t>, Katie Ireland </a:t>
            </a:r>
          </a:p>
          <a:p>
            <a:r>
              <a:rPr lang="en-US" sz="1050" b="1" u="sng" dirty="0" smtClean="0"/>
              <a:t>Whitlock Lab &amp; </a:t>
            </a:r>
            <a:r>
              <a:rPr lang="en-US" sz="1050" b="1" u="sng" dirty="0" err="1" smtClean="0"/>
              <a:t>IoE</a:t>
            </a:r>
            <a:endParaRPr lang="en-US" sz="1050" b="1" u="sng" dirty="0" smtClean="0"/>
          </a:p>
          <a:p>
            <a:r>
              <a:rPr lang="en-US" sz="800" b="1" dirty="0" smtClean="0"/>
              <a:t>Todd Kipfer, Virginia </a:t>
            </a:r>
            <a:r>
              <a:rPr lang="en-US" sz="800" b="1" dirty="0" err="1" smtClean="0"/>
              <a:t>Ignalis</a:t>
            </a:r>
            <a:endParaRPr lang="en-US" sz="800" b="1" dirty="0" smtClean="0"/>
          </a:p>
          <a:p>
            <a:r>
              <a:rPr lang="en-US" sz="1050" b="1" dirty="0" smtClean="0"/>
              <a:t>Liz Shanahan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4909" y="2136417"/>
            <a:ext cx="1475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UM</a:t>
            </a:r>
          </a:p>
          <a:p>
            <a:r>
              <a:rPr lang="en-US" sz="1050" b="1" u="sng" dirty="0" smtClean="0"/>
              <a:t>Running Lab</a:t>
            </a:r>
          </a:p>
          <a:p>
            <a:r>
              <a:rPr lang="en-US" sz="800" b="1" dirty="0"/>
              <a:t>Jared </a:t>
            </a:r>
            <a:r>
              <a:rPr lang="en-US" sz="800" b="1" dirty="0" err="1"/>
              <a:t>Oyler</a:t>
            </a:r>
            <a:r>
              <a:rPr lang="en-US" sz="800" b="1" dirty="0"/>
              <a:t>, </a:t>
            </a:r>
            <a:r>
              <a:rPr lang="en-US" sz="800" b="1" dirty="0" smtClean="0"/>
              <a:t>Ashley </a:t>
            </a:r>
            <a:r>
              <a:rPr lang="en-US" sz="800" b="1" dirty="0" err="1"/>
              <a:t>Ballantyne</a:t>
            </a:r>
            <a:r>
              <a:rPr lang="en-US" sz="800" b="1" dirty="0"/>
              <a:t>, Kelsey </a:t>
            </a:r>
            <a:r>
              <a:rPr lang="en-US" sz="800" b="1" dirty="0" err="1"/>
              <a:t>Jencso</a:t>
            </a:r>
            <a:r>
              <a:rPr lang="en-US" sz="800" b="1" dirty="0"/>
              <a:t>, Michael Sweet </a:t>
            </a:r>
            <a:endParaRPr lang="en-US" sz="800" b="1" dirty="0" smtClean="0"/>
          </a:p>
          <a:p>
            <a:endParaRPr lang="en-US" sz="1050" b="1" dirty="0" smtClean="0"/>
          </a:p>
          <a:p>
            <a:r>
              <a:rPr lang="en-US" sz="1050" b="1" dirty="0" smtClean="0"/>
              <a:t>Helen Naughton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74" y="1408726"/>
            <a:ext cx="1439980" cy="345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1571001" y="3628734"/>
            <a:ext cx="26973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Hansen Lab, MSU</a:t>
            </a:r>
          </a:p>
          <a:p>
            <a:pPr algn="ctr"/>
            <a:r>
              <a:rPr lang="en-US" sz="900" b="1" dirty="0" smtClean="0"/>
              <a:t>Tom </a:t>
            </a:r>
            <a:r>
              <a:rPr lang="en-US" sz="900" b="1" dirty="0" err="1" smtClean="0"/>
              <a:t>Olliff</a:t>
            </a:r>
            <a:r>
              <a:rPr lang="en-US" sz="900" b="1" dirty="0" smtClean="0"/>
              <a:t>, NPS / Great Northern LCC</a:t>
            </a:r>
          </a:p>
          <a:p>
            <a:pPr algn="ctr"/>
            <a:r>
              <a:rPr lang="en-US" sz="900" b="1" dirty="0" smtClean="0"/>
              <a:t>John Gross, Bill </a:t>
            </a:r>
            <a:r>
              <a:rPr lang="en-US" sz="900" b="1" dirty="0" err="1" smtClean="0"/>
              <a:t>Monihan</a:t>
            </a:r>
            <a:r>
              <a:rPr lang="en-US" sz="900" b="1" dirty="0" smtClean="0"/>
              <a:t>, NPS I&amp;M</a:t>
            </a:r>
          </a:p>
          <a:p>
            <a:pPr algn="ctr"/>
            <a:r>
              <a:rPr lang="en-US" sz="900" b="1" dirty="0" smtClean="0"/>
              <a:t>Dave Theobald, Conservation Science Partners</a:t>
            </a:r>
          </a:p>
          <a:p>
            <a:pPr algn="ctr"/>
            <a:r>
              <a:rPr lang="en-US" sz="900" b="1" dirty="0" smtClean="0"/>
              <a:t>Forest Melton, NASA Ames</a:t>
            </a:r>
          </a:p>
          <a:p>
            <a:pPr algn="ctr"/>
            <a:r>
              <a:rPr lang="en-US" sz="900" b="1" dirty="0" smtClean="0"/>
              <a:t>Scott Goetz, Woods Hole Research Center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1186493" cy="76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cakex.org/sites/default/files/imagecache/node-content-218/org-images/CSC-final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08" y="2895600"/>
            <a:ext cx="1076692" cy="696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32" y="5027213"/>
            <a:ext cx="2310422" cy="1602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156692"/>
            <a:ext cx="2299690" cy="1320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799" t="4214" r="3007" b="4530"/>
          <a:stretch/>
        </p:blipFill>
        <p:spPr>
          <a:xfrm>
            <a:off x="6416160" y="914400"/>
            <a:ext cx="1931941" cy="11821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33600" y="1828800"/>
            <a:ext cx="4585685" cy="1828800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Oval 7"/>
          <p:cNvSpPr/>
          <p:nvPr/>
        </p:nvSpPr>
        <p:spPr>
          <a:xfrm>
            <a:off x="1320902" y="3386571"/>
            <a:ext cx="3197531" cy="1684193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4419564" y="3628734"/>
            <a:ext cx="2697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Jeff </a:t>
            </a:r>
            <a:r>
              <a:rPr lang="en-US" sz="900" b="1" dirty="0" err="1" smtClean="0"/>
              <a:t>Morresette</a:t>
            </a:r>
            <a:r>
              <a:rPr lang="en-US" sz="900" b="1" dirty="0" smtClean="0"/>
              <a:t>, Dennis </a:t>
            </a:r>
            <a:r>
              <a:rPr lang="en-US" sz="900" b="1" dirty="0" err="1" smtClean="0"/>
              <a:t>Ojima</a:t>
            </a:r>
            <a:r>
              <a:rPr lang="en-US" sz="900" b="1" dirty="0" smtClean="0"/>
              <a:t>, NCCSC</a:t>
            </a:r>
          </a:p>
          <a:p>
            <a:pPr algn="ctr"/>
            <a:r>
              <a:rPr lang="en-US" sz="900" b="1" dirty="0" smtClean="0"/>
              <a:t>Hansen Lab, Whitlock Lab MSU</a:t>
            </a:r>
          </a:p>
          <a:p>
            <a:pPr algn="ctr"/>
            <a:r>
              <a:rPr lang="en-US" sz="900" b="1" dirty="0" smtClean="0"/>
              <a:t>Running Lab, UM </a:t>
            </a:r>
          </a:p>
          <a:p>
            <a:pPr algn="ctr"/>
            <a:r>
              <a:rPr lang="en-US" sz="900" b="1" dirty="0" smtClean="0"/>
              <a:t>Barry Noon, Susan </a:t>
            </a:r>
            <a:r>
              <a:rPr lang="en-US" sz="900" b="1" dirty="0" err="1" smtClean="0"/>
              <a:t>Skagan</a:t>
            </a:r>
            <a:r>
              <a:rPr lang="en-US" sz="900" b="1" dirty="0" smtClean="0"/>
              <a:t>, Colorado State University and USGS</a:t>
            </a:r>
          </a:p>
          <a:p>
            <a:pPr algn="ctr"/>
            <a:r>
              <a:rPr lang="en-US" sz="900" b="1" dirty="0" smtClean="0"/>
              <a:t>Bill </a:t>
            </a:r>
            <a:r>
              <a:rPr lang="en-US" sz="900" b="1" dirty="0" err="1" smtClean="0"/>
              <a:t>Lauenroth</a:t>
            </a:r>
            <a:r>
              <a:rPr lang="en-US" sz="900" b="1" dirty="0" smtClean="0"/>
              <a:t> Lab, University of Wyoming</a:t>
            </a:r>
          </a:p>
          <a:p>
            <a:pPr algn="ctr"/>
            <a:r>
              <a:rPr lang="en-US" sz="900" b="1" dirty="0" smtClean="0"/>
              <a:t>Diane Debinski Lab, Iowa State University</a:t>
            </a:r>
          </a:p>
          <a:p>
            <a:pPr algn="ctr"/>
            <a:endParaRPr lang="en-US" sz="900" b="1" dirty="0" smtClean="0"/>
          </a:p>
        </p:txBody>
      </p:sp>
      <p:sp>
        <p:nvSpPr>
          <p:cNvPr id="11" name="Oval 10"/>
          <p:cNvSpPr/>
          <p:nvPr/>
        </p:nvSpPr>
        <p:spPr>
          <a:xfrm>
            <a:off x="4191000" y="3386571"/>
            <a:ext cx="3168706" cy="1719491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41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7467600" cy="715962"/>
          </a:xfrm>
        </p:spPr>
        <p:txBody>
          <a:bodyPr/>
          <a:lstStyle/>
          <a:p>
            <a:pPr algn="ctr"/>
            <a:r>
              <a:rPr lang="en-US" dirty="0" smtClean="0"/>
              <a:t>Temperature change in the GYA</a:t>
            </a:r>
            <a:endParaRPr lang="en-US" dirty="0"/>
          </a:p>
        </p:txBody>
      </p:sp>
      <p:pic>
        <p:nvPicPr>
          <p:cNvPr id="6" name="GYE_CC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43000"/>
            <a:ext cx="7620000" cy="5330825"/>
          </a:xfrm>
        </p:spPr>
      </p:pic>
      <p:sp>
        <p:nvSpPr>
          <p:cNvPr id="7" name="TextBox 6"/>
          <p:cNvSpPr txBox="1"/>
          <p:nvPr/>
        </p:nvSpPr>
        <p:spPr>
          <a:xfrm>
            <a:off x="1784931" y="6248400"/>
            <a:ext cx="560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Difference in annual temperature from the 1900-2010 mean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70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97" y="238780"/>
            <a:ext cx="7467600" cy="1143000"/>
          </a:xfrm>
        </p:spPr>
        <p:txBody>
          <a:bodyPr/>
          <a:lstStyle/>
          <a:p>
            <a:r>
              <a:rPr lang="en-US" dirty="0" smtClean="0"/>
              <a:t>Climate and </a:t>
            </a:r>
            <a:r>
              <a:rPr lang="en-US" dirty="0" err="1" smtClean="0"/>
              <a:t>Whitebark</a:t>
            </a:r>
            <a:r>
              <a:rPr lang="en-US" dirty="0" smtClean="0"/>
              <a:t> Pine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905000"/>
            <a:ext cx="3502331" cy="3119506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05000"/>
            <a:ext cx="41148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Climate limits WBP at each life history stage through availability of resources.</a:t>
            </a:r>
          </a:p>
          <a:p>
            <a:endParaRPr lang="en-US" dirty="0"/>
          </a:p>
          <a:p>
            <a:r>
              <a:rPr lang="en-US" dirty="0" smtClean="0"/>
              <a:t>Indirect impacts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19600"/>
            <a:ext cx="1752599" cy="14390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419600"/>
            <a:ext cx="1083835" cy="1439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605175"/>
            <a:ext cx="1495044" cy="10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(science)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743200"/>
            <a:ext cx="7467600" cy="1371600"/>
          </a:xfrm>
        </p:spPr>
        <p:txBody>
          <a:bodyPr/>
          <a:lstStyle/>
          <a:p>
            <a:r>
              <a:rPr lang="en-US" dirty="0" smtClean="0"/>
              <a:t>How will the bioclimatic habitat envelope for </a:t>
            </a:r>
            <a:r>
              <a:rPr lang="en-US" dirty="0" err="1" smtClean="0"/>
              <a:t>Whitebark</a:t>
            </a:r>
            <a:r>
              <a:rPr lang="en-US" dirty="0" smtClean="0"/>
              <a:t> pine respond to shifts in the GYA climate?</a:t>
            </a:r>
          </a:p>
        </p:txBody>
      </p:sp>
    </p:spTree>
    <p:extLst>
      <p:ext uri="{BB962C8B-B14F-4D97-AF65-F5344CB8AC3E}">
        <p14:creationId xmlns:p14="http://schemas.microsoft.com/office/powerpoint/2010/main" val="38623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(applied)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locations in GYA will likely have suitable climates for WBP and may be candidates for restoration strategies for GYCC?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8" y="2834355"/>
            <a:ext cx="3624247" cy="3635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52400"/>
            <a:ext cx="2971800" cy="11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(Response Data Sources)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Current model on “Adult” class tress (DBH≥8”)</a:t>
            </a:r>
          </a:p>
          <a:p>
            <a:r>
              <a:rPr lang="en-US" dirty="0" smtClean="0"/>
              <a:t>2,569 data points (936 presence, 1,633 absence)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134419"/>
              </p:ext>
            </p:extLst>
          </p:nvPr>
        </p:nvGraphicFramePr>
        <p:xfrm>
          <a:off x="304800" y="3581400"/>
          <a:ext cx="8382000" cy="2761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  <a:gridCol w="1143000"/>
                <a:gridCol w="1524000"/>
                <a:gridCol w="1524000"/>
              </a:tblGrid>
              <a:tr h="3851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Data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Seedling Saplings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Rates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Mortality (Adults)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Reproduction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8" marR="62568" marT="9480" marB="0"/>
                </a:tc>
              </a:tr>
              <a:tr h="5312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GYCC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 type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Canopy cover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Maturity Presence Dominance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Perimeters of burned WBP Canopy damage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</a:tr>
              <a:tr h="4435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WLIS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Regen</a:t>
                      </a: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 presence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 % infection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WBP mortality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</a:tr>
              <a:tr h="3716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FIA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by size class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Seedling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Sapling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DBH </a:t>
                      </a:r>
                      <a:r>
                        <a:rPr lang="en-US" sz="9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remeasure</a:t>
                      </a:r>
                      <a:endParaRPr lang="en-US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Remeasurement</a:t>
                      </a: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marked trees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</a:tr>
              <a:tr h="2682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GYRN I&amp;M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by size class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by size class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Mortality rate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 presence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Presence by size class</a:t>
                      </a:r>
                    </a:p>
                  </a:txBody>
                  <a:tcPr marL="62568" marR="62568" marT="9480" marB="0"/>
                </a:tc>
              </a:tr>
              <a:tr h="6189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USDA FS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Pest detection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Damage type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Severity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Dead trees/ac</a:t>
                      </a:r>
                    </a:p>
                  </a:txBody>
                  <a:tcPr marL="62568" marR="62568" marT="948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568" marR="62568" marT="948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(Predictor Data)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338415" cy="4873752"/>
          </a:xfrm>
        </p:spPr>
        <p:txBody>
          <a:bodyPr/>
          <a:lstStyle/>
          <a:p>
            <a:r>
              <a:rPr lang="en-US" dirty="0" smtClean="0"/>
              <a:t>Historic Climate Data</a:t>
            </a:r>
          </a:p>
          <a:p>
            <a:pPr lvl="1"/>
            <a:r>
              <a:rPr lang="en-US" dirty="0"/>
              <a:t>PRISM 800m climate </a:t>
            </a:r>
            <a:endParaRPr lang="en-US" dirty="0" smtClean="0"/>
          </a:p>
          <a:p>
            <a:pPr lvl="2"/>
            <a:r>
              <a:rPr lang="en-US" sz="1100" dirty="0" smtClean="0"/>
              <a:t>(</a:t>
            </a:r>
            <a:r>
              <a:rPr lang="en-US" sz="1100" dirty="0"/>
              <a:t>Daly et al. 2011</a:t>
            </a:r>
            <a:r>
              <a:rPr lang="en-US" sz="1100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(1900-2010) monthly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 smtClean="0"/>
              <a:t>Projected Future Climate</a:t>
            </a:r>
          </a:p>
          <a:p>
            <a:pPr lvl="1"/>
            <a:r>
              <a:rPr lang="en-US" sz="1200" dirty="0"/>
              <a:t>(NASA TOPS</a:t>
            </a:r>
            <a:r>
              <a:rPr lang="en-US" sz="1200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CMIP5 Downscaled GCMs</a:t>
            </a:r>
          </a:p>
          <a:p>
            <a:pPr lvl="1"/>
            <a:r>
              <a:rPr lang="en-US" dirty="0" smtClean="0"/>
              <a:t>(2010-2100) monthly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15" y="3886200"/>
            <a:ext cx="3124200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77" y="1600200"/>
            <a:ext cx="258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6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Balance Modeling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4920810" cy="487362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638801" y="1524000"/>
            <a:ext cx="3124200" cy="4873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Derived monthly water balance variables using </a:t>
            </a:r>
            <a:r>
              <a:rPr lang="en-US" dirty="0" err="1" smtClean="0"/>
              <a:t>Thornthwaite</a:t>
            </a:r>
            <a:r>
              <a:rPr lang="en-US" dirty="0" smtClean="0"/>
              <a:t> equation.</a:t>
            </a:r>
          </a:p>
          <a:p>
            <a:endParaRPr lang="en-US" dirty="0"/>
          </a:p>
          <a:p>
            <a:r>
              <a:rPr lang="en-US" dirty="0" smtClean="0"/>
              <a:t>Provides 10 additional climate metrics</a:t>
            </a:r>
          </a:p>
          <a:p>
            <a:pPr marL="0" indent="0">
              <a:buNone/>
            </a:pPr>
            <a:endParaRPr lang="en-US" dirty="0" smtClean="0"/>
          </a:p>
          <a:p>
            <a:pPr marL="365760" lvl="1" indent="0">
              <a:buFont typeface="Wingdings 2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365760" lvl="1" indent="0">
              <a:buFont typeface="Wingdings 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56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281</TotalTime>
  <Words>779</Words>
  <Application>Microsoft Office PowerPoint</Application>
  <PresentationFormat>On-screen Show (4:3)</PresentationFormat>
  <Paragraphs>193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Schoolbook</vt:lpstr>
      <vt:lpstr>Helvetica Neue Light</vt:lpstr>
      <vt:lpstr>Times New Roman</vt:lpstr>
      <vt:lpstr>Wingdings</vt:lpstr>
      <vt:lpstr>Wingdings 2</vt:lpstr>
      <vt:lpstr>Oriel</vt:lpstr>
      <vt:lpstr>WHITEBARK PINE DISTRIBUTION MODELS UNDER PROJECTED FUTURE CLIMATES IN THE GYA</vt:lpstr>
      <vt:lpstr>Vegetation response to climate </vt:lpstr>
      <vt:lpstr>Temperature change in the GYA</vt:lpstr>
      <vt:lpstr>Climate and Whitebark Pine</vt:lpstr>
      <vt:lpstr>Question (science)</vt:lpstr>
      <vt:lpstr>Question (applied)</vt:lpstr>
      <vt:lpstr>Methods (Response Data Sources)</vt:lpstr>
      <vt:lpstr>Methods (Predictor Data)</vt:lpstr>
      <vt:lpstr>Water Balance Modeling</vt:lpstr>
      <vt:lpstr>Predictor Variable Selection</vt:lpstr>
      <vt:lpstr>Presence/Absence Data Distributions</vt:lpstr>
      <vt:lpstr>Results</vt:lpstr>
      <vt:lpstr>Diagnostic: Multi-method Model Fitting</vt:lpstr>
      <vt:lpstr>Covariate Distributions</vt:lpstr>
      <vt:lpstr>Diagnostics</vt:lpstr>
      <vt:lpstr>GCM variability</vt:lpstr>
      <vt:lpstr>Future Projections (RCP 45)</vt:lpstr>
      <vt:lpstr>Future Projections (RCP 85)</vt:lpstr>
      <vt:lpstr>Covariate Distributions  (CESM-1 CAM5, RCP 85, 2040)</vt:lpstr>
      <vt:lpstr>Geographic properties of areas of suitable climate</vt:lpstr>
      <vt:lpstr>Implications for GYCC WBP strategy</vt:lpstr>
      <vt:lpstr>Next Steps…</vt:lpstr>
      <vt:lpstr>Acknowledgements</vt:lpstr>
      <vt:lpstr>Questions</vt:lpstr>
      <vt:lpstr>Future Projections</vt:lpstr>
      <vt:lpstr>Science Collaboration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WHITEBARK PINE DISTRIBUTION MODELS UNDER FUTURE POSSIBLE CLIMATES IN THE GYA</dc:title>
  <dc:creator>Chang, Tony</dc:creator>
  <cp:lastModifiedBy>Hansen, Andrew</cp:lastModifiedBy>
  <cp:revision>32</cp:revision>
  <dcterms:created xsi:type="dcterms:W3CDTF">2013-09-19T22:50:37Z</dcterms:created>
  <dcterms:modified xsi:type="dcterms:W3CDTF">2013-11-26T14:32:29Z</dcterms:modified>
</cp:coreProperties>
</file>