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9" r:id="rId2"/>
    <p:sldId id="256" r:id="rId3"/>
    <p:sldId id="268" r:id="rId4"/>
    <p:sldId id="261" r:id="rId5"/>
    <p:sldId id="257" r:id="rId6"/>
    <p:sldId id="280" r:id="rId7"/>
    <p:sldId id="281" r:id="rId8"/>
    <p:sldId id="282" r:id="rId9"/>
    <p:sldId id="279" r:id="rId10"/>
    <p:sldId id="267" r:id="rId11"/>
    <p:sldId id="266" r:id="rId12"/>
    <p:sldId id="276" r:id="rId13"/>
    <p:sldId id="270" r:id="rId14"/>
    <p:sldId id="264" r:id="rId15"/>
    <p:sldId id="263" r:id="rId16"/>
    <p:sldId id="262" r:id="rId17"/>
    <p:sldId id="283" r:id="rId18"/>
    <p:sldId id="274" r:id="rId19"/>
    <p:sldId id="275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6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30EC2-F12A-1F4E-862B-9DFAA04AF16B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44927-8EFF-294F-9204-C84FA9E91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8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39" indent="-270284"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37" indent="-216227"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591" indent="-216227"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46" indent="-216227" defTabSz="91446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01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095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10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865" indent="-216227" defTabSz="914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672B89-F40C-0C43-AED4-8864783219A4}" type="slidenum">
              <a:rPr lang="en-US"/>
              <a:pPr eaLnBrk="1" hangingPunct="1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34D74-F727-8F4A-94D4-C3753432AE9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3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5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7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8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4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4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6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8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BB2F-6608-9F46-A0F2-7073992B857F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93934-1D91-C24A-8665-3A02F04A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4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gif"/><Relationship Id="rId6" Type="http://schemas.openxmlformats.org/officeDocument/2006/relationships/image" Target="../media/image35.emf"/><Relationship Id="rId7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7" y="2160990"/>
            <a:ext cx="2057052" cy="319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186" y="3658324"/>
            <a:ext cx="2506815" cy="2785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01948" y="1014138"/>
            <a:ext cx="555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Pollen/plant macrofossils </a:t>
            </a:r>
          </a:p>
          <a:p>
            <a:pPr algn="r"/>
            <a:r>
              <a:rPr lang="en-US" sz="2400" dirty="0" smtClean="0"/>
              <a:t>from lake-sediment cores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267549" y="3398047"/>
            <a:ext cx="3342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Packrat </a:t>
            </a:r>
            <a:r>
              <a:rPr lang="en-US" sz="2400" dirty="0" err="1" smtClean="0"/>
              <a:t>midden</a:t>
            </a:r>
            <a:r>
              <a:rPr lang="en-US" sz="2400" dirty="0" smtClean="0"/>
              <a:t> records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60446" y="4846309"/>
            <a:ext cx="334291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Dendroclimatology/</a:t>
            </a:r>
            <a:r>
              <a:rPr lang="en-US" sz="2400" dirty="0" err="1" smtClean="0"/>
              <a:t>dendroecology</a:t>
            </a:r>
            <a:r>
              <a:rPr lang="en-US" sz="2400" dirty="0" smtClean="0"/>
              <a:t> and remnant wood</a:t>
            </a:r>
            <a:endParaRPr lang="en-US" sz="2400" dirty="0"/>
          </a:p>
        </p:txBody>
      </p:sp>
      <p:pic>
        <p:nvPicPr>
          <p:cNvPr id="10" name="Picture 2" descr="IMG_0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643" y="1014138"/>
            <a:ext cx="3419800" cy="215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93484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WBP 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paleorecords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9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posa_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9" y="1269958"/>
            <a:ext cx="7307433" cy="5201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1653" y="4185570"/>
            <a:ext cx="13963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Mariposa </a:t>
            </a:r>
            <a:r>
              <a:rPr lang="en-US" dirty="0" err="1" smtClean="0"/>
              <a:t>Lk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238017" y="4327296"/>
            <a:ext cx="635270" cy="787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9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iposa_pollen 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4" y="765936"/>
            <a:ext cx="8686800" cy="588193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rot="5400000">
            <a:off x="1023390" y="4741780"/>
            <a:ext cx="694365" cy="91372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619" y="3983464"/>
            <a:ext cx="137057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WBP pollen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9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 series_version 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8" r="-10008"/>
          <a:stretch>
            <a:fillRect/>
          </a:stretch>
        </p:blipFill>
        <p:spPr>
          <a:xfrm>
            <a:off x="216571" y="945986"/>
            <a:ext cx="8962611" cy="4929091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89529" y="3649160"/>
            <a:ext cx="120317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Emerald </a:t>
            </a:r>
            <a:r>
              <a:rPr lang="en-US" sz="1600" dirty="0" err="1" smtClean="0"/>
              <a:t>Lk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472652" y="2429675"/>
            <a:ext cx="10370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Crevice </a:t>
            </a:r>
            <a:r>
              <a:rPr lang="en-US" sz="1600" dirty="0" err="1" smtClean="0"/>
              <a:t>Lk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49911" y="5061661"/>
            <a:ext cx="91957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Rapid </a:t>
            </a:r>
            <a:r>
              <a:rPr lang="en-US" sz="1600" dirty="0" err="1" smtClean="0"/>
              <a:t>Lk</a:t>
            </a:r>
            <a:endParaRPr lang="en-US" sz="16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851825" y="2755401"/>
            <a:ext cx="0" cy="3850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92700" y="3819856"/>
            <a:ext cx="41878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49499" y="4763867"/>
            <a:ext cx="0" cy="310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27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itlock_EcolMono_1993 23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8282" r="48986" b="43305"/>
          <a:stretch/>
        </p:blipFill>
        <p:spPr>
          <a:xfrm>
            <a:off x="712697" y="869477"/>
            <a:ext cx="3706749" cy="5521131"/>
          </a:xfrm>
        </p:spPr>
      </p:pic>
      <p:pic>
        <p:nvPicPr>
          <p:cNvPr id="5" name="Content Placeholder 3" descr="Whitlock_EcolMono_1993 2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56695" r="48986" b="11208"/>
          <a:stretch/>
        </p:blipFill>
        <p:spPr>
          <a:xfrm>
            <a:off x="4705631" y="1024790"/>
            <a:ext cx="3764503" cy="3717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082" y="1024790"/>
            <a:ext cx="1818292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Before 13.5 </a:t>
            </a:r>
            <a:r>
              <a:rPr lang="en-US" sz="1400" dirty="0" err="1" smtClean="0"/>
              <a:t>ka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132141" y="2794253"/>
            <a:ext cx="181829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0-5.7 </a:t>
            </a:r>
            <a:r>
              <a:rPr lang="en-US" sz="1600" dirty="0" err="1" smtClean="0"/>
              <a:t>ka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16498" y="4512407"/>
            <a:ext cx="158038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10.7-12 </a:t>
            </a:r>
            <a:r>
              <a:rPr lang="en-US" sz="1400" dirty="0" err="1" smtClean="0"/>
              <a:t>ka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023696" y="2751942"/>
            <a:ext cx="1818292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12-13.5 </a:t>
            </a:r>
            <a:r>
              <a:rPr lang="en-US" sz="1400" dirty="0" err="1" smtClean="0"/>
              <a:t>ka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22328" y="981368"/>
            <a:ext cx="181829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5.7-10.7 </a:t>
            </a:r>
            <a:r>
              <a:rPr lang="en-US" sz="1600" dirty="0" err="1" smtClean="0"/>
              <a:t>ka</a:t>
            </a:r>
            <a:endParaRPr lang="en-US" sz="1600" dirty="0"/>
          </a:p>
        </p:txBody>
      </p:sp>
      <p:sp>
        <p:nvSpPr>
          <p:cNvPr id="3" name="Oval 2"/>
          <p:cNvSpPr/>
          <p:nvPr/>
        </p:nvSpPr>
        <p:spPr>
          <a:xfrm>
            <a:off x="670095" y="4412891"/>
            <a:ext cx="4139128" cy="2119642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71056" y="2751942"/>
            <a:ext cx="4139128" cy="2119642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8019" y="4915393"/>
            <a:ext cx="3688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WBP Heyday: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Late-glacial period (before 11,000 </a:t>
            </a:r>
            <a:r>
              <a:rPr lang="en-US" dirty="0" err="1" smtClean="0">
                <a:solidFill>
                  <a:srgbClr val="0000FF"/>
                </a:solidFill>
              </a:rPr>
              <a:t>yr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Late Holocene (last 5000 </a:t>
            </a:r>
            <a:r>
              <a:rPr lang="en-US" dirty="0" err="1" smtClean="0">
                <a:solidFill>
                  <a:srgbClr val="0000FF"/>
                </a:solidFill>
              </a:rPr>
              <a:t>yr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runelleetal_QSR_2005 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8127" r="16589" b="23530"/>
          <a:stretch/>
        </p:blipFill>
        <p:spPr>
          <a:xfrm>
            <a:off x="3718820" y="149564"/>
            <a:ext cx="4888374" cy="6581435"/>
          </a:xfrm>
          <a:prstGeom prst="rect">
            <a:avLst/>
          </a:prstGeom>
        </p:spPr>
      </p:pic>
      <p:pic>
        <p:nvPicPr>
          <p:cNvPr id="12" name="Picture 11" descr="Brunelleetal_QSR_2005 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8126" r="22337" b="62698"/>
          <a:stretch/>
        </p:blipFill>
        <p:spPr>
          <a:xfrm>
            <a:off x="255840" y="1653698"/>
            <a:ext cx="3462979" cy="2340522"/>
          </a:xfrm>
          <a:prstGeom prst="rect">
            <a:avLst/>
          </a:prstGeom>
        </p:spPr>
      </p:pic>
      <p:pic>
        <p:nvPicPr>
          <p:cNvPr id="13" name="Picture 2" descr="D:\DOC\COURSES\GEOG101\images\bakercoringhi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5173" r="17357" b="23148"/>
          <a:stretch>
            <a:fillRect/>
          </a:stretch>
        </p:blipFill>
        <p:spPr bwMode="auto">
          <a:xfrm>
            <a:off x="437753" y="4197419"/>
            <a:ext cx="2979540" cy="2408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444563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Northern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Rockies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190" y="685800"/>
            <a:ext cx="3316784" cy="45719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52258" y="269329"/>
            <a:ext cx="22020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Baker </a:t>
            </a:r>
            <a:r>
              <a:rPr lang="en-US" sz="1600" dirty="0" err="1" smtClean="0"/>
              <a:t>Lk</a:t>
            </a:r>
            <a:r>
              <a:rPr lang="en-US" sz="1600" dirty="0" smtClean="0"/>
              <a:t>, 2300 m </a:t>
            </a:r>
            <a:r>
              <a:rPr lang="en-US" sz="1600" dirty="0" err="1" smtClean="0"/>
              <a:t>asl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951511" y="3361024"/>
            <a:ext cx="19491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Pintler</a:t>
            </a:r>
            <a:r>
              <a:rPr lang="en-US" sz="1600" dirty="0" smtClean="0"/>
              <a:t> </a:t>
            </a:r>
            <a:r>
              <a:rPr lang="en-US" sz="1600" dirty="0" err="1" smtClean="0"/>
              <a:t>Lk</a:t>
            </a:r>
            <a:r>
              <a:rPr lang="en-US" sz="1600" dirty="0" smtClean="0"/>
              <a:t>, 1921 m </a:t>
            </a:r>
            <a:r>
              <a:rPr lang="en-US" sz="1600" dirty="0" err="1" smtClean="0"/>
              <a:t>asl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781744" y="3307371"/>
            <a:ext cx="82234" cy="8844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838721" y="3494857"/>
            <a:ext cx="82234" cy="8844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29500" y="607883"/>
            <a:ext cx="319800" cy="269035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69711" y="3915761"/>
            <a:ext cx="319800" cy="269035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/>
        </p:nvPicPr>
        <p:blipFill rotWithShape="1">
          <a:blip r:embed="rId2"/>
          <a:srcRect l="-1797" t="57267" r="23926"/>
          <a:stretch/>
        </p:blipFill>
        <p:spPr>
          <a:xfrm>
            <a:off x="4786721" y="2008570"/>
            <a:ext cx="3427573" cy="3759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749" y="2986180"/>
            <a:ext cx="1982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12.2-13.4 </a:t>
            </a:r>
            <a:r>
              <a:rPr lang="en-US" dirty="0" err="1" smtClean="0"/>
              <a:t>ka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15749" y="4545583"/>
            <a:ext cx="1982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10.7-12.2 </a:t>
            </a:r>
            <a:r>
              <a:rPr lang="en-US" dirty="0" err="1" smtClean="0"/>
              <a:t>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03716" y="1914304"/>
            <a:ext cx="1982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5.7-10.7 </a:t>
            </a:r>
            <a:r>
              <a:rPr lang="en-US" dirty="0" err="1" smtClean="0"/>
              <a:t>ka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31636" y="3516588"/>
            <a:ext cx="1982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Last 5.7 </a:t>
            </a:r>
            <a:r>
              <a:rPr lang="en-US" dirty="0" err="1" smtClean="0"/>
              <a:t>kyr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23264"/>
            <a:ext cx="8349068" cy="47622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853979" y="6267561"/>
            <a:ext cx="358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Brunelle</a:t>
            </a:r>
            <a:r>
              <a:rPr lang="en-US" dirty="0" smtClean="0"/>
              <a:t> et al., 2008</a:t>
            </a:r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395536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WBP &amp; MPB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32498" y="722540"/>
            <a:ext cx="7113443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Past outbreaks associated with cool, effectively </a:t>
            </a:r>
            <a:r>
              <a:rPr lang="en-US" dirty="0" smtClean="0">
                <a:solidFill>
                  <a:srgbClr val="0000FF"/>
                </a:solidFill>
              </a:rPr>
              <a:t>wet conditions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rot="5400000">
            <a:off x="5400181" y="2119603"/>
            <a:ext cx="3033280" cy="950263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4060135" y="1138814"/>
            <a:ext cx="3362192" cy="3240755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08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Brunelleetal_FREE 2008 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1" t="7980" r="23460" b="42181"/>
          <a:stretch/>
        </p:blipFill>
        <p:spPr>
          <a:xfrm>
            <a:off x="457200" y="831414"/>
            <a:ext cx="4486339" cy="5859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62505" y="5802997"/>
            <a:ext cx="191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Brunelle</a:t>
            </a:r>
            <a:r>
              <a:rPr lang="en-US" sz="1400" dirty="0" smtClean="0"/>
              <a:t> et al., 2008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400054" y="1468230"/>
            <a:ext cx="3654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periods of MPB outbreaks:  ca. 8000-8500 </a:t>
            </a:r>
            <a:r>
              <a:rPr lang="en-US" dirty="0" err="1" smtClean="0"/>
              <a:t>yr</a:t>
            </a:r>
            <a:r>
              <a:rPr lang="en-US" dirty="0" smtClean="0"/>
              <a:t> BP, 1930 AD</a:t>
            </a:r>
          </a:p>
          <a:p>
            <a:endParaRPr lang="en-US" dirty="0" smtClean="0"/>
          </a:p>
          <a:p>
            <a:r>
              <a:rPr lang="en-US" dirty="0" smtClean="0"/>
              <a:t>Both times of low fire occurrence.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41381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MPB &amp; Fire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0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8958"/>
            <a:ext cx="8229600" cy="50572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Information gaps</a:t>
            </a:r>
          </a:p>
          <a:p>
            <a:r>
              <a:rPr lang="en-US" dirty="0" smtClean="0"/>
              <a:t>Better understanding of WBP history and environmental change</a:t>
            </a:r>
          </a:p>
          <a:p>
            <a:r>
              <a:rPr lang="en-US" dirty="0" smtClean="0"/>
              <a:t>WBP distribution during past warm periods: MCA (800-1200 AD) or the early Holocene</a:t>
            </a:r>
          </a:p>
          <a:p>
            <a:r>
              <a:rPr lang="en-US" dirty="0" smtClean="0"/>
              <a:t>Rates/nature of WBP response to past climate change</a:t>
            </a:r>
          </a:p>
          <a:p>
            <a:r>
              <a:rPr lang="en-US" dirty="0" smtClean="0"/>
              <a:t>Long-term linkages between WBP and fire</a:t>
            </a:r>
          </a:p>
          <a:p>
            <a:r>
              <a:rPr lang="en-US" dirty="0" smtClean="0"/>
              <a:t>Synergistic disturbances in the past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Promising opportunities</a:t>
            </a:r>
          </a:p>
          <a:p>
            <a:r>
              <a:rPr lang="en-US" dirty="0" smtClean="0"/>
              <a:t>Good potential sites in key regions</a:t>
            </a:r>
          </a:p>
          <a:p>
            <a:r>
              <a:rPr lang="en-US" dirty="0" err="1" smtClean="0"/>
              <a:t>Anthracology</a:t>
            </a:r>
            <a:r>
              <a:rPr lang="en-US" dirty="0" smtClean="0"/>
              <a:t> and soil charcoal approaches</a:t>
            </a:r>
          </a:p>
          <a:p>
            <a:r>
              <a:rPr lang="en-US" dirty="0" smtClean="0"/>
              <a:t>New modeling strategies</a:t>
            </a:r>
          </a:p>
          <a:p>
            <a:r>
              <a:rPr lang="en-US" dirty="0" err="1" smtClean="0"/>
              <a:t>eDNA</a:t>
            </a:r>
            <a:r>
              <a:rPr lang="en-US" dirty="0" smtClean="0"/>
              <a:t> in lake sediments</a:t>
            </a:r>
          </a:p>
          <a:p>
            <a:r>
              <a:rPr lang="en-US" dirty="0" smtClean="0"/>
              <a:t>Research above timberline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28955" y="-228600"/>
            <a:ext cx="655784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What do we not know?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9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4" t="20273" r="-1608" b="14797"/>
          <a:stretch/>
        </p:blipFill>
        <p:spPr>
          <a:xfrm>
            <a:off x="533481" y="1180263"/>
            <a:ext cx="8790271" cy="5525845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04649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NC CSC 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Paleoclimate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 Database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2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Lengt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h and Resolution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Content Placeholder 2" descr="databse info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1" r="-5633"/>
          <a:stretch/>
        </p:blipFill>
        <p:spPr>
          <a:xfrm>
            <a:off x="1850735" y="914400"/>
            <a:ext cx="6076589" cy="5332682"/>
          </a:xfrm>
        </p:spPr>
      </p:pic>
    </p:spTree>
    <p:extLst>
      <p:ext uri="{BB962C8B-B14F-4D97-AF65-F5344CB8AC3E}">
        <p14:creationId xmlns:p14="http://schemas.microsoft.com/office/powerpoint/2010/main" val="242499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16" y="3161283"/>
            <a:ext cx="5080000" cy="337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016" y="6257021"/>
            <a:ext cx="4818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S. Steinman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48089" y="851593"/>
            <a:ext cx="2376491" cy="3211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44" y="1382141"/>
            <a:ext cx="3657600" cy="1663700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rcRect t="1603" b="1603"/>
          <a:stretch>
            <a:fillRect/>
          </a:stretch>
        </p:blipFill>
        <p:spPr>
          <a:xfrm>
            <a:off x="5503887" y="4248420"/>
            <a:ext cx="3414317" cy="1877743"/>
          </a:xfr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i="1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P. </a:t>
            </a:r>
            <a:r>
              <a:rPr lang="en-US" sz="2800" i="1" dirty="0" err="1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albicaulis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-type pollen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7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3984" y="686875"/>
            <a:ext cx="5086593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Paleoecology of </a:t>
            </a:r>
            <a:r>
              <a:rPr lang="en-US" dirty="0" err="1" smtClean="0">
                <a:solidFill>
                  <a:srgbClr val="0000FF"/>
                </a:solidFill>
              </a:rPr>
              <a:t>whitebark</a:t>
            </a:r>
            <a:r>
              <a:rPr lang="en-US" dirty="0" smtClean="0">
                <a:solidFill>
                  <a:srgbClr val="0000FF"/>
                </a:solidFill>
              </a:rPr>
              <a:t> pine over the last 20,000 years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0888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Cathy Whitlock &amp;</a:t>
            </a:r>
            <a:r>
              <a:rPr lang="en-US" sz="2800" dirty="0"/>
              <a:t> </a:t>
            </a:r>
            <a:r>
              <a:rPr lang="en-US" sz="2800" dirty="0" smtClean="0"/>
              <a:t>Virginia Iglesias</a:t>
            </a:r>
          </a:p>
          <a:p>
            <a:r>
              <a:rPr lang="en-US" sz="2800" dirty="0" smtClean="0"/>
              <a:t>Montana Institute on Ecosystems</a:t>
            </a:r>
          </a:p>
          <a:p>
            <a:r>
              <a:rPr lang="en-US" sz="2800" dirty="0" smtClean="0"/>
              <a:t>Montana State University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4" y="146376"/>
            <a:ext cx="4101753" cy="2868637"/>
          </a:xfrm>
          <a:prstGeom prst="rect">
            <a:avLst/>
          </a:prstGeom>
        </p:spPr>
      </p:pic>
      <p:pic>
        <p:nvPicPr>
          <p:cNvPr id="5" name="Picture 4" descr="mus-ioe-logo-vertical-250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05" y="5723349"/>
            <a:ext cx="719551" cy="970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68" y="5723349"/>
            <a:ext cx="1087526" cy="79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644" y="2759194"/>
            <a:ext cx="3124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Photo: M. Kaufmann 2004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 descr="wfpire-logo-medium-colo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20" y="5845985"/>
            <a:ext cx="1626759" cy="745949"/>
          </a:xfrm>
          <a:prstGeom prst="rect">
            <a:avLst/>
          </a:prstGeom>
        </p:spPr>
      </p:pic>
      <p:pic>
        <p:nvPicPr>
          <p:cNvPr id="10" name="Picture 9" descr="EPSCoR_vertical_colo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5" y="5483489"/>
            <a:ext cx="1374511" cy="1374511"/>
          </a:xfrm>
          <a:prstGeom prst="rect">
            <a:avLst/>
          </a:prstGeom>
        </p:spPr>
      </p:pic>
      <p:pic>
        <p:nvPicPr>
          <p:cNvPr id="11" name="Picture 10" descr="nccsc-225-10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r="19387"/>
          <a:stretch/>
        </p:blipFill>
        <p:spPr>
          <a:xfrm>
            <a:off x="7480011" y="5723349"/>
            <a:ext cx="1248924" cy="9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9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rcRect t="22867" b="22867"/>
          <a:stretch>
            <a:fillRect/>
          </a:stretch>
        </p:blipFill>
        <p:spPr>
          <a:xfrm>
            <a:off x="0" y="1161831"/>
            <a:ext cx="9164022" cy="5696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6494" y="5244286"/>
            <a:ext cx="3143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Swetnam</a:t>
            </a:r>
            <a:r>
              <a:rPr lang="en-US" dirty="0" smtClean="0"/>
              <a:t> &amp; Perkins, 1994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108598" y="2692886"/>
            <a:ext cx="7194064" cy="2877958"/>
            <a:chOff x="458062" y="1495403"/>
            <a:chExt cx="7668751" cy="30648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906" t="17798" r="15921"/>
            <a:stretch/>
          </p:blipFill>
          <p:spPr>
            <a:xfrm>
              <a:off x="795762" y="1711956"/>
              <a:ext cx="7331051" cy="284827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58062" y="1495403"/>
              <a:ext cx="584777" cy="703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40671" y="6322379"/>
            <a:ext cx="266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Perkins &amp; </a:t>
            </a:r>
            <a:r>
              <a:rPr lang="en-US" dirty="0" err="1" smtClean="0"/>
              <a:t>Swetnam</a:t>
            </a:r>
            <a:r>
              <a:rPr lang="en-US" dirty="0" smtClean="0"/>
              <a:t>, 1996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9" y="91376"/>
            <a:ext cx="1657178" cy="32867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Growth patterns in WBP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9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58" r="17306" b="13200"/>
          <a:stretch/>
        </p:blipFill>
        <p:spPr>
          <a:xfrm>
            <a:off x="719298" y="1497579"/>
            <a:ext cx="7803591" cy="4313362"/>
          </a:xfrm>
          <a:ln>
            <a:solidFill>
              <a:srgbClr val="000000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20895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WBP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fossil wood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5385284" y="1894019"/>
            <a:ext cx="1065914" cy="34245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07633" y="1570853"/>
            <a:ext cx="16776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Remnant wood, 1 </a:t>
            </a:r>
            <a:r>
              <a:rPr lang="en-US" dirty="0" err="1" smtClean="0">
                <a:solidFill>
                  <a:srgbClr val="0000FF"/>
                </a:solidFill>
              </a:rPr>
              <a:t>ka</a:t>
            </a:r>
            <a:r>
              <a:rPr lang="en-US" dirty="0" smtClean="0">
                <a:solidFill>
                  <a:srgbClr val="0000FF"/>
                </a:solidFill>
              </a:rPr>
              <a:t>, 6-10 </a:t>
            </a:r>
            <a:r>
              <a:rPr lang="en-US" dirty="0" err="1" smtClean="0">
                <a:solidFill>
                  <a:srgbClr val="0000FF"/>
                </a:solidFill>
              </a:rPr>
              <a:t>ka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0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9789264095427_i000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9" r="-1075"/>
          <a:stretch/>
        </p:blipFill>
        <p:spPr>
          <a:xfrm>
            <a:off x="347211" y="1600200"/>
            <a:ext cx="3947247" cy="4633213"/>
          </a:xfrm>
        </p:spPr>
      </p:pic>
      <p:pic>
        <p:nvPicPr>
          <p:cNvPr id="5" name="Picture 3" descr="lgmv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28" y="1735913"/>
            <a:ext cx="3823149" cy="4390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507629" y="4878832"/>
            <a:ext cx="164469" cy="1553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08770" y="5026667"/>
            <a:ext cx="164469" cy="1553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67576" y="3461426"/>
            <a:ext cx="168130" cy="1596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39270" y="3525378"/>
            <a:ext cx="168130" cy="1596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032567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Present and LGM vegetation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7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udy_sites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4518" y="667870"/>
            <a:ext cx="4783282" cy="6190129"/>
          </a:xfrm>
          <a:prstGeom prst="rect">
            <a:avLst/>
          </a:prstGeom>
        </p:spPr>
      </p:pic>
      <p:pic>
        <p:nvPicPr>
          <p:cNvPr id="6" name="Picture 2" descr="WITEp1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7" y="1371600"/>
            <a:ext cx="4199261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032567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Glacial Yellowstone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9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952999" y="1416050"/>
            <a:ext cx="4120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70C0"/>
                </a:solidFill>
                <a:latin typeface="Comic Sans MS" charset="0"/>
              </a:rPr>
              <a:t>         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GYE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~17,000 years ago</a:t>
            </a:r>
          </a:p>
        </p:txBody>
      </p:sp>
      <p:pic>
        <p:nvPicPr>
          <p:cNvPr id="9219" name="Picture 3" descr="Image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3" y="1404937"/>
            <a:ext cx="4572000" cy="3014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npnorthernran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572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476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301777" y="5815881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70C0"/>
                </a:solidFill>
              </a:rPr>
              <a:t>                  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GYE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today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2" name="AutoShape 7"/>
          <p:cNvSpPr>
            <a:spLocks noChangeArrowheads="1"/>
          </p:cNvSpPr>
          <p:nvPr/>
        </p:nvSpPr>
        <p:spPr bwMode="auto">
          <a:xfrm>
            <a:off x="2119818" y="3152053"/>
            <a:ext cx="1626412" cy="2315503"/>
          </a:xfrm>
          <a:prstGeom prst="curvedRightArrow">
            <a:avLst>
              <a:gd name="adj1" fmla="val 40000"/>
              <a:gd name="adj2" fmla="val 5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y_sites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533400"/>
            <a:ext cx="4783282" cy="619012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67400" y="2590800"/>
            <a:ext cx="152400" cy="15240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5400" y="2514600"/>
            <a:ext cx="152400" cy="15240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3000" y="1828800"/>
            <a:ext cx="152400" cy="15240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67640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Vegetation history along a transect: comparing three records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6096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T. Krause, PhD research</a:t>
            </a:r>
            <a:endParaRPr lang="en-US" sz="1400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3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29200" y="0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2800" dirty="0">
              <a:latin typeface="+mj-lt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 descr="veg_summary.pdf"/>
          <p:cNvPicPr>
            <a:picLocks noChangeAspect="1"/>
          </p:cNvPicPr>
          <p:nvPr/>
        </p:nvPicPr>
        <p:blipFill>
          <a:blip r:embed="rId3" cstate="print"/>
          <a:srcRect t="32222"/>
          <a:stretch>
            <a:fillRect/>
          </a:stretch>
        </p:blipFill>
        <p:spPr>
          <a:xfrm>
            <a:off x="533400" y="990600"/>
            <a:ext cx="8355711" cy="5968825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114800" y="-228600"/>
            <a:ext cx="518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  <a:cs typeface="+mn-cs"/>
              </a:rPr>
              <a:t>GYE Vegetation History</a:t>
            </a:r>
            <a:endParaRPr lang="en-US" sz="2400" dirty="0">
              <a:solidFill>
                <a:srgbClr val="0000FF"/>
              </a:solidFill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3375" y="6405807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T. Krause, PhD research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12189" y="685800"/>
            <a:ext cx="7961863" cy="4603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9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358</Words>
  <Application>Microsoft Macintosh PowerPoint</Application>
  <PresentationFormat>On-screen Show (4:3)</PresentationFormat>
  <Paragraphs>78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Paleoecology of whitebark pine over the last 20,000 years</vt:lpstr>
    </vt:vector>
  </TitlesOfParts>
  <Company>Montana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Whitlock</dc:creator>
  <cp:lastModifiedBy>Cathy Whitlock</cp:lastModifiedBy>
  <cp:revision>50</cp:revision>
  <dcterms:created xsi:type="dcterms:W3CDTF">2013-09-16T19:06:29Z</dcterms:created>
  <dcterms:modified xsi:type="dcterms:W3CDTF">2013-11-25T16:56:30Z</dcterms:modified>
</cp:coreProperties>
</file>