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4" r:id="rId1"/>
  </p:sldMasterIdLst>
  <p:notesMasterIdLst>
    <p:notesMasterId r:id="rId43"/>
  </p:notesMasterIdLst>
  <p:sldIdLst>
    <p:sldId id="256" r:id="rId2"/>
    <p:sldId id="292" r:id="rId3"/>
    <p:sldId id="293" r:id="rId4"/>
    <p:sldId id="294" r:id="rId5"/>
    <p:sldId id="257" r:id="rId6"/>
    <p:sldId id="258" r:id="rId7"/>
    <p:sldId id="279" r:id="rId8"/>
    <p:sldId id="262" r:id="rId9"/>
    <p:sldId id="282" r:id="rId10"/>
    <p:sldId id="280" r:id="rId11"/>
    <p:sldId id="284" r:id="rId12"/>
    <p:sldId id="285" r:id="rId13"/>
    <p:sldId id="283" r:id="rId14"/>
    <p:sldId id="265" r:id="rId15"/>
    <p:sldId id="295" r:id="rId16"/>
    <p:sldId id="300" r:id="rId17"/>
    <p:sldId id="311" r:id="rId18"/>
    <p:sldId id="312" r:id="rId19"/>
    <p:sldId id="298" r:id="rId20"/>
    <p:sldId id="274" r:id="rId21"/>
    <p:sldId id="266" r:id="rId22"/>
    <p:sldId id="275" r:id="rId23"/>
    <p:sldId id="276" r:id="rId24"/>
    <p:sldId id="273" r:id="rId25"/>
    <p:sldId id="290" r:id="rId26"/>
    <p:sldId id="307" r:id="rId27"/>
    <p:sldId id="308" r:id="rId28"/>
    <p:sldId id="310" r:id="rId29"/>
    <p:sldId id="309" r:id="rId30"/>
    <p:sldId id="306" r:id="rId31"/>
    <p:sldId id="305" r:id="rId32"/>
    <p:sldId id="302" r:id="rId33"/>
    <p:sldId id="303" r:id="rId34"/>
    <p:sldId id="304" r:id="rId35"/>
    <p:sldId id="269" r:id="rId36"/>
    <p:sldId id="272" r:id="rId37"/>
    <p:sldId id="313" r:id="rId38"/>
    <p:sldId id="315" r:id="rId39"/>
    <p:sldId id="271" r:id="rId40"/>
    <p:sldId id="267" r:id="rId41"/>
    <p:sldId id="31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305" autoAdjust="0"/>
  </p:normalViewPr>
  <p:slideViewPr>
    <p:cSldViewPr snapToGrid="0" snapToObjects="1">
      <p:cViewPr>
        <p:scale>
          <a:sx n="85" d="100"/>
          <a:sy n="85" d="100"/>
        </p:scale>
        <p:origin x="-1776" y="-4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41B931-151D-7246-81B1-182FE8C73A7D}" type="datetimeFigureOut">
              <a:rPr lang="en-US" smtClean="0"/>
              <a:t>11/25/13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A65DF3-1181-CB45-B0E9-41CDF97E62AA}" type="slidenum">
              <a:rPr lang="en-US" smtClean="0"/>
              <a:t>‹#›</a:t>
            </a:fld>
            <a:endParaRPr lang="en-US"/>
          </a:p>
        </p:txBody>
      </p:sp>
    </p:spTree>
    <p:extLst>
      <p:ext uri="{BB962C8B-B14F-4D97-AF65-F5344CB8AC3E}">
        <p14:creationId xmlns:p14="http://schemas.microsoft.com/office/powerpoint/2010/main" val="26880139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good child has many names:</a:t>
            </a:r>
            <a:endParaRPr lang="en-US" baseline="0" dirty="0" smtClean="0"/>
          </a:p>
          <a:p>
            <a:r>
              <a:rPr lang="en-US" baseline="0" dirty="0" smtClean="0"/>
              <a:t>Discrete choice experiment—choice experiment—choice analysis—conjoint analysis—attribute-based models</a:t>
            </a:r>
          </a:p>
          <a:p>
            <a:r>
              <a:rPr lang="en-US" baseline="0" dirty="0" smtClean="0"/>
              <a:t>Since I am an environmental economist I will use my term.</a:t>
            </a:r>
            <a:endParaRPr lang="en-US" dirty="0"/>
          </a:p>
        </p:txBody>
      </p:sp>
      <p:sp>
        <p:nvSpPr>
          <p:cNvPr id="4" name="Slide Number Placeholder 3"/>
          <p:cNvSpPr>
            <a:spLocks noGrp="1"/>
          </p:cNvSpPr>
          <p:nvPr>
            <p:ph type="sldNum" sz="quarter" idx="10"/>
          </p:nvPr>
        </p:nvSpPr>
        <p:spPr/>
        <p:txBody>
          <a:bodyPr/>
          <a:lstStyle/>
          <a:p>
            <a:fld id="{DBA65DF3-1181-CB45-B0E9-41CDF97E62AA}"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Alan </a:t>
            </a:r>
            <a:r>
              <a:rPr lang="en-US" dirty="0" err="1" smtClean="0"/>
              <a:t>Krupnick</a:t>
            </a:r>
            <a:r>
              <a:rPr lang="en-US" dirty="0" smtClean="0"/>
              <a:t>—president</a:t>
            </a:r>
            <a:r>
              <a:rPr lang="en-US" baseline="0" dirty="0" smtClean="0"/>
              <a:t> of the </a:t>
            </a:r>
            <a:r>
              <a:rPr lang="en-US" dirty="0" smtClean="0"/>
              <a:t>association</a:t>
            </a:r>
            <a:r>
              <a:rPr lang="en-US" baseline="0" dirty="0" smtClean="0"/>
              <a:t> of environmental and resource economists.</a:t>
            </a:r>
          </a:p>
          <a:p>
            <a:endParaRPr lang="en-US" dirty="0" smtClean="0"/>
          </a:p>
          <a:p>
            <a:r>
              <a:rPr lang="en-US" dirty="0" smtClean="0"/>
              <a:t>Vic </a:t>
            </a:r>
            <a:r>
              <a:rPr lang="en-US" dirty="0" err="1" smtClean="0"/>
              <a:t>Adamowicz</a:t>
            </a:r>
            <a:r>
              <a:rPr lang="en-US" dirty="0" smtClean="0"/>
              <a:t>—one of the authors of the first choice experiment paper in environmental economics.</a:t>
            </a:r>
          </a:p>
          <a:p>
            <a:endParaRPr lang="en-US" dirty="0" smtClean="0"/>
          </a:p>
          <a:p>
            <a:r>
              <a:rPr lang="en-US" dirty="0" smtClean="0"/>
              <a:t>Martin Weitzman—the Harvard professor that got</a:t>
            </a:r>
            <a:r>
              <a:rPr lang="en-US" baseline="0" dirty="0" smtClean="0"/>
              <a:t> caught stealing horse manure.</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Trudy Cameron—my environmental economics professor. </a:t>
            </a:r>
          </a:p>
          <a:p>
            <a:endParaRPr lang="en-US" dirty="0" smtClean="0"/>
          </a:p>
          <a:p>
            <a:endParaRPr lang="en-US" dirty="0" smtClean="0"/>
          </a:p>
          <a:p>
            <a:r>
              <a:rPr lang="en-US" dirty="0" smtClean="0"/>
              <a:t>Trudy said that the biggest challenge for environmental economist is to sit around a table with ecologists. </a:t>
            </a:r>
            <a:endParaRPr lang="en-US" dirty="0"/>
          </a:p>
        </p:txBody>
      </p:sp>
      <p:sp>
        <p:nvSpPr>
          <p:cNvPr id="4" name="Slide Number Placeholder 3"/>
          <p:cNvSpPr>
            <a:spLocks noGrp="1"/>
          </p:cNvSpPr>
          <p:nvPr>
            <p:ph type="sldNum" sz="quarter" idx="10"/>
          </p:nvPr>
        </p:nvSpPr>
        <p:spPr/>
        <p:txBody>
          <a:bodyPr/>
          <a:lstStyle/>
          <a:p>
            <a:fld id="{DBA65DF3-1181-CB45-B0E9-41CDF97E62AA}"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Academic disciplines have different approaches to describing values</a:t>
            </a:r>
          </a:p>
          <a:p>
            <a:r>
              <a:rPr lang="en-US" dirty="0" smtClean="0"/>
              <a:t>Not so surprising in a world where no two individuals will ever fully share values</a:t>
            </a:r>
          </a:p>
          <a:p>
            <a:pPr lvl="1"/>
            <a:r>
              <a:rPr lang="en-US" dirty="0" smtClean="0"/>
              <a:t>In fact even individual values change continually.</a:t>
            </a:r>
          </a:p>
          <a:p>
            <a:endParaRPr lang="en-US" dirty="0"/>
          </a:p>
        </p:txBody>
      </p:sp>
      <p:sp>
        <p:nvSpPr>
          <p:cNvPr id="4" name="Slide Number Placeholder 3"/>
          <p:cNvSpPr>
            <a:spLocks noGrp="1"/>
          </p:cNvSpPr>
          <p:nvPr>
            <p:ph type="sldNum" sz="quarter" idx="10"/>
          </p:nvPr>
        </p:nvSpPr>
        <p:spPr/>
        <p:txBody>
          <a:bodyPr/>
          <a:lstStyle/>
          <a:p>
            <a:fld id="{DBA65DF3-1181-CB45-B0E9-41CDF97E62AA}" type="slidenum">
              <a:rPr lang="en-US" smtClean="0"/>
              <a:t>11</a:t>
            </a:fld>
            <a:endParaRPr lang="en-US"/>
          </a:p>
        </p:txBody>
      </p:sp>
    </p:spTree>
    <p:extLst>
      <p:ext uri="{BB962C8B-B14F-4D97-AF65-F5344CB8AC3E}">
        <p14:creationId xmlns:p14="http://schemas.microsoft.com/office/powerpoint/2010/main" val="867404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instead in this messy world we have people who develop tools that help us conceptualize values</a:t>
            </a:r>
          </a:p>
          <a:p>
            <a:pPr lvl="1"/>
            <a:r>
              <a:rPr lang="en-US" dirty="0" smtClean="0"/>
              <a:t>Or should we not even try?</a:t>
            </a:r>
          </a:p>
          <a:p>
            <a:endParaRPr lang="en-US" dirty="0"/>
          </a:p>
        </p:txBody>
      </p:sp>
      <p:sp>
        <p:nvSpPr>
          <p:cNvPr id="4" name="Slide Number Placeholder 3"/>
          <p:cNvSpPr>
            <a:spLocks noGrp="1"/>
          </p:cNvSpPr>
          <p:nvPr>
            <p:ph type="sldNum" sz="quarter" idx="10"/>
          </p:nvPr>
        </p:nvSpPr>
        <p:spPr/>
        <p:txBody>
          <a:bodyPr/>
          <a:lstStyle/>
          <a:p>
            <a:fld id="{DBA65DF3-1181-CB45-B0E9-41CDF97E62AA}" type="slidenum">
              <a:rPr lang="en-US" smtClean="0"/>
              <a:t>12</a:t>
            </a:fld>
            <a:endParaRPr lang="en-US"/>
          </a:p>
        </p:txBody>
      </p:sp>
    </p:spTree>
    <p:extLst>
      <p:ext uri="{BB962C8B-B14F-4D97-AF65-F5344CB8AC3E}">
        <p14:creationId xmlns:p14="http://schemas.microsoft.com/office/powerpoint/2010/main" val="1051117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Medical science isn’t perfect either—it uses cool and sharp scalpels to cut through perfectly healthy tissue to remove unhealthy tissue. Still we put our hope in that the doctor who is treating us has our best health in mind.</a:t>
            </a:r>
          </a:p>
          <a:p>
            <a:endParaRPr lang="en-US" dirty="0"/>
          </a:p>
        </p:txBody>
      </p:sp>
      <p:sp>
        <p:nvSpPr>
          <p:cNvPr id="4" name="Slide Number Placeholder 3"/>
          <p:cNvSpPr>
            <a:spLocks noGrp="1"/>
          </p:cNvSpPr>
          <p:nvPr>
            <p:ph type="sldNum" sz="quarter" idx="10"/>
          </p:nvPr>
        </p:nvSpPr>
        <p:spPr/>
        <p:txBody>
          <a:bodyPr/>
          <a:lstStyle/>
          <a:p>
            <a:fld id="{DBA65DF3-1181-CB45-B0E9-41CDF97E62AA}" type="slidenum">
              <a:rPr lang="en-US" smtClean="0"/>
              <a:t>13</a:t>
            </a:fld>
            <a:endParaRPr lang="en-US"/>
          </a:p>
        </p:txBody>
      </p:sp>
    </p:spTree>
    <p:extLst>
      <p:ext uri="{BB962C8B-B14F-4D97-AF65-F5344CB8AC3E}">
        <p14:creationId xmlns:p14="http://schemas.microsoft.com/office/powerpoint/2010/main" val="48250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65DF3-1181-CB45-B0E9-41CDF97E62AA}" type="slidenum">
              <a:rPr lang="en-US" smtClean="0"/>
              <a:t>14</a:t>
            </a:fld>
            <a:endParaRPr lang="en-US"/>
          </a:p>
        </p:txBody>
      </p:sp>
    </p:spTree>
    <p:extLst>
      <p:ext uri="{BB962C8B-B14F-4D97-AF65-F5344CB8AC3E}">
        <p14:creationId xmlns:p14="http://schemas.microsoft.com/office/powerpoint/2010/main" val="17397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A65DF3-1181-CB45-B0E9-41CDF97E62AA}" type="slidenum">
              <a:rPr lang="en-US" smtClean="0"/>
              <a:t>30</a:t>
            </a:fld>
            <a:endParaRPr lang="en-US"/>
          </a:p>
        </p:txBody>
      </p:sp>
    </p:spTree>
    <p:extLst>
      <p:ext uri="{BB962C8B-B14F-4D97-AF65-F5344CB8AC3E}">
        <p14:creationId xmlns:p14="http://schemas.microsoft.com/office/powerpoint/2010/main" val="278293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science is the easy part!</a:t>
            </a:r>
            <a:endParaRPr lang="en-US" dirty="0"/>
          </a:p>
        </p:txBody>
      </p:sp>
      <p:sp>
        <p:nvSpPr>
          <p:cNvPr id="4" name="Slide Number Placeholder 3"/>
          <p:cNvSpPr>
            <a:spLocks noGrp="1"/>
          </p:cNvSpPr>
          <p:nvPr>
            <p:ph type="sldNum" sz="quarter" idx="10"/>
          </p:nvPr>
        </p:nvSpPr>
        <p:spPr/>
        <p:txBody>
          <a:bodyPr/>
          <a:lstStyle/>
          <a:p>
            <a:fld id="{DBA65DF3-1181-CB45-B0E9-41CDF97E62AA}" type="slidenum">
              <a:rPr lang="en-US" smtClean="0"/>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F9A87F1E-5789-D64C-A124-FE8A0299D62D}" type="datetimeFigureOut">
              <a:rPr lang="en-US" smtClean="0"/>
              <a:t>11/25/13</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AFC56213-B4C4-4C5C-8EAE-01416D175C4F}"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F9A87F1E-5789-D64C-A124-FE8A0299D62D}" type="datetimeFigureOut">
              <a:rPr lang="en-US" smtClean="0"/>
              <a:t>11/25/13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A87F1E-5789-D64C-A124-FE8A0299D62D}" type="datetimeFigureOut">
              <a:rPr lang="en-US" smtClean="0"/>
              <a:t>11/25/13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9A87F1E-5789-D64C-A124-FE8A0299D62D}" type="datetimeFigureOut">
              <a:rPr lang="en-US" smtClean="0"/>
              <a:t>11/25/13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9A87F1E-5789-D64C-A124-FE8A0299D62D}" type="datetimeFigureOut">
              <a:rPr lang="en-US" smtClean="0"/>
              <a:t>11/25/13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F9A87F1E-5789-D64C-A124-FE8A0299D62D}" type="datetimeFigureOut">
              <a:rPr lang="en-US" smtClean="0"/>
              <a:t>11/25/13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F9A87F1E-5789-D64C-A124-FE8A0299D62D}" type="datetimeFigureOut">
              <a:rPr lang="en-US" smtClean="0"/>
              <a:t>11/25/13</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4B8DC18E-346A-7F40-B024-E5D3C9FBE47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F9A87F1E-5789-D64C-A124-FE8A0299D62D}" type="datetimeFigureOut">
              <a:rPr lang="en-US" smtClean="0"/>
              <a:t>11/25/13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5217A8-0E06-4059-AC45-433E2E67A85D}"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A87F1E-5789-D64C-A124-FE8A0299D62D}" type="datetimeFigureOut">
              <a:rPr lang="en-US" smtClean="0"/>
              <a:t>11/25/13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8DC18E-346A-7F40-B024-E5D3C9FBE473}"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F9A87F1E-5789-D64C-A124-FE8A0299D62D}" type="datetimeFigureOut">
              <a:rPr lang="en-US" smtClean="0"/>
              <a:t>11/25/13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8DC18E-346A-7F40-B024-E5D3C9FBE473}"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F9A87F1E-5789-D64C-A124-FE8A0299D62D}" type="datetimeFigureOut">
              <a:rPr lang="en-US" smtClean="0"/>
              <a:t>11/25/13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8DC18E-346A-7F40-B024-E5D3C9FBE473}"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F9A87F1E-5789-D64C-A124-FE8A0299D62D}" type="datetimeFigureOut">
              <a:rPr lang="en-US" smtClean="0"/>
              <a:t>11/25/13</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4B8DC18E-346A-7F40-B024-E5D3C9FBE4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Ecosystem Valuation and</a:t>
            </a:r>
            <a:br>
              <a:rPr lang="en-US" sz="4000" dirty="0" smtClean="0"/>
            </a:br>
            <a:r>
              <a:rPr lang="en-US" sz="4000" dirty="0" smtClean="0"/>
              <a:t>Choice Experiments</a:t>
            </a:r>
            <a:endParaRPr lang="en-US" sz="4000" dirty="0"/>
          </a:p>
        </p:txBody>
      </p:sp>
      <p:sp>
        <p:nvSpPr>
          <p:cNvPr id="3" name="Subtitle 2"/>
          <p:cNvSpPr>
            <a:spLocks noGrp="1"/>
          </p:cNvSpPr>
          <p:nvPr>
            <p:ph type="subTitle" idx="1"/>
          </p:nvPr>
        </p:nvSpPr>
        <p:spPr/>
        <p:txBody>
          <a:bodyPr/>
          <a:lstStyle/>
          <a:p>
            <a:r>
              <a:rPr lang="en-US" dirty="0" smtClean="0"/>
              <a:t>Helen T. Naughton</a:t>
            </a:r>
            <a:br>
              <a:rPr lang="en-US" dirty="0" smtClean="0"/>
            </a:br>
            <a:r>
              <a:rPr lang="en-US" dirty="0" smtClean="0"/>
              <a:t>Department of Economics</a:t>
            </a:r>
            <a:br>
              <a:rPr lang="en-US" dirty="0" smtClean="0"/>
            </a:br>
            <a:r>
              <a:rPr lang="en-US" dirty="0" smtClean="0"/>
              <a:t>University of Montana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Opportunity</a:t>
            </a:r>
            <a:endParaRPr lang="en-US" dirty="0"/>
          </a:p>
        </p:txBody>
      </p:sp>
      <p:sp>
        <p:nvSpPr>
          <p:cNvPr id="3" name="Content Placeholder 2"/>
          <p:cNvSpPr>
            <a:spLocks noGrp="1"/>
          </p:cNvSpPr>
          <p:nvPr>
            <p:ph idx="1"/>
          </p:nvPr>
        </p:nvSpPr>
        <p:spPr/>
        <p:txBody>
          <a:bodyPr/>
          <a:lstStyle/>
          <a:p>
            <a:r>
              <a:rPr lang="en-US" dirty="0" smtClean="0"/>
              <a:t>Philosophical debates:</a:t>
            </a:r>
          </a:p>
          <a:p>
            <a:pPr lvl="1"/>
            <a:r>
              <a:rPr lang="en-US" dirty="0" smtClean="0"/>
              <a:t>Value</a:t>
            </a:r>
          </a:p>
          <a:p>
            <a:pPr lvl="1"/>
            <a:r>
              <a:rPr lang="en-US" dirty="0" smtClean="0"/>
              <a:t>Utility</a:t>
            </a:r>
          </a:p>
          <a:p>
            <a:pPr lvl="1"/>
            <a:r>
              <a:rPr lang="en-US" dirty="0" smtClean="0"/>
              <a:t>Etc.</a:t>
            </a:r>
          </a:p>
          <a:p>
            <a:r>
              <a:rPr lang="en-US" dirty="0" smtClean="0"/>
              <a:t>Hopefully, not an obstacle.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Ecological </a:t>
            </a:r>
            <a:r>
              <a:rPr lang="en-US" dirty="0" smtClean="0"/>
              <a:t>Value vs. </a:t>
            </a:r>
            <a:r>
              <a:rPr lang="en-US" dirty="0"/>
              <a:t>Economic </a:t>
            </a:r>
            <a:r>
              <a:rPr lang="en-US" dirty="0" smtClean="0"/>
              <a:t>Value?</a:t>
            </a:r>
            <a:endParaRPr lang="en-US" dirty="0"/>
          </a:p>
        </p:txBody>
      </p:sp>
      <p:pic>
        <p:nvPicPr>
          <p:cNvPr id="11" name="Picture Placeholder 10" descr="IMG_6431.JPG"/>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9518" r="9518"/>
          <a:stretch>
            <a:fillRect/>
          </a:stretch>
        </p:blipFill>
        <p:spPr>
          <a:xfrm rot="21420000">
            <a:off x="298450" y="304800"/>
            <a:ext cx="3598863" cy="3333750"/>
          </a:xfrm>
        </p:spPr>
      </p:pic>
      <p:pic>
        <p:nvPicPr>
          <p:cNvPr id="6" name="Content Placeholder 5"/>
          <p:cNvPicPr>
            <a:picLocks noGrp="1" noChangeAspect="1"/>
          </p:cNvPicPr>
          <p:nvPr>
            <p:ph type="pic" sz="quarter" idx="16"/>
          </p:nvPr>
        </p:nvPicPr>
        <p:blipFill rotWithShape="1">
          <a:blip r:embed="rId4"/>
          <a:srcRect l="-813" t="-1694" r="2358" b="5351"/>
          <a:stretch/>
        </p:blipFill>
        <p:spPr>
          <a:xfrm rot="360000">
            <a:off x="4843372" y="450593"/>
            <a:ext cx="3334925" cy="2960034"/>
          </a:xfrm>
        </p:spPr>
      </p:pic>
    </p:spTree>
    <p:extLst>
      <p:ext uri="{BB962C8B-B14F-4D97-AF65-F5344CB8AC3E}">
        <p14:creationId xmlns:p14="http://schemas.microsoft.com/office/powerpoint/2010/main" val="9200225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Environmental Economics</a:t>
            </a:r>
            <a:endParaRPr lang="en-US" dirty="0"/>
          </a:p>
        </p:txBody>
      </p:sp>
      <p:sp>
        <p:nvSpPr>
          <p:cNvPr id="7" name="Text Placeholder 6"/>
          <p:cNvSpPr>
            <a:spLocks noGrp="1"/>
          </p:cNvSpPr>
          <p:nvPr>
            <p:ph type="body" sz="half" idx="2"/>
          </p:nvPr>
        </p:nvSpPr>
        <p:spPr/>
        <p:txBody>
          <a:bodyPr/>
          <a:lstStyle/>
          <a:p>
            <a:endParaRPr lang="en-US" dirty="0" smtClean="0"/>
          </a:p>
          <a:p>
            <a:r>
              <a:rPr lang="en-US" dirty="0" smtClean="0"/>
              <a:t>Offers tools to conceptualize people’s values.</a:t>
            </a:r>
            <a:endParaRPr lang="en-US" dirty="0"/>
          </a:p>
        </p:txBody>
      </p:sp>
      <p:pic>
        <p:nvPicPr>
          <p:cNvPr id="9" name="Picture Placeholder 8" descr="IMG_6433.JP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6003" b="6003"/>
          <a:stretch>
            <a:fillRect/>
          </a:stretch>
        </p:blipFill>
        <p:spPr/>
      </p:pic>
    </p:spTree>
    <p:extLst>
      <p:ext uri="{BB962C8B-B14F-4D97-AF65-F5344CB8AC3E}">
        <p14:creationId xmlns:p14="http://schemas.microsoft.com/office/powerpoint/2010/main" val="27080234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in a messy world</a:t>
            </a:r>
            <a:endParaRPr lang="en-US" dirty="0"/>
          </a:p>
        </p:txBody>
      </p:sp>
      <p:pic>
        <p:nvPicPr>
          <p:cNvPr id="4" name="Content Placeholder 3"/>
          <p:cNvPicPr>
            <a:picLocks noGrp="1" noChangeAspect="1"/>
          </p:cNvPicPr>
          <p:nvPr>
            <p:ph idx="1"/>
          </p:nvPr>
        </p:nvPicPr>
        <p:blipFill>
          <a:blip r:embed="rId3"/>
          <a:srcRect t="13027" b="13027"/>
          <a:stretch>
            <a:fillRect/>
          </a:stretch>
        </p:blipFill>
        <p:spPr>
          <a:xfrm>
            <a:off x="-27160" y="1778934"/>
            <a:ext cx="9185758" cy="5094336"/>
          </a:xfrm>
        </p:spPr>
      </p:pic>
    </p:spTree>
    <p:extLst>
      <p:ext uri="{BB962C8B-B14F-4D97-AF65-F5344CB8AC3E}">
        <p14:creationId xmlns:p14="http://schemas.microsoft.com/office/powerpoint/2010/main" val="32628381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Market-based methods </a:t>
            </a:r>
          </a:p>
        </p:txBody>
      </p:sp>
      <p:pic>
        <p:nvPicPr>
          <p:cNvPr id="8" name="Picture Placeholder 7"/>
          <p:cNvPicPr>
            <a:picLocks noGrp="1" noChangeAspect="1"/>
          </p:cNvPicPr>
          <p:nvPr>
            <p:ph type="pic" sz="quarter" idx="17"/>
          </p:nvPr>
        </p:nvPicPr>
        <p:blipFill>
          <a:blip r:embed="rId3"/>
          <a:srcRect t="11245" b="11245"/>
          <a:stretch>
            <a:fillRect/>
          </a:stretch>
        </p:blipFill>
        <p:spPr/>
      </p:pic>
      <p:pic>
        <p:nvPicPr>
          <p:cNvPr id="9" name="Picture Placeholder 8"/>
          <p:cNvPicPr>
            <a:picLocks noGrp="1" noChangeAspect="1"/>
          </p:cNvPicPr>
          <p:nvPr>
            <p:ph type="pic" sz="quarter" idx="16"/>
          </p:nvPr>
        </p:nvPicPr>
        <p:blipFill>
          <a:blip r:embed="rId4"/>
          <a:srcRect t="3510" b="3510"/>
          <a:stretch>
            <a:fillRect/>
          </a:stretch>
        </p:blipFill>
        <p:spPr/>
      </p:pic>
      <p:sp>
        <p:nvSpPr>
          <p:cNvPr id="3" name="Content Placeholder 2"/>
          <p:cNvSpPr>
            <a:spLocks noGrp="1"/>
          </p:cNvSpPr>
          <p:nvPr>
            <p:ph type="body" sz="half" idx="2"/>
          </p:nvPr>
        </p:nvSpPr>
        <p:spPr/>
        <p:txBody>
          <a:bodyPr>
            <a:normAutofit/>
          </a:bodyPr>
          <a:lstStyle/>
          <a:p>
            <a:r>
              <a:rPr lang="en-US" sz="2400" dirty="0" smtClean="0"/>
              <a:t>Value goods traded in the market.</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26256" y="4069804"/>
            <a:ext cx="7465307" cy="1162050"/>
          </a:xfrm>
        </p:spPr>
        <p:txBody>
          <a:bodyPr/>
          <a:lstStyle/>
          <a:p>
            <a:r>
              <a:rPr lang="en-US" dirty="0"/>
              <a:t>Non-market </a:t>
            </a:r>
            <a:r>
              <a:rPr lang="en-US" dirty="0" smtClean="0"/>
              <a:t>valuation</a:t>
            </a:r>
            <a:endParaRPr lang="en-US" dirty="0"/>
          </a:p>
        </p:txBody>
      </p:sp>
      <p:pic>
        <p:nvPicPr>
          <p:cNvPr id="7" name="Picture Placeholder 6"/>
          <p:cNvPicPr>
            <a:picLocks noGrp="1" noChangeAspect="1"/>
          </p:cNvPicPr>
          <p:nvPr>
            <p:ph type="pic" sz="quarter" idx="15"/>
          </p:nvPr>
        </p:nvPicPr>
        <p:blipFill>
          <a:blip r:embed="rId2"/>
          <a:srcRect t="1127" b="1127"/>
          <a:stretch>
            <a:fillRect/>
          </a:stretch>
        </p:blipFill>
        <p:spPr/>
      </p:pic>
      <p:sp>
        <p:nvSpPr>
          <p:cNvPr id="6" name="TextBox 5"/>
          <p:cNvSpPr txBox="1"/>
          <p:nvPr/>
        </p:nvSpPr>
        <p:spPr>
          <a:xfrm>
            <a:off x="7532714" y="6336077"/>
            <a:ext cx="184666" cy="369332"/>
          </a:xfrm>
          <a:prstGeom prst="rect">
            <a:avLst/>
          </a:prstGeom>
          <a:noFill/>
        </p:spPr>
        <p:txBody>
          <a:bodyPr wrap="none" rtlCol="0">
            <a:spAutoFit/>
          </a:bodyPr>
          <a:lstStyle/>
          <a:p>
            <a:endParaRPr lang="en-US" dirty="0"/>
          </a:p>
        </p:txBody>
      </p:sp>
      <p:sp>
        <p:nvSpPr>
          <p:cNvPr id="8" name="Text Placeholder 7"/>
          <p:cNvSpPr>
            <a:spLocks noGrp="1"/>
          </p:cNvSpPr>
          <p:nvPr>
            <p:ph type="body" sz="half" idx="2"/>
          </p:nvPr>
        </p:nvSpPr>
        <p:spPr>
          <a:xfrm>
            <a:off x="1226744" y="5297413"/>
            <a:ext cx="7464819" cy="865093"/>
          </a:xfrm>
        </p:spPr>
        <p:txBody>
          <a:bodyPr>
            <a:normAutofit lnSpcReduction="10000"/>
          </a:bodyPr>
          <a:lstStyle/>
          <a:p>
            <a:r>
              <a:rPr lang="en-US" sz="2800" dirty="0" smtClean="0"/>
              <a:t>Recognizes that non-traded ecosystem goods and services have real (economic) value.</a:t>
            </a:r>
            <a:endParaRPr lang="en-US" sz="2800" dirty="0"/>
          </a:p>
        </p:txBody>
      </p:sp>
    </p:spTree>
    <p:extLst>
      <p:ext uri="{BB962C8B-B14F-4D97-AF65-F5344CB8AC3E}">
        <p14:creationId xmlns:p14="http://schemas.microsoft.com/office/powerpoint/2010/main" val="7864143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Contingent Valuation </a:t>
            </a:r>
            <a:br>
              <a:rPr lang="en-US" dirty="0" smtClean="0"/>
            </a:br>
            <a:r>
              <a:rPr lang="en-US" dirty="0" smtClean="0"/>
              <a:t>and Choice Experiments</a:t>
            </a:r>
            <a:endParaRPr lang="en-US" dirty="0"/>
          </a:p>
        </p:txBody>
      </p:sp>
      <p:sp>
        <p:nvSpPr>
          <p:cNvPr id="11" name="Content Placeholder 10"/>
          <p:cNvSpPr>
            <a:spLocks noGrp="1"/>
          </p:cNvSpPr>
          <p:nvPr>
            <p:ph idx="1"/>
          </p:nvPr>
        </p:nvSpPr>
        <p:spPr/>
        <p:txBody>
          <a:bodyPr/>
          <a:lstStyle/>
          <a:p>
            <a:r>
              <a:rPr lang="en-US" dirty="0" smtClean="0"/>
              <a:t>Survey-based</a:t>
            </a:r>
          </a:p>
          <a:p>
            <a:r>
              <a:rPr lang="en-US" dirty="0" smtClean="0"/>
              <a:t>Stated preference methods</a:t>
            </a:r>
          </a:p>
          <a:p>
            <a:r>
              <a:rPr lang="en-US" dirty="0" smtClean="0"/>
              <a:t>Estimate value or willingness to pay (WTP)</a:t>
            </a:r>
          </a:p>
          <a:p>
            <a:r>
              <a:rPr lang="en-US" dirty="0" smtClean="0"/>
              <a:t>Intended to capture total value</a:t>
            </a:r>
          </a:p>
          <a:p>
            <a:pPr lvl="1"/>
            <a:r>
              <a:rPr lang="en-US" dirty="0" smtClean="0"/>
              <a:t>Use</a:t>
            </a:r>
          </a:p>
          <a:p>
            <a:pPr lvl="1"/>
            <a:r>
              <a:rPr lang="en-US" dirty="0" smtClean="0"/>
              <a:t>Non-use</a:t>
            </a:r>
            <a:endParaRPr lang="en-US" dirty="0"/>
          </a:p>
        </p:txBody>
      </p:sp>
    </p:spTree>
    <p:extLst>
      <p:ext uri="{BB962C8B-B14F-4D97-AF65-F5344CB8AC3E}">
        <p14:creationId xmlns:p14="http://schemas.microsoft.com/office/powerpoint/2010/main" val="29129375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Contingent Valuation of White Pine Blister Rust Management</a:t>
            </a:r>
            <a:endParaRPr lang="en-US" sz="4400" dirty="0"/>
          </a:p>
        </p:txBody>
      </p:sp>
      <p:sp>
        <p:nvSpPr>
          <p:cNvPr id="3" name="Content Placeholder 2"/>
          <p:cNvSpPr>
            <a:spLocks noGrp="1"/>
          </p:cNvSpPr>
          <p:nvPr>
            <p:ph idx="1"/>
          </p:nvPr>
        </p:nvSpPr>
        <p:spPr>
          <a:xfrm>
            <a:off x="301813" y="2033961"/>
            <a:ext cx="8408894" cy="4211450"/>
          </a:xfrm>
        </p:spPr>
        <p:txBody>
          <a:bodyPr>
            <a:normAutofit/>
          </a:bodyPr>
          <a:lstStyle/>
          <a:p>
            <a:r>
              <a:rPr lang="en-US" dirty="0"/>
              <a:t>Suppose managers treat </a:t>
            </a:r>
            <a:r>
              <a:rPr lang="en-US" dirty="0" smtClean="0"/>
              <a:t>50% </a:t>
            </a:r>
            <a:r>
              <a:rPr lang="en-US" dirty="0"/>
              <a:t>of the </a:t>
            </a:r>
            <a:r>
              <a:rPr lang="en-US" dirty="0" smtClean="0"/>
              <a:t>high-elevation forests </a:t>
            </a:r>
            <a:r>
              <a:rPr lang="en-US" dirty="0"/>
              <a:t>in the Western United States. As </a:t>
            </a:r>
            <a:r>
              <a:rPr lang="en-US" dirty="0" smtClean="0"/>
              <a:t>a result</a:t>
            </a:r>
            <a:r>
              <a:rPr lang="en-US" dirty="0"/>
              <a:t>, these acres will be healthy in 100 years </a:t>
            </a:r>
            <a:r>
              <a:rPr lang="en-US" dirty="0" smtClean="0"/>
              <a:t>from now</a:t>
            </a:r>
            <a:r>
              <a:rPr lang="en-US" dirty="0"/>
              <a:t>. The remainder of the acreage would not </a:t>
            </a:r>
            <a:r>
              <a:rPr lang="en-US" dirty="0" smtClean="0"/>
              <a:t>be treated</a:t>
            </a:r>
            <a:r>
              <a:rPr lang="en-US" dirty="0"/>
              <a:t>. Would your household be willing to pay </a:t>
            </a:r>
            <a:r>
              <a:rPr lang="en-US" dirty="0" smtClean="0"/>
              <a:t>a one</a:t>
            </a:r>
            <a:r>
              <a:rPr lang="en-US" dirty="0"/>
              <a:t>-time cost of </a:t>
            </a:r>
            <a:r>
              <a:rPr lang="en-US" dirty="0" smtClean="0"/>
              <a:t>$100 to </a:t>
            </a:r>
            <a:r>
              <a:rPr lang="en-US" dirty="0"/>
              <a:t>fund this program</a:t>
            </a:r>
            <a:r>
              <a:rPr lang="en-US" dirty="0" smtClean="0"/>
              <a:t>?</a:t>
            </a:r>
            <a:br>
              <a:rPr lang="en-US" dirty="0" smtClean="0"/>
            </a:br>
            <a:endParaRPr lang="en-US" dirty="0" smtClean="0"/>
          </a:p>
          <a:p>
            <a:r>
              <a:rPr lang="en-US" dirty="0" smtClean="0"/>
              <a:t>Mean per household WTP=$172</a:t>
            </a:r>
          </a:p>
          <a:p>
            <a:r>
              <a:rPr lang="en-US" dirty="0" smtClean="0"/>
              <a:t>Aggregate annual WTP of Western U.S. households is about $4.7 billion</a:t>
            </a:r>
          </a:p>
        </p:txBody>
      </p:sp>
    </p:spTree>
    <p:extLst>
      <p:ext uri="{BB962C8B-B14F-4D97-AF65-F5344CB8AC3E}">
        <p14:creationId xmlns:p14="http://schemas.microsoft.com/office/powerpoint/2010/main" val="10260526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Contingent Valuation of South Platte River Restoration</a:t>
            </a:r>
            <a:endParaRPr lang="en-US" dirty="0"/>
          </a:p>
        </p:txBody>
      </p:sp>
      <p:sp>
        <p:nvSpPr>
          <p:cNvPr id="3" name="Content Placeholder 2"/>
          <p:cNvSpPr>
            <a:spLocks noGrp="1"/>
          </p:cNvSpPr>
          <p:nvPr>
            <p:ph idx="1"/>
          </p:nvPr>
        </p:nvSpPr>
        <p:spPr>
          <a:xfrm>
            <a:off x="301813" y="2033961"/>
            <a:ext cx="8408894" cy="4211450"/>
          </a:xfrm>
        </p:spPr>
        <p:txBody>
          <a:bodyPr/>
          <a:lstStyle/>
          <a:p>
            <a:r>
              <a:rPr lang="en-US" dirty="0" smtClean="0"/>
              <a:t>The survey provides a lot of information about the ecosystem services of the river.</a:t>
            </a:r>
          </a:p>
          <a:p>
            <a:r>
              <a:rPr lang="en-US" b="1" u="sng" dirty="0" smtClean="0"/>
              <a:t>Would you vote for the restoration fund if it cost $X/month?</a:t>
            </a:r>
          </a:p>
          <a:p>
            <a:r>
              <a:rPr lang="en-US" dirty="0" smtClean="0"/>
              <a:t>Estimates mean household WTP=$21</a:t>
            </a:r>
          </a:p>
          <a:p>
            <a:r>
              <a:rPr lang="en-US" dirty="0" smtClean="0"/>
              <a:t>Aggregate annual WTP of regional households living along South Platte river is between 18 and 71 $million</a:t>
            </a:r>
          </a:p>
        </p:txBody>
      </p:sp>
    </p:spTree>
    <p:extLst>
      <p:ext uri="{BB962C8B-B14F-4D97-AF65-F5344CB8AC3E}">
        <p14:creationId xmlns:p14="http://schemas.microsoft.com/office/powerpoint/2010/main" val="41820657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Choice Experiment</a:t>
            </a:r>
            <a:endParaRPr lang="en-US" dirty="0"/>
          </a:p>
        </p:txBody>
      </p:sp>
      <p:sp>
        <p:nvSpPr>
          <p:cNvPr id="3" name="Content Placeholder 2"/>
          <p:cNvSpPr>
            <a:spLocks noGrp="1"/>
          </p:cNvSpPr>
          <p:nvPr>
            <p:ph idx="1"/>
          </p:nvPr>
        </p:nvSpPr>
        <p:spPr/>
        <p:txBody>
          <a:bodyPr/>
          <a:lstStyle/>
          <a:p>
            <a:r>
              <a:rPr lang="en-US" dirty="0" smtClean="0"/>
              <a:t>More flexible than contingent valuation</a:t>
            </a:r>
          </a:p>
          <a:p>
            <a:r>
              <a:rPr lang="en-US" dirty="0" smtClean="0"/>
              <a:t>Involves modeling complex trade-offs between ecosystem attributes</a:t>
            </a:r>
            <a:endParaRPr lang="en-US" dirty="0"/>
          </a:p>
        </p:txBody>
      </p:sp>
    </p:spTree>
    <p:extLst>
      <p:ext uri="{BB962C8B-B14F-4D97-AF65-F5344CB8AC3E}">
        <p14:creationId xmlns:p14="http://schemas.microsoft.com/office/powerpoint/2010/main" val="23293280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EPA Science Advisory Board</a:t>
            </a:r>
            <a:endParaRPr lang="en-US" dirty="0"/>
          </a:p>
        </p:txBody>
      </p:sp>
      <p:sp>
        <p:nvSpPr>
          <p:cNvPr id="3" name="Content Placeholder 2"/>
          <p:cNvSpPr>
            <a:spLocks noGrp="1"/>
          </p:cNvSpPr>
          <p:nvPr>
            <p:ph idx="1"/>
          </p:nvPr>
        </p:nvSpPr>
        <p:spPr/>
        <p:txBody>
          <a:bodyPr/>
          <a:lstStyle/>
          <a:p>
            <a:r>
              <a:rPr lang="en-US" b="1" u="sng" dirty="0"/>
              <a:t>Valuation of ecological systems and services </a:t>
            </a:r>
            <a:r>
              <a:rPr lang="en-US" dirty="0"/>
              <a:t>is important </a:t>
            </a:r>
            <a:endParaRPr lang="en-US" dirty="0" smtClean="0"/>
          </a:p>
          <a:p>
            <a:pPr lvl="1"/>
            <a:r>
              <a:rPr lang="en-US" sz="2400" dirty="0"/>
              <a:t>in national rule makings, </a:t>
            </a:r>
          </a:p>
          <a:p>
            <a:pPr lvl="1"/>
            <a:r>
              <a:rPr lang="en-US" sz="2400" dirty="0"/>
              <a:t>where executive orders often require cost-benefit analyses and </a:t>
            </a:r>
          </a:p>
          <a:p>
            <a:pPr lvl="1"/>
            <a:r>
              <a:rPr lang="en-US" sz="2400" dirty="0"/>
              <a:t>several statutes require weighing of benefits and costs. </a:t>
            </a:r>
            <a:endParaRPr lang="en-US" dirty="0"/>
          </a:p>
        </p:txBody>
      </p:sp>
    </p:spTree>
    <p:extLst>
      <p:ext uri="{BB962C8B-B14F-4D97-AF65-F5344CB8AC3E}">
        <p14:creationId xmlns:p14="http://schemas.microsoft.com/office/powerpoint/2010/main" val="26493782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of Choice Sets</a:t>
            </a:r>
            <a:endParaRPr lang="en-US" dirty="0"/>
          </a:p>
        </p:txBody>
      </p:sp>
      <p:sp>
        <p:nvSpPr>
          <p:cNvPr id="3" name="Content Placeholder 2"/>
          <p:cNvSpPr>
            <a:spLocks noGrp="1"/>
          </p:cNvSpPr>
          <p:nvPr>
            <p:ph idx="1"/>
          </p:nvPr>
        </p:nvSpPr>
        <p:spPr>
          <a:xfrm>
            <a:off x="914400" y="1752041"/>
            <a:ext cx="7313613" cy="4056062"/>
          </a:xfrm>
        </p:spPr>
        <p:txBody>
          <a:bodyPr/>
          <a:lstStyle/>
          <a:p>
            <a:r>
              <a:rPr lang="en-US" dirty="0" smtClean="0"/>
              <a:t>A set of attributes affecting the choice</a:t>
            </a:r>
          </a:p>
          <a:p>
            <a:r>
              <a:rPr lang="en-US" dirty="0" smtClean="0"/>
              <a:t>Reflect actual characteristics of the ecosystem in the study area</a:t>
            </a:r>
          </a:p>
          <a:p>
            <a:pPr lvl="1"/>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Examples of Choice Experiments</a:t>
            </a:r>
            <a:endParaRPr lang="en-US" sz="4000" dirty="0"/>
          </a:p>
        </p:txBody>
      </p:sp>
      <p:sp>
        <p:nvSpPr>
          <p:cNvPr id="3" name="Content Placeholder 2"/>
          <p:cNvSpPr>
            <a:spLocks noGrp="1"/>
          </p:cNvSpPr>
          <p:nvPr>
            <p:ph idx="1"/>
          </p:nvPr>
        </p:nvSpPr>
        <p:spPr/>
        <p:txBody>
          <a:bodyPr/>
          <a:lstStyle/>
          <a:p>
            <a:r>
              <a:rPr lang="en-US" dirty="0" err="1" smtClean="0"/>
              <a:t>Adamowicz</a:t>
            </a:r>
            <a:r>
              <a:rPr lang="en-US" dirty="0" smtClean="0"/>
              <a:t> et al. (1994) valued water-based recreation in Alberta</a:t>
            </a:r>
          </a:p>
          <a:p>
            <a:r>
              <a:rPr lang="en-US" dirty="0" smtClean="0"/>
              <a:t>Choice experiment involved asking respondent to choose between different recreation opportunities with varying attributes and day use or entry fee.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1882588" y="0"/>
            <a:ext cx="5187786"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1, cont.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27529" y="1534375"/>
            <a:ext cx="7784353" cy="53236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1688" y="0"/>
            <a:ext cx="5988676"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778" y="503238"/>
            <a:ext cx="8685979" cy="1058882"/>
          </a:xfrm>
        </p:spPr>
        <p:txBody>
          <a:bodyPr/>
          <a:lstStyle/>
          <a:p>
            <a:r>
              <a:rPr lang="en-US" sz="3600" dirty="0" smtClean="0"/>
              <a:t>Preferred characteristics of rec. opportunities:</a:t>
            </a:r>
            <a:endParaRPr lang="en-US" sz="3600" dirty="0"/>
          </a:p>
        </p:txBody>
      </p:sp>
      <p:sp>
        <p:nvSpPr>
          <p:cNvPr id="3" name="Content Placeholder 2"/>
          <p:cNvSpPr>
            <a:spLocks noGrp="1"/>
          </p:cNvSpPr>
          <p:nvPr>
            <p:ph idx="1"/>
          </p:nvPr>
        </p:nvSpPr>
        <p:spPr/>
        <p:txBody>
          <a:bodyPr/>
          <a:lstStyle/>
          <a:p>
            <a:r>
              <a:rPr lang="en-US" dirty="0" smtClean="0"/>
              <a:t>Larger fish</a:t>
            </a:r>
          </a:p>
          <a:p>
            <a:r>
              <a:rPr lang="en-US" dirty="0" smtClean="0"/>
              <a:t>Increased catch rates</a:t>
            </a:r>
          </a:p>
          <a:p>
            <a:r>
              <a:rPr lang="en-US" dirty="0" smtClean="0"/>
              <a:t>Good water quality</a:t>
            </a:r>
          </a:p>
          <a:p>
            <a:r>
              <a:rPr lang="en-US" dirty="0" smtClean="0"/>
              <a:t>Availability of swimming</a:t>
            </a:r>
          </a:p>
          <a:p>
            <a:r>
              <a:rPr lang="en-US" dirty="0" smtClean="0"/>
              <a:t>Beaches</a:t>
            </a:r>
          </a:p>
          <a:p>
            <a:endParaRPr lang="en-US" dirty="0"/>
          </a:p>
        </p:txBody>
      </p:sp>
    </p:spTree>
    <p:extLst>
      <p:ext uri="{BB962C8B-B14F-4D97-AF65-F5344CB8AC3E}">
        <p14:creationId xmlns:p14="http://schemas.microsoft.com/office/powerpoint/2010/main" val="37712086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WTP for Forest Management in Saskatchewan</a:t>
            </a:r>
            <a:endParaRPr lang="en-US" dirty="0"/>
          </a:p>
        </p:txBody>
      </p:sp>
      <p:pic>
        <p:nvPicPr>
          <p:cNvPr id="4" name="Content Placeholder 3"/>
          <p:cNvPicPr>
            <a:picLocks noGrp="1" noChangeAspect="1"/>
          </p:cNvPicPr>
          <p:nvPr>
            <p:ph idx="1"/>
          </p:nvPr>
        </p:nvPicPr>
        <p:blipFill>
          <a:blip r:embed="rId2"/>
          <a:srcRect t="-4761" b="-4761"/>
          <a:stretch>
            <a:fillRect/>
          </a:stretch>
        </p:blipFill>
        <p:spPr>
          <a:xfrm>
            <a:off x="6996" y="1834778"/>
            <a:ext cx="9137004" cy="5067298"/>
          </a:xfrm>
        </p:spPr>
      </p:pic>
    </p:spTree>
    <p:extLst>
      <p:ext uri="{BB962C8B-B14F-4D97-AF65-F5344CB8AC3E}">
        <p14:creationId xmlns:p14="http://schemas.microsoft.com/office/powerpoint/2010/main" val="6891616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WTP for improvements to threatened population of Woodland Caribou in Alberta</a:t>
            </a:r>
            <a:endParaRPr lang="en-US" sz="4000" dirty="0"/>
          </a:p>
        </p:txBody>
      </p:sp>
      <p:pic>
        <p:nvPicPr>
          <p:cNvPr id="4" name="Content Placeholder 3"/>
          <p:cNvPicPr>
            <a:picLocks noGrp="1" noChangeAspect="1"/>
          </p:cNvPicPr>
          <p:nvPr>
            <p:ph idx="1"/>
          </p:nvPr>
        </p:nvPicPr>
        <p:blipFill>
          <a:blip r:embed="rId2"/>
          <a:srcRect t="-477" b="-477"/>
          <a:stretch>
            <a:fillRect/>
          </a:stretch>
        </p:blipFill>
        <p:spPr>
          <a:xfrm>
            <a:off x="0" y="1816103"/>
            <a:ext cx="9091204" cy="5041897"/>
          </a:xfrm>
        </p:spPr>
      </p:pic>
    </p:spTree>
    <p:extLst>
      <p:ext uri="{BB962C8B-B14F-4D97-AF65-F5344CB8AC3E}">
        <p14:creationId xmlns:p14="http://schemas.microsoft.com/office/powerpoint/2010/main" val="42406448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3237"/>
            <a:ext cx="7313613" cy="1842527"/>
          </a:xfrm>
        </p:spPr>
        <p:txBody>
          <a:bodyPr/>
          <a:lstStyle/>
          <a:p>
            <a:r>
              <a:rPr lang="en-US" dirty="0" smtClean="0"/>
              <a:t>WTP for marine mammal recovery programs in the St. Lawrence Estuary</a:t>
            </a:r>
            <a:endParaRPr lang="en-US" dirty="0"/>
          </a:p>
        </p:txBody>
      </p:sp>
      <p:pic>
        <p:nvPicPr>
          <p:cNvPr id="4" name="Content Placeholder 3"/>
          <p:cNvPicPr>
            <a:picLocks noGrp="1" noChangeAspect="1"/>
          </p:cNvPicPr>
          <p:nvPr>
            <p:ph idx="1"/>
          </p:nvPr>
        </p:nvPicPr>
        <p:blipFill>
          <a:blip r:embed="rId2"/>
          <a:srcRect t="-68615" b="-68615"/>
          <a:stretch>
            <a:fillRect/>
          </a:stretch>
        </p:blipFill>
        <p:spPr>
          <a:xfrm>
            <a:off x="-39308" y="1735137"/>
            <a:ext cx="9183308" cy="5092977"/>
          </a:xfrm>
        </p:spPr>
      </p:pic>
    </p:spTree>
    <p:extLst>
      <p:ext uri="{BB962C8B-B14F-4D97-AF65-F5344CB8AC3E}">
        <p14:creationId xmlns:p14="http://schemas.microsoft.com/office/powerpoint/2010/main" val="11451037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10752" r="-10752"/>
          <a:stretch>
            <a:fillRect/>
          </a:stretch>
        </p:blipFill>
        <p:spPr>
          <a:xfrm>
            <a:off x="-1009181" y="388474"/>
            <a:ext cx="11126593" cy="6170705"/>
          </a:xfrm>
        </p:spPr>
      </p:pic>
    </p:spTree>
    <p:extLst>
      <p:ext uri="{BB962C8B-B14F-4D97-AF65-F5344CB8AC3E}">
        <p14:creationId xmlns:p14="http://schemas.microsoft.com/office/powerpoint/2010/main" val="42795676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Science Advisory Board</a:t>
            </a:r>
          </a:p>
        </p:txBody>
      </p:sp>
      <p:sp>
        <p:nvSpPr>
          <p:cNvPr id="3" name="Content Placeholder 2"/>
          <p:cNvSpPr>
            <a:spLocks noGrp="1"/>
          </p:cNvSpPr>
          <p:nvPr>
            <p:ph idx="1"/>
          </p:nvPr>
        </p:nvSpPr>
        <p:spPr/>
        <p:txBody>
          <a:bodyPr/>
          <a:lstStyle/>
          <a:p>
            <a:r>
              <a:rPr lang="en-US" dirty="0"/>
              <a:t>Regional EPA offices can find </a:t>
            </a:r>
            <a:r>
              <a:rPr lang="en-US" b="1" u="sng" dirty="0"/>
              <a:t>valuation</a:t>
            </a:r>
            <a:r>
              <a:rPr lang="en-US" dirty="0"/>
              <a:t> important </a:t>
            </a:r>
            <a:endParaRPr lang="en-US" dirty="0" smtClean="0"/>
          </a:p>
          <a:p>
            <a:pPr lvl="1"/>
            <a:r>
              <a:rPr lang="en-US" dirty="0" smtClean="0"/>
              <a:t>in </a:t>
            </a:r>
            <a:r>
              <a:rPr lang="en-US" dirty="0"/>
              <a:t>setting program priorities and </a:t>
            </a:r>
            <a:endParaRPr lang="en-US" dirty="0" smtClean="0"/>
          </a:p>
          <a:p>
            <a:pPr lvl="1"/>
            <a:r>
              <a:rPr lang="en-US" dirty="0" smtClean="0"/>
              <a:t>in </a:t>
            </a:r>
            <a:r>
              <a:rPr lang="en-US" dirty="0"/>
              <a:t>assisting other governmental and </a:t>
            </a:r>
            <a:r>
              <a:rPr lang="en-US" dirty="0" smtClean="0"/>
              <a:t>non-</a:t>
            </a:r>
            <a:r>
              <a:rPr lang="en-US" dirty="0"/>
              <a:t>governmental organizations </a:t>
            </a:r>
            <a:endParaRPr lang="en-US" dirty="0" smtClean="0"/>
          </a:p>
          <a:p>
            <a:pPr lvl="2"/>
            <a:r>
              <a:rPr lang="en-US" dirty="0" smtClean="0"/>
              <a:t>in </a:t>
            </a:r>
            <a:r>
              <a:rPr lang="en-US" dirty="0"/>
              <a:t>choosing among environmental options and </a:t>
            </a:r>
            <a:endParaRPr lang="en-US" dirty="0" smtClean="0"/>
          </a:p>
          <a:p>
            <a:pPr lvl="2"/>
            <a:r>
              <a:rPr lang="en-US" dirty="0" smtClean="0"/>
              <a:t>communicating </a:t>
            </a:r>
            <a:r>
              <a:rPr lang="en-US" dirty="0"/>
              <a:t>the importance of their actions to the public. </a:t>
            </a:r>
          </a:p>
        </p:txBody>
      </p:sp>
    </p:spTree>
    <p:extLst>
      <p:ext uri="{BB962C8B-B14F-4D97-AF65-F5344CB8AC3E}">
        <p14:creationId xmlns:p14="http://schemas.microsoft.com/office/powerpoint/2010/main" val="2313905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5274" y="503238"/>
            <a:ext cx="3015916" cy="5039938"/>
          </a:xfrm>
        </p:spPr>
        <p:txBody>
          <a:bodyPr/>
          <a:lstStyle/>
          <a:p>
            <a:pPr algn="l"/>
            <a:r>
              <a:rPr lang="en-US" dirty="0" smtClean="0"/>
              <a:t>WTP for Biodiversity Action Plan in the UK</a:t>
            </a:r>
            <a:endParaRPr lang="en-US" dirty="0"/>
          </a:p>
        </p:txBody>
      </p:sp>
      <p:pic>
        <p:nvPicPr>
          <p:cNvPr id="6" name="Content Placeholder 5"/>
          <p:cNvPicPr>
            <a:picLocks noGrp="1" noChangeAspect="1"/>
          </p:cNvPicPr>
          <p:nvPr>
            <p:ph idx="1"/>
          </p:nvPr>
        </p:nvPicPr>
        <p:blipFill>
          <a:blip r:embed="rId3"/>
          <a:srcRect l="-18524" r="-18524"/>
          <a:stretch>
            <a:fillRect/>
          </a:stretch>
        </p:blipFill>
        <p:spPr>
          <a:xfrm rot="16200000">
            <a:off x="-2093000" y="809549"/>
            <a:ext cx="9398097" cy="5212097"/>
          </a:xfrm>
        </p:spPr>
      </p:pic>
    </p:spTree>
    <p:extLst>
      <p:ext uri="{BB962C8B-B14F-4D97-AF65-F5344CB8AC3E}">
        <p14:creationId xmlns:p14="http://schemas.microsoft.com/office/powerpoint/2010/main" val="156047958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8" y="4934548"/>
            <a:ext cx="9066229" cy="1818864"/>
          </a:xfrm>
        </p:spPr>
        <p:txBody>
          <a:bodyPr/>
          <a:lstStyle/>
          <a:p>
            <a:r>
              <a:rPr lang="en-US" dirty="0" smtClean="0"/>
              <a:t>WTP for the “best” marine biodiversity protection option is estimated more than £70/year</a:t>
            </a:r>
            <a:endParaRPr lang="en-US" dirty="0"/>
          </a:p>
        </p:txBody>
      </p:sp>
      <p:pic>
        <p:nvPicPr>
          <p:cNvPr id="4" name="Content Placeholder 3"/>
          <p:cNvPicPr>
            <a:picLocks noGrp="1" noChangeAspect="1"/>
          </p:cNvPicPr>
          <p:nvPr>
            <p:ph idx="1"/>
          </p:nvPr>
        </p:nvPicPr>
        <p:blipFill>
          <a:blip r:embed="rId2"/>
          <a:srcRect t="-5420" b="-5420"/>
          <a:stretch>
            <a:fillRect/>
          </a:stretch>
        </p:blipFill>
        <p:spPr>
          <a:xfrm>
            <a:off x="-41758" y="-31378"/>
            <a:ext cx="9185758" cy="5094336"/>
          </a:xfrm>
        </p:spPr>
      </p:pic>
    </p:spTree>
    <p:extLst>
      <p:ext uri="{BB962C8B-B14F-4D97-AF65-F5344CB8AC3E}">
        <p14:creationId xmlns:p14="http://schemas.microsoft.com/office/powerpoint/2010/main" val="2934639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2470" y="503237"/>
            <a:ext cx="3421529" cy="5861703"/>
          </a:xfrm>
        </p:spPr>
        <p:txBody>
          <a:bodyPr/>
          <a:lstStyle/>
          <a:p>
            <a:pPr algn="l"/>
            <a:r>
              <a:rPr lang="en-US" dirty="0" smtClean="0"/>
              <a:t>WTP for Rural Landscapes </a:t>
            </a:r>
            <a:br>
              <a:rPr lang="en-US" dirty="0" smtClean="0"/>
            </a:br>
            <a:r>
              <a:rPr lang="en-US" dirty="0" smtClean="0"/>
              <a:t>in Ireland</a:t>
            </a:r>
            <a:endParaRPr lang="en-US" dirty="0"/>
          </a:p>
        </p:txBody>
      </p:sp>
      <p:pic>
        <p:nvPicPr>
          <p:cNvPr id="4" name="Content Placeholder 3"/>
          <p:cNvPicPr>
            <a:picLocks noGrp="1" noChangeAspect="1"/>
          </p:cNvPicPr>
          <p:nvPr>
            <p:ph idx="1"/>
          </p:nvPr>
        </p:nvPicPr>
        <p:blipFill>
          <a:blip r:embed="rId2"/>
          <a:srcRect l="-61985" r="-61985"/>
          <a:stretch>
            <a:fillRect/>
          </a:stretch>
        </p:blipFill>
        <p:spPr>
          <a:xfrm>
            <a:off x="-3407666" y="-4887"/>
            <a:ext cx="12374688" cy="6862887"/>
          </a:xfrm>
        </p:spPr>
      </p:pic>
    </p:spTree>
    <p:extLst>
      <p:ext uri="{BB962C8B-B14F-4D97-AF65-F5344CB8AC3E}">
        <p14:creationId xmlns:p14="http://schemas.microsoft.com/office/powerpoint/2010/main" val="21800429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14400" y="0"/>
            <a:ext cx="7376387" cy="6858000"/>
          </a:xfrm>
          <a:prstGeom prst="rect">
            <a:avLst/>
          </a:prstGeom>
        </p:spPr>
      </p:pic>
    </p:spTree>
    <p:extLst>
      <p:ext uri="{BB962C8B-B14F-4D97-AF65-F5344CB8AC3E}">
        <p14:creationId xmlns:p14="http://schemas.microsoft.com/office/powerpoint/2010/main" val="30549607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Distribution of Total Economic Value </a:t>
            </a:r>
            <a:endParaRPr lang="en-US" sz="3600" dirty="0"/>
          </a:p>
        </p:txBody>
      </p:sp>
      <p:pic>
        <p:nvPicPr>
          <p:cNvPr id="4" name="Content Placeholder 3"/>
          <p:cNvPicPr>
            <a:picLocks noGrp="1" noChangeAspect="1"/>
          </p:cNvPicPr>
          <p:nvPr>
            <p:ph idx="1"/>
          </p:nvPr>
        </p:nvPicPr>
        <p:blipFill>
          <a:blip r:embed="rId2"/>
          <a:srcRect l="-2155" r="-2155"/>
          <a:stretch>
            <a:fillRect/>
          </a:stretch>
        </p:blipFill>
        <p:spPr>
          <a:xfrm>
            <a:off x="-160581" y="1603747"/>
            <a:ext cx="9450051" cy="5240910"/>
          </a:xfrm>
        </p:spPr>
      </p:pic>
    </p:spTree>
    <p:extLst>
      <p:ext uri="{BB962C8B-B14F-4D97-AF65-F5344CB8AC3E}">
        <p14:creationId xmlns:p14="http://schemas.microsoft.com/office/powerpoint/2010/main" val="65835901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Choice Experiments Have Their Flaws</a:t>
            </a:r>
            <a:endParaRPr lang="en-US" sz="3600" dirty="0"/>
          </a:p>
        </p:txBody>
      </p:sp>
      <p:sp>
        <p:nvSpPr>
          <p:cNvPr id="3" name="Content Placeholder 2"/>
          <p:cNvSpPr>
            <a:spLocks noGrp="1"/>
          </p:cNvSpPr>
          <p:nvPr>
            <p:ph idx="1"/>
          </p:nvPr>
        </p:nvSpPr>
        <p:spPr/>
        <p:txBody>
          <a:bodyPr/>
          <a:lstStyle/>
          <a:p>
            <a:r>
              <a:rPr lang="en-US" dirty="0" smtClean="0"/>
              <a:t>Hypothetical bias</a:t>
            </a:r>
          </a:p>
          <a:p>
            <a:r>
              <a:rPr lang="en-US" dirty="0" smtClean="0"/>
              <a:t>High cognitive burden</a:t>
            </a:r>
          </a:p>
          <a:p>
            <a:r>
              <a:rPr lang="en-US" dirty="0" smtClean="0"/>
              <a:t>Complexity-induced choice inconsistency</a:t>
            </a:r>
          </a:p>
          <a:p>
            <a:r>
              <a:rPr lang="en-US" dirty="0" smtClean="0"/>
              <a:t>Results depend on the information given, specially for less-known environmental goods</a:t>
            </a:r>
          </a:p>
          <a:p>
            <a:endParaRPr lang="en-US" dirty="0"/>
          </a:p>
          <a:p>
            <a:r>
              <a:rPr lang="en-US" dirty="0" smtClean="0"/>
              <a:t>Relatively new method—flaw or an opportunity?</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 will need your help!</a:t>
            </a:r>
            <a:endParaRPr lang="en-US" sz="4000" dirty="0"/>
          </a:p>
        </p:txBody>
      </p:sp>
      <p:sp>
        <p:nvSpPr>
          <p:cNvPr id="3" name="Content Placeholder 2"/>
          <p:cNvSpPr>
            <a:spLocks noGrp="1"/>
          </p:cNvSpPr>
          <p:nvPr>
            <p:ph idx="1"/>
          </p:nvPr>
        </p:nvSpPr>
        <p:spPr/>
        <p:txBody>
          <a:bodyPr/>
          <a:lstStyle/>
          <a:p>
            <a:r>
              <a:rPr lang="en-US" dirty="0" smtClean="0"/>
              <a:t>Designing the choice experiment:</a:t>
            </a:r>
          </a:p>
          <a:p>
            <a:pPr lvl="1"/>
            <a:r>
              <a:rPr lang="en-US" dirty="0" smtClean="0"/>
              <a:t>An iterative process</a:t>
            </a:r>
          </a:p>
          <a:p>
            <a:pPr lvl="1"/>
            <a:r>
              <a:rPr lang="en-US" dirty="0" smtClean="0"/>
              <a:t>Needs to include clear language about ecological and management issues</a:t>
            </a:r>
          </a:p>
          <a:p>
            <a:pPr lvl="1"/>
            <a:r>
              <a:rPr lang="en-US" dirty="0" smtClean="0"/>
              <a:t>Needs to be easily accessible to the average resident</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77367" r="-77367"/>
          <a:stretch>
            <a:fillRect/>
          </a:stretch>
        </p:blipFill>
        <p:spPr>
          <a:xfrm>
            <a:off x="-1885580" y="0"/>
            <a:ext cx="12365876" cy="6858000"/>
          </a:xfrm>
        </p:spPr>
      </p:pic>
    </p:spTree>
    <p:extLst>
      <p:ext uri="{BB962C8B-B14F-4D97-AF65-F5344CB8AC3E}">
        <p14:creationId xmlns:p14="http://schemas.microsoft.com/office/powerpoint/2010/main" val="619393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rcRect l="-59647" r="-59647"/>
          <a:stretch>
            <a:fillRect/>
          </a:stretch>
        </p:blipFill>
        <p:spPr>
          <a:xfrm>
            <a:off x="-1801062" y="0"/>
            <a:ext cx="12365876" cy="6858000"/>
          </a:xfrm>
        </p:spPr>
      </p:pic>
    </p:spTree>
    <p:extLst>
      <p:ext uri="{BB962C8B-B14F-4D97-AF65-F5344CB8AC3E}">
        <p14:creationId xmlns:p14="http://schemas.microsoft.com/office/powerpoint/2010/main" val="2607574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We will expand our vocabulary!</a:t>
            </a:r>
            <a:endParaRPr lang="en-US" sz="4000" dirty="0"/>
          </a:p>
        </p:txBody>
      </p:sp>
      <p:sp>
        <p:nvSpPr>
          <p:cNvPr id="3" name="Content Placeholder 2"/>
          <p:cNvSpPr>
            <a:spLocks noGrp="1"/>
          </p:cNvSpPr>
          <p:nvPr>
            <p:ph idx="1"/>
          </p:nvPr>
        </p:nvSpPr>
        <p:spPr/>
        <p:txBody>
          <a:bodyPr/>
          <a:lstStyle/>
          <a:p>
            <a:r>
              <a:rPr lang="en-US" dirty="0" smtClean="0"/>
              <a:t>What is an </a:t>
            </a:r>
            <a:r>
              <a:rPr lang="en-US" i="1" dirty="0" smtClean="0"/>
              <a:t>externality</a:t>
            </a:r>
            <a:r>
              <a:rPr lang="en-US" dirty="0" smtClean="0"/>
              <a:t>?</a:t>
            </a:r>
          </a:p>
          <a:p>
            <a:r>
              <a:rPr lang="en-US" dirty="0" smtClean="0"/>
              <a:t>What are </a:t>
            </a:r>
            <a:r>
              <a:rPr lang="en-US" i="1" dirty="0" smtClean="0"/>
              <a:t>economic values</a:t>
            </a:r>
            <a:r>
              <a:rPr lang="en-US" dirty="0" smtClean="0"/>
              <a:t>?</a:t>
            </a:r>
          </a:p>
          <a:p>
            <a:r>
              <a:rPr lang="en-US" dirty="0" smtClean="0"/>
              <a:t>Choice experiment vs. conjoint analysis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Science Advisory Board</a:t>
            </a:r>
          </a:p>
        </p:txBody>
      </p:sp>
      <p:sp>
        <p:nvSpPr>
          <p:cNvPr id="3" name="Content Placeholder 2"/>
          <p:cNvSpPr>
            <a:spLocks noGrp="1"/>
          </p:cNvSpPr>
          <p:nvPr>
            <p:ph idx="1"/>
          </p:nvPr>
        </p:nvSpPr>
        <p:spPr/>
        <p:txBody>
          <a:bodyPr/>
          <a:lstStyle/>
          <a:p>
            <a:r>
              <a:rPr lang="en-US" b="1" u="sng" dirty="0"/>
              <a:t>Ecological valuation </a:t>
            </a:r>
            <a:r>
              <a:rPr lang="en-US" dirty="0"/>
              <a:t>can also help EPA to improve </a:t>
            </a:r>
            <a:endParaRPr lang="en-US" dirty="0" smtClean="0"/>
          </a:p>
          <a:p>
            <a:pPr lvl="1"/>
            <a:r>
              <a:rPr lang="en-US" dirty="0" smtClean="0"/>
              <a:t>the </a:t>
            </a:r>
            <a:r>
              <a:rPr lang="en-US" dirty="0"/>
              <a:t>remediation of hazardous waste sites and </a:t>
            </a:r>
            <a:endParaRPr lang="en-US" dirty="0" smtClean="0"/>
          </a:p>
          <a:p>
            <a:pPr lvl="1"/>
            <a:r>
              <a:rPr lang="en-US" dirty="0" smtClean="0"/>
              <a:t>make </a:t>
            </a:r>
            <a:r>
              <a:rPr lang="en-US" dirty="0"/>
              <a:t>other site-specific decisions.</a:t>
            </a:r>
          </a:p>
          <a:p>
            <a:endParaRPr lang="en-US" dirty="0"/>
          </a:p>
        </p:txBody>
      </p:sp>
    </p:spTree>
    <p:extLst>
      <p:ext uri="{BB962C8B-B14F-4D97-AF65-F5344CB8AC3E}">
        <p14:creationId xmlns:p14="http://schemas.microsoft.com/office/powerpoint/2010/main" val="9306620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hopes for the project:</a:t>
            </a:r>
            <a:endParaRPr lang="en-US" dirty="0"/>
          </a:p>
        </p:txBody>
      </p:sp>
      <p:sp>
        <p:nvSpPr>
          <p:cNvPr id="3" name="Content Placeholder 2"/>
          <p:cNvSpPr>
            <a:spLocks noGrp="1"/>
          </p:cNvSpPr>
          <p:nvPr>
            <p:ph idx="1"/>
          </p:nvPr>
        </p:nvSpPr>
        <p:spPr/>
        <p:txBody>
          <a:bodyPr/>
          <a:lstStyle/>
          <a:p>
            <a:pPr>
              <a:buFont typeface="+mj-lt"/>
              <a:buAutoNum type="arabicPeriod"/>
            </a:pPr>
            <a:r>
              <a:rPr lang="en-US" dirty="0" smtClean="0"/>
              <a:t>To get along after it’s all said and done.</a:t>
            </a:r>
          </a:p>
          <a:p>
            <a:pPr>
              <a:buFont typeface="+mj-lt"/>
              <a:buAutoNum type="arabicPeriod"/>
            </a:pPr>
            <a:r>
              <a:rPr lang="en-US" dirty="0" smtClean="0"/>
              <a:t>To apply the state of the art methods.</a:t>
            </a:r>
          </a:p>
          <a:p>
            <a:pPr>
              <a:buFont typeface="+mj-lt"/>
              <a:buAutoNum type="arabicPeriod"/>
            </a:pPr>
            <a:r>
              <a:rPr lang="en-US" dirty="0" smtClean="0"/>
              <a:t>To learn a bunch in the process!</a:t>
            </a:r>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Studies discussed</a:t>
            </a:r>
            <a:endParaRPr lang="en-US" dirty="0"/>
          </a:p>
        </p:txBody>
      </p:sp>
      <p:sp>
        <p:nvSpPr>
          <p:cNvPr id="3" name="Content Placeholder 2"/>
          <p:cNvSpPr>
            <a:spLocks noGrp="1"/>
          </p:cNvSpPr>
          <p:nvPr>
            <p:ph sz="half" idx="1"/>
          </p:nvPr>
        </p:nvSpPr>
        <p:spPr/>
        <p:txBody>
          <a:bodyPr>
            <a:normAutofit lnSpcReduction="10000"/>
          </a:bodyPr>
          <a:lstStyle/>
          <a:p>
            <a:r>
              <a:rPr lang="en-US" dirty="0" err="1" smtClean="0"/>
              <a:t>Adamowicz</a:t>
            </a:r>
            <a:r>
              <a:rPr lang="en-US" dirty="0" smtClean="0"/>
              <a:t> et al. 1994</a:t>
            </a:r>
          </a:p>
          <a:p>
            <a:r>
              <a:rPr lang="en-US" dirty="0" err="1" smtClean="0"/>
              <a:t>Boxall</a:t>
            </a:r>
            <a:r>
              <a:rPr lang="en-US" dirty="0" smtClean="0"/>
              <a:t> et al. 2009</a:t>
            </a:r>
          </a:p>
          <a:p>
            <a:r>
              <a:rPr lang="en-US" dirty="0" err="1" smtClean="0"/>
              <a:t>Boxall</a:t>
            </a:r>
            <a:r>
              <a:rPr lang="en-US" dirty="0" smtClean="0"/>
              <a:t> et al. 2011</a:t>
            </a:r>
          </a:p>
          <a:p>
            <a:r>
              <a:rPr lang="en-US" dirty="0" smtClean="0"/>
              <a:t>Campbell et al. 2011</a:t>
            </a:r>
          </a:p>
          <a:p>
            <a:r>
              <a:rPr lang="en-US" dirty="0" smtClean="0"/>
              <a:t>Colombo et al. 2013</a:t>
            </a:r>
          </a:p>
          <a:p>
            <a:r>
              <a:rPr lang="en-US" dirty="0" err="1" smtClean="0"/>
              <a:t>Hoyos</a:t>
            </a:r>
            <a:r>
              <a:rPr lang="en-US" dirty="0" smtClean="0"/>
              <a:t> 2013</a:t>
            </a:r>
          </a:p>
          <a:p>
            <a:r>
              <a:rPr lang="en-US" dirty="0" err="1"/>
              <a:t>Josbtvogt</a:t>
            </a:r>
            <a:r>
              <a:rPr lang="en-US" dirty="0"/>
              <a:t> et al. 2013</a:t>
            </a:r>
          </a:p>
          <a:p>
            <a:endParaRPr lang="en-US" dirty="0" smtClean="0"/>
          </a:p>
        </p:txBody>
      </p:sp>
      <p:sp>
        <p:nvSpPr>
          <p:cNvPr id="5" name="Content Placeholder 4"/>
          <p:cNvSpPr>
            <a:spLocks noGrp="1"/>
          </p:cNvSpPr>
          <p:nvPr>
            <p:ph sz="half" idx="2"/>
          </p:nvPr>
        </p:nvSpPr>
        <p:spPr/>
        <p:txBody>
          <a:bodyPr>
            <a:normAutofit lnSpcReduction="10000"/>
          </a:bodyPr>
          <a:lstStyle/>
          <a:p>
            <a:r>
              <a:rPr lang="en-US" dirty="0" err="1" smtClean="0"/>
              <a:t>Kaczan</a:t>
            </a:r>
            <a:r>
              <a:rPr lang="en-US" dirty="0" smtClean="0"/>
              <a:t> </a:t>
            </a:r>
            <a:r>
              <a:rPr lang="en-US" dirty="0"/>
              <a:t>et al. </a:t>
            </a:r>
            <a:r>
              <a:rPr lang="en-US" dirty="0" smtClean="0"/>
              <a:t>2013</a:t>
            </a:r>
          </a:p>
          <a:p>
            <a:r>
              <a:rPr lang="en-US" dirty="0" smtClean="0"/>
              <a:t>Loomis et al. 2000</a:t>
            </a:r>
            <a:endParaRPr lang="en-US" dirty="0"/>
          </a:p>
          <a:p>
            <a:r>
              <a:rPr lang="en-US" dirty="0"/>
              <a:t>Norwood and Lusk </a:t>
            </a:r>
            <a:r>
              <a:rPr lang="en-US" dirty="0" smtClean="0"/>
              <a:t>2011</a:t>
            </a:r>
          </a:p>
          <a:p>
            <a:r>
              <a:rPr lang="en-US" dirty="0" err="1" smtClean="0"/>
              <a:t>Palomo</a:t>
            </a:r>
            <a:r>
              <a:rPr lang="en-US" dirty="0" smtClean="0"/>
              <a:t> et al. 2013</a:t>
            </a:r>
            <a:endParaRPr lang="en-US" dirty="0"/>
          </a:p>
          <a:p>
            <a:r>
              <a:rPr lang="en-US" dirty="0" err="1" smtClean="0"/>
              <a:t>Siikamaki</a:t>
            </a:r>
            <a:r>
              <a:rPr lang="en-US" dirty="0" smtClean="0"/>
              <a:t> </a:t>
            </a:r>
            <a:r>
              <a:rPr lang="en-US" dirty="0"/>
              <a:t>and Layton 2006</a:t>
            </a:r>
          </a:p>
          <a:p>
            <a:r>
              <a:rPr lang="en-US" dirty="0"/>
              <a:t>Torres et al. 2011</a:t>
            </a:r>
          </a:p>
          <a:p>
            <a:r>
              <a:rPr lang="en-US" dirty="0"/>
              <a:t>Zander et al. 2013</a:t>
            </a:r>
          </a:p>
          <a:p>
            <a:endParaRPr lang="en-US" dirty="0"/>
          </a:p>
        </p:txBody>
      </p:sp>
    </p:spTree>
    <p:extLst>
      <p:ext uri="{BB962C8B-B14F-4D97-AF65-F5344CB8AC3E}">
        <p14:creationId xmlns:p14="http://schemas.microsoft.com/office/powerpoint/2010/main" val="1868748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958715" y="3882363"/>
            <a:ext cx="2227685" cy="2632719"/>
          </a:xfrm>
          <a:prstGeom prst="rect">
            <a:avLst/>
          </a:prstGeom>
        </p:spPr>
      </p:pic>
      <p:sp>
        <p:nvSpPr>
          <p:cNvPr id="2" name="Title 1"/>
          <p:cNvSpPr>
            <a:spLocks noGrp="1"/>
          </p:cNvSpPr>
          <p:nvPr>
            <p:ph type="title"/>
          </p:nvPr>
        </p:nvSpPr>
        <p:spPr/>
        <p:txBody>
          <a:bodyPr/>
          <a:lstStyle/>
          <a:p>
            <a:r>
              <a:rPr lang="en-US" sz="4000" dirty="0" smtClean="0"/>
              <a:t>What does an environmental economist look like?</a:t>
            </a:r>
            <a:endParaRPr lang="en-US" sz="4000" dirty="0"/>
          </a:p>
        </p:txBody>
      </p:sp>
      <p:sp>
        <p:nvSpPr>
          <p:cNvPr id="3" name="Content Placeholder 2"/>
          <p:cNvSpPr>
            <a:spLocks noGrp="1"/>
          </p:cNvSpPr>
          <p:nvPr>
            <p:ph idx="1"/>
          </p:nvPr>
        </p:nvSpPr>
        <p:spPr>
          <a:xfrm>
            <a:off x="914400" y="1745033"/>
            <a:ext cx="7313613" cy="4056062"/>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4"/>
          <p:cNvPicPr>
            <a:picLocks noChangeAspect="1"/>
          </p:cNvPicPr>
          <p:nvPr/>
        </p:nvPicPr>
        <p:blipFill>
          <a:blip r:embed="rId4"/>
          <a:stretch>
            <a:fillRect/>
          </a:stretch>
        </p:blipFill>
        <p:spPr>
          <a:xfrm>
            <a:off x="2615565" y="2085519"/>
            <a:ext cx="2360978" cy="2951223"/>
          </a:xfrm>
          <a:prstGeom prst="rect">
            <a:avLst/>
          </a:prstGeom>
        </p:spPr>
      </p:pic>
      <p:pic>
        <p:nvPicPr>
          <p:cNvPr id="7" name="Picture 6"/>
          <p:cNvPicPr>
            <a:picLocks noChangeAspect="1"/>
          </p:cNvPicPr>
          <p:nvPr/>
        </p:nvPicPr>
        <p:blipFill>
          <a:blip r:embed="rId5"/>
          <a:stretch>
            <a:fillRect/>
          </a:stretch>
        </p:blipFill>
        <p:spPr>
          <a:xfrm>
            <a:off x="379555" y="3270230"/>
            <a:ext cx="2319152" cy="3221045"/>
          </a:xfrm>
          <a:prstGeom prst="rect">
            <a:avLst/>
          </a:prstGeom>
        </p:spPr>
      </p:pic>
      <p:pic>
        <p:nvPicPr>
          <p:cNvPr id="4" name="Picture 3"/>
          <p:cNvPicPr>
            <a:picLocks noChangeAspect="1"/>
          </p:cNvPicPr>
          <p:nvPr/>
        </p:nvPicPr>
        <p:blipFill>
          <a:blip r:embed="rId6"/>
          <a:stretch>
            <a:fillRect/>
          </a:stretch>
        </p:blipFill>
        <p:spPr>
          <a:xfrm>
            <a:off x="6948783" y="1735138"/>
            <a:ext cx="2016571" cy="30248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does an ecologist look like?</a:t>
            </a:r>
            <a:endParaRPr lang="en-US" sz="4000"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does an ecologist look like?</a:t>
            </a:r>
            <a:endParaRPr lang="en-US" sz="4000" dirty="0"/>
          </a:p>
        </p:txBody>
      </p:sp>
      <p:sp>
        <p:nvSpPr>
          <p:cNvPr id="3" name="Content Placeholder 2"/>
          <p:cNvSpPr>
            <a:spLocks noGrp="1"/>
          </p:cNvSpPr>
          <p:nvPr>
            <p:ph idx="1"/>
          </p:nvPr>
        </p:nvSpPr>
        <p:spPr/>
        <p:txBody>
          <a:bodyPr/>
          <a:lstStyle/>
          <a:p>
            <a:r>
              <a:rPr lang="en-US" dirty="0" smtClean="0"/>
              <a:t>Oh wait, you guys know!</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Can they get along?</a:t>
            </a:r>
            <a:endParaRPr lang="en-US" sz="4000"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G_0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45" y="-481776"/>
            <a:ext cx="9825299" cy="7368974"/>
          </a:xfrm>
          <a:prstGeom prst="rect">
            <a:avLst/>
          </a:prstGeom>
          <a:noFill/>
          <a:ln>
            <a:noFill/>
          </a:ln>
        </p:spPr>
      </p:pic>
    </p:spTree>
    <p:extLst>
      <p:ext uri="{BB962C8B-B14F-4D97-AF65-F5344CB8AC3E}">
        <p14:creationId xmlns:p14="http://schemas.microsoft.com/office/powerpoint/2010/main" val="198918274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796</TotalTime>
  <Words>945</Words>
  <Application>Microsoft Macintosh PowerPoint</Application>
  <PresentationFormat>On-screen Show (4:3)</PresentationFormat>
  <Paragraphs>143</Paragraphs>
  <Slides>41</Slides>
  <Notes>8</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Inkwell</vt:lpstr>
      <vt:lpstr>Ecosystem Valuation and Choice Experiments</vt:lpstr>
      <vt:lpstr>EPA Science Advisory Board</vt:lpstr>
      <vt:lpstr>EPA Science Advisory Board</vt:lpstr>
      <vt:lpstr>EPA Science Advisory Board</vt:lpstr>
      <vt:lpstr>What does an environmental economist look like?</vt:lpstr>
      <vt:lpstr>What does an ecologist look like?</vt:lpstr>
      <vt:lpstr>What does an ecologist look like?</vt:lpstr>
      <vt:lpstr>Can they get along?</vt:lpstr>
      <vt:lpstr>PowerPoint Presentation</vt:lpstr>
      <vt:lpstr>An Opportunity</vt:lpstr>
      <vt:lpstr>Ecological Value vs. Economic Value?</vt:lpstr>
      <vt:lpstr>Environmental Economics</vt:lpstr>
      <vt:lpstr>Tools in a messy world</vt:lpstr>
      <vt:lpstr>Market-based methods </vt:lpstr>
      <vt:lpstr>Non-market valuation</vt:lpstr>
      <vt:lpstr>Contingent Valuation  and Choice Experiments</vt:lpstr>
      <vt:lpstr>Contingent Valuation of White Pine Blister Rust Management</vt:lpstr>
      <vt:lpstr>Contingent Valuation of South Platte River Restoration</vt:lpstr>
      <vt:lpstr>Choice Experiment</vt:lpstr>
      <vt:lpstr>Design of Choice Sets</vt:lpstr>
      <vt:lpstr>Examples of Choice Experiments</vt:lpstr>
      <vt:lpstr>PowerPoint Presentation</vt:lpstr>
      <vt:lpstr>Table 1, cont.</vt:lpstr>
      <vt:lpstr>PowerPoint Presentation</vt:lpstr>
      <vt:lpstr>Preferred characteristics of rec. opportunities:</vt:lpstr>
      <vt:lpstr>WTP for Forest Management in Saskatchewan</vt:lpstr>
      <vt:lpstr>WTP for improvements to threatened population of Woodland Caribou in Alberta</vt:lpstr>
      <vt:lpstr>WTP for marine mammal recovery programs in the St. Lawrence Estuary</vt:lpstr>
      <vt:lpstr>PowerPoint Presentation</vt:lpstr>
      <vt:lpstr>WTP for Biodiversity Action Plan in the UK</vt:lpstr>
      <vt:lpstr>WTP for the “best” marine biodiversity protection option is estimated more than £70/year</vt:lpstr>
      <vt:lpstr>WTP for Rural Landscapes  in Ireland</vt:lpstr>
      <vt:lpstr>PowerPoint Presentation</vt:lpstr>
      <vt:lpstr>Distribution of Total Economic Value </vt:lpstr>
      <vt:lpstr>Choice Experiments Have Their Flaws</vt:lpstr>
      <vt:lpstr>I will need your help!</vt:lpstr>
      <vt:lpstr>PowerPoint Presentation</vt:lpstr>
      <vt:lpstr>PowerPoint Presentation</vt:lpstr>
      <vt:lpstr>We will expand our vocabulary!</vt:lpstr>
      <vt:lpstr>My hopes for the project:</vt:lpstr>
      <vt:lpstr>Studies discussed</vt:lpstr>
    </vt:vector>
  </TitlesOfParts>
  <Company>University of Montana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Iterative Process of Conducting Choice Experiments</dc:title>
  <dc:creator>Helen Naughton</dc:creator>
  <cp:lastModifiedBy>Helen Naughton</cp:lastModifiedBy>
  <cp:revision>31</cp:revision>
  <dcterms:created xsi:type="dcterms:W3CDTF">2013-11-22T19:07:44Z</dcterms:created>
  <dcterms:modified xsi:type="dcterms:W3CDTF">2013-11-25T17:37:37Z</dcterms:modified>
</cp:coreProperties>
</file>