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97AFC3-A607-4B19-A71E-C5A3D4C23CE9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B0C47-38D7-4EBC-8F32-B8A821AA5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839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National Research Council 2005. Valuing Ecosystem Services: Toward Better Environmental Decision-Making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National Academies Press, Washington D.C.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B0C47-38D7-4EBC-8F32-B8A821AA51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68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8ED29-C750-48DB-A71F-4F6346DAF210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0BA67-E040-4517-A9EC-5FEE0D026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364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8ED29-C750-48DB-A71F-4F6346DAF210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0BA67-E040-4517-A9EC-5FEE0D026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46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8ED29-C750-48DB-A71F-4F6346DAF210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0BA67-E040-4517-A9EC-5FEE0D026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114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8ED29-C750-48DB-A71F-4F6346DAF210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0BA67-E040-4517-A9EC-5FEE0D026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9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8ED29-C750-48DB-A71F-4F6346DAF210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0BA67-E040-4517-A9EC-5FEE0D026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58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8ED29-C750-48DB-A71F-4F6346DAF210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0BA67-E040-4517-A9EC-5FEE0D026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05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8ED29-C750-48DB-A71F-4F6346DAF210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0BA67-E040-4517-A9EC-5FEE0D026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04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8ED29-C750-48DB-A71F-4F6346DAF210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0BA67-E040-4517-A9EC-5FEE0D026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07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8ED29-C750-48DB-A71F-4F6346DAF210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0BA67-E040-4517-A9EC-5FEE0D026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22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8ED29-C750-48DB-A71F-4F6346DAF210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0BA67-E040-4517-A9EC-5FEE0D026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5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8ED29-C750-48DB-A71F-4F6346DAF210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0BA67-E040-4517-A9EC-5FEE0D026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007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8ED29-C750-48DB-A71F-4F6346DAF210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0BA67-E040-4517-A9EC-5FEE0D026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81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p.edu/catalog/11139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illenniumassessment.org/en/index.asp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Ecosystem 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95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Ecosystems </a:t>
            </a:r>
            <a:r>
              <a:rPr lang="en-US" sz="2400" dirty="0"/>
              <a:t>offer </a:t>
            </a:r>
            <a:r>
              <a:rPr lang="en-US" sz="2400" dirty="0" smtClean="0"/>
              <a:t>benefits to </a:t>
            </a:r>
            <a:r>
              <a:rPr lang="en-US" sz="2400" dirty="0"/>
              <a:t>current and future </a:t>
            </a:r>
            <a:r>
              <a:rPr lang="en-US" sz="2400" dirty="0" smtClean="0"/>
              <a:t>generations. Ecosystem services are </a:t>
            </a:r>
            <a:r>
              <a:rPr lang="en-US" sz="2400" dirty="0"/>
              <a:t>defined as the flow of benefits from nature </a:t>
            </a:r>
            <a:r>
              <a:rPr lang="en-US" sz="2400" dirty="0" smtClean="0"/>
              <a:t>to people.</a:t>
            </a:r>
          </a:p>
          <a:p>
            <a:pPr marL="0" indent="0">
              <a:buNone/>
            </a:pPr>
            <a:r>
              <a:rPr lang="en-US" sz="2400" dirty="0" smtClean="0"/>
              <a:t>The basic </a:t>
            </a:r>
            <a:r>
              <a:rPr lang="en-US" sz="2400" dirty="0"/>
              <a:t>aim of valuation is to determine the preference of the </a:t>
            </a:r>
            <a:r>
              <a:rPr lang="en-US" sz="2400" dirty="0" smtClean="0"/>
              <a:t>user: how </a:t>
            </a:r>
            <a:r>
              <a:rPr lang="en-US" sz="2400" dirty="0"/>
              <a:t>much better or worse off they would consider themselves </a:t>
            </a:r>
            <a:r>
              <a:rPr lang="en-US" sz="2400" dirty="0" smtClean="0"/>
              <a:t>to be </a:t>
            </a:r>
            <a:r>
              <a:rPr lang="en-US" sz="2400" dirty="0"/>
              <a:t>as a result of changes in the supply of certain ecosystem </a:t>
            </a:r>
            <a:r>
              <a:rPr lang="en-US" sz="2400" dirty="0" smtClean="0"/>
              <a:t>goods and </a:t>
            </a:r>
            <a:r>
              <a:rPr lang="en-US" sz="2400" dirty="0"/>
              <a:t>services.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By </a:t>
            </a:r>
            <a:r>
              <a:rPr lang="en-US" sz="2400" dirty="0"/>
              <a:t>expressing these preferences and relating them </a:t>
            </a:r>
            <a:r>
              <a:rPr lang="en-US" sz="2400" dirty="0" smtClean="0"/>
              <a:t>to measures </a:t>
            </a:r>
            <a:r>
              <a:rPr lang="en-US" sz="2400" dirty="0"/>
              <a:t>of human well-being, </a:t>
            </a:r>
            <a:r>
              <a:rPr lang="en-US" sz="2400" dirty="0" smtClean="0"/>
              <a:t>representing </a:t>
            </a:r>
            <a:r>
              <a:rPr lang="en-US" sz="2400" dirty="0"/>
              <a:t>a significant </a:t>
            </a:r>
            <a:r>
              <a:rPr lang="en-US" sz="2400" dirty="0" smtClean="0"/>
              <a:t>portion of </a:t>
            </a:r>
            <a:r>
              <a:rPr lang="en-US" sz="2400" dirty="0"/>
              <a:t>the total economic value of the </a:t>
            </a:r>
            <a:r>
              <a:rPr lang="en-US" sz="2400" dirty="0" smtClean="0"/>
              <a:t>environment</a:t>
            </a:r>
            <a:r>
              <a:rPr lang="en-US" sz="2400" dirty="0"/>
              <a:t>. </a:t>
            </a:r>
            <a:r>
              <a:rPr lang="en-US" sz="2400" dirty="0" smtClean="0"/>
              <a:t>Substantial </a:t>
            </a:r>
            <a:r>
              <a:rPr lang="en-US" sz="2400" dirty="0"/>
              <a:t>positive economic values can </a:t>
            </a:r>
            <a:r>
              <a:rPr lang="en-US" sz="2400" dirty="0" smtClean="0"/>
              <a:t>be attached </a:t>
            </a:r>
            <a:r>
              <a:rPr lang="en-US" sz="2400" dirty="0"/>
              <a:t>to many of the marketed and </a:t>
            </a:r>
            <a:r>
              <a:rPr lang="en-US" sz="2400" dirty="0" smtClean="0"/>
              <a:t>non-marketed services </a:t>
            </a:r>
            <a:r>
              <a:rPr lang="en-US" sz="2400" dirty="0"/>
              <a:t>provided by </a:t>
            </a:r>
            <a:r>
              <a:rPr lang="en-US" sz="2400" dirty="0" smtClean="0"/>
              <a:t>ecosystems.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4157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Ecosystem Goods &amp; Services Typology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Provisioning	</a:t>
            </a:r>
            <a:r>
              <a:rPr lang="en-US" b="1" dirty="0" smtClean="0"/>
              <a:t>Regulating		Cultural</a:t>
            </a:r>
            <a:endParaRPr lang="en-US" b="1" dirty="0" smtClean="0"/>
          </a:p>
          <a:p>
            <a:pPr marL="0" indent="0">
              <a:buNone/>
            </a:pPr>
            <a:r>
              <a:rPr lang="en-US" sz="2000" dirty="0" smtClean="0"/>
              <a:t>Goods produced or	Benefits obtained		Non-material benefits</a:t>
            </a:r>
          </a:p>
          <a:p>
            <a:pPr marL="0" indent="0">
              <a:buNone/>
            </a:pPr>
            <a:r>
              <a:rPr lang="en-US" sz="2000" dirty="0" smtClean="0"/>
              <a:t>provided by ecosystems	from regulation of 	from ecosystems</a:t>
            </a:r>
          </a:p>
          <a:p>
            <a:pPr marL="0" indent="0">
              <a:buNone/>
            </a:pPr>
            <a:r>
              <a:rPr lang="en-US" sz="2000" dirty="0" smtClean="0"/>
              <a:t>• food			ecosystem processes	</a:t>
            </a:r>
            <a:r>
              <a:rPr lang="en-US" sz="2000" dirty="0" smtClean="0"/>
              <a:t>• spiritual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• </a:t>
            </a:r>
            <a:r>
              <a:rPr lang="en-US" sz="2000" dirty="0"/>
              <a:t>fresh </a:t>
            </a:r>
            <a:r>
              <a:rPr lang="en-US" sz="2000" dirty="0" smtClean="0"/>
              <a:t>water		</a:t>
            </a:r>
            <a:r>
              <a:rPr lang="en-US" sz="2000" dirty="0" smtClean="0"/>
              <a:t>• climate regulation	• recreational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• fuel </a:t>
            </a:r>
            <a:r>
              <a:rPr lang="en-US" sz="2000" dirty="0" smtClean="0"/>
              <a:t>wood		</a:t>
            </a:r>
            <a:r>
              <a:rPr lang="en-US" sz="2000" dirty="0" smtClean="0"/>
              <a:t>• disease regulation	• aesthetic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• genetic resources	</a:t>
            </a:r>
            <a:r>
              <a:rPr lang="en-US" sz="2000" dirty="0" smtClean="0"/>
              <a:t>• flood regulation		</a:t>
            </a:r>
            <a:r>
              <a:rPr lang="en-US" sz="2000" dirty="0" smtClean="0"/>
              <a:t>• </a:t>
            </a:r>
            <a:r>
              <a:rPr lang="en-US" sz="2000" dirty="0"/>
              <a:t>inspirational</a:t>
            </a:r>
          </a:p>
          <a:p>
            <a:pPr marL="0" indent="0">
              <a:buNone/>
            </a:pPr>
            <a:r>
              <a:rPr lang="en-US" sz="2000" dirty="0" smtClean="0"/>
              <a:t>						• educational</a:t>
            </a:r>
          </a:p>
          <a:p>
            <a:pPr marL="0" indent="0" algn="ctr">
              <a:buNone/>
            </a:pPr>
            <a:r>
              <a:rPr lang="en-US" b="1" dirty="0"/>
              <a:t>Supporting</a:t>
            </a:r>
          </a:p>
          <a:p>
            <a:pPr marL="0" indent="0" algn="ctr">
              <a:buNone/>
            </a:pPr>
            <a:r>
              <a:rPr lang="en-US" sz="2000" dirty="0"/>
              <a:t>Services necessary for production of other ecosystem services</a:t>
            </a:r>
          </a:p>
          <a:p>
            <a:pPr marL="0" indent="0" algn="ctr">
              <a:buNone/>
            </a:pPr>
            <a:r>
              <a:rPr lang="en-US" sz="2000" dirty="0"/>
              <a:t>• Soil formation</a:t>
            </a:r>
          </a:p>
          <a:p>
            <a:pPr marL="0" indent="0" algn="ctr">
              <a:buNone/>
            </a:pPr>
            <a:r>
              <a:rPr lang="en-US" sz="2000" dirty="0"/>
              <a:t>• Waste Treatment and Nutrient cycling</a:t>
            </a:r>
          </a:p>
          <a:p>
            <a:pPr marL="0" indent="0" algn="ctr">
              <a:buNone/>
            </a:pPr>
            <a:r>
              <a:rPr lang="en-US" sz="2000" dirty="0"/>
              <a:t>• Primary </a:t>
            </a:r>
            <a:r>
              <a:rPr lang="en-US" sz="2000" dirty="0" smtClean="0"/>
              <a:t>production</a:t>
            </a:r>
          </a:p>
          <a:p>
            <a:pPr marL="0" indent="0" algn="ctr">
              <a:buNone/>
            </a:pPr>
            <a:r>
              <a:rPr lang="en-US" sz="1400" dirty="0"/>
              <a:t>Adapted from Millennium Ecosystem Assessment </a:t>
            </a:r>
            <a:r>
              <a:rPr lang="en-US" sz="1400" i="1" dirty="0"/>
              <a:t>Ecosystems and Human Well Being </a:t>
            </a:r>
            <a:r>
              <a:rPr lang="en-US" sz="1400" dirty="0"/>
              <a:t>(2003</a:t>
            </a:r>
            <a:r>
              <a:rPr lang="en-US" sz="1400" dirty="0" smtClean="0"/>
              <a:t>) </a:t>
            </a:r>
            <a:r>
              <a:rPr lang="en-US" sz="1400" dirty="0"/>
              <a:t>to help meet the needs of decision-makers and the public for scientific information concerning the </a:t>
            </a:r>
            <a:r>
              <a:rPr lang="en-US" sz="1400" dirty="0" smtClean="0"/>
              <a:t>consequences </a:t>
            </a:r>
            <a:r>
              <a:rPr lang="en-US" sz="1400" dirty="0"/>
              <a:t>of ecosystem change for human well-being and options for responding to such changes </a:t>
            </a:r>
            <a:r>
              <a:rPr lang="en-US" sz="1400" dirty="0" smtClean="0"/>
              <a:t>(</a:t>
            </a:r>
            <a:r>
              <a:rPr lang="en-US" sz="1400" i="1" dirty="0" smtClean="0"/>
              <a:t>http</a:t>
            </a:r>
            <a:r>
              <a:rPr lang="en-US" sz="1400" i="1" dirty="0"/>
              <a:t>://</a:t>
            </a:r>
            <a:r>
              <a:rPr lang="en-US" sz="1400" i="1" dirty="0" smtClean="0"/>
              <a:t>www.millenniumassessment.org/en/index.aspx</a:t>
            </a:r>
            <a:r>
              <a:rPr lang="en-US" sz="1400" dirty="0" smtClean="0"/>
              <a:t>). 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72668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hlinkClick r:id="rId3"/>
              </a:rPr>
              <a:t>Non-Market Valuation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400" b="1" i="1" dirty="0"/>
              <a:t>Revealed-preference approaches</a:t>
            </a:r>
          </a:p>
          <a:p>
            <a:pPr marL="0" indent="0">
              <a:buNone/>
            </a:pPr>
            <a:r>
              <a:rPr lang="en-US" sz="1400" b="1" dirty="0" smtClean="0"/>
              <a:t>Travel </a:t>
            </a:r>
            <a:r>
              <a:rPr lang="en-US" sz="1400" b="1" dirty="0"/>
              <a:t>cost: </a:t>
            </a:r>
            <a:r>
              <a:rPr lang="en-US" sz="1400" dirty="0"/>
              <a:t>Valuations of site-based amenities are implied by the costs people incur to enjoy </a:t>
            </a:r>
            <a:r>
              <a:rPr lang="en-US" sz="1400" dirty="0" smtClean="0"/>
              <a:t>them.</a:t>
            </a:r>
            <a:endParaRPr lang="en-US" sz="1400" dirty="0"/>
          </a:p>
          <a:p>
            <a:pPr marL="0" indent="0">
              <a:buNone/>
            </a:pPr>
            <a:r>
              <a:rPr lang="en-US" sz="1400" b="1" dirty="0" smtClean="0"/>
              <a:t>Market </a:t>
            </a:r>
            <a:r>
              <a:rPr lang="en-US" sz="1400" b="1" dirty="0"/>
              <a:t>methods</a:t>
            </a:r>
            <a:r>
              <a:rPr lang="en-US" sz="1400" dirty="0"/>
              <a:t>: Valuations are directly obtained from what people must be willing to pay </a:t>
            </a:r>
            <a:r>
              <a:rPr lang="en-US" sz="1400" dirty="0" smtClean="0"/>
              <a:t>(WTP) for </a:t>
            </a:r>
            <a:r>
              <a:rPr lang="en-US" sz="1400" dirty="0"/>
              <a:t>the </a:t>
            </a:r>
            <a:r>
              <a:rPr lang="en-US" sz="1400" dirty="0" smtClean="0"/>
              <a:t>service or </a:t>
            </a:r>
            <a:r>
              <a:rPr lang="en-US" sz="1400" dirty="0"/>
              <a:t>good  </a:t>
            </a:r>
            <a:r>
              <a:rPr lang="en-US" sz="1400" dirty="0" smtClean="0"/>
              <a:t>or willingness to accept (WTA) compensations for changes in their level of use of service or good.</a:t>
            </a:r>
            <a:endParaRPr lang="en-US" sz="1400" dirty="0"/>
          </a:p>
          <a:p>
            <a:pPr marL="0" indent="0">
              <a:buNone/>
            </a:pPr>
            <a:r>
              <a:rPr lang="en-US" sz="1400" b="1" dirty="0" smtClean="0"/>
              <a:t>Hedonic </a:t>
            </a:r>
            <a:r>
              <a:rPr lang="en-US" sz="1400" b="1" dirty="0"/>
              <a:t>methods</a:t>
            </a:r>
            <a:r>
              <a:rPr lang="en-US" sz="1400" dirty="0"/>
              <a:t>: The value of a service is implied by what people will be willing to pay for the </a:t>
            </a:r>
            <a:r>
              <a:rPr lang="en-US" sz="1400" dirty="0" smtClean="0"/>
              <a:t>service through </a:t>
            </a:r>
            <a:r>
              <a:rPr lang="en-US" sz="1400" dirty="0"/>
              <a:t>purchases in related markets, such as housing markets (e.g., open-space amenities).</a:t>
            </a:r>
          </a:p>
          <a:p>
            <a:pPr marL="0" indent="0">
              <a:buNone/>
            </a:pPr>
            <a:r>
              <a:rPr lang="en-US" sz="1400" b="1" dirty="0" smtClean="0"/>
              <a:t>Production </a:t>
            </a:r>
            <a:r>
              <a:rPr lang="en-US" sz="1400" b="1" dirty="0"/>
              <a:t>approaches</a:t>
            </a:r>
            <a:r>
              <a:rPr lang="en-US" sz="1400" dirty="0"/>
              <a:t>: Service values are assigned from the impacts of those services on </a:t>
            </a:r>
            <a:r>
              <a:rPr lang="en-US" sz="1400" dirty="0" smtClean="0"/>
              <a:t>economic outputs </a:t>
            </a:r>
            <a:r>
              <a:rPr lang="en-US" sz="1400" dirty="0"/>
              <a:t>(e.g., increased shrimp yields from increased area of wetlands).</a:t>
            </a:r>
          </a:p>
          <a:p>
            <a:pPr marL="0" indent="0" algn="ctr">
              <a:buNone/>
            </a:pPr>
            <a:r>
              <a:rPr lang="en-US" sz="1400" b="1" i="1" dirty="0"/>
              <a:t>Cost-based approaches</a:t>
            </a:r>
          </a:p>
          <a:p>
            <a:pPr marL="0" indent="0">
              <a:buNone/>
            </a:pPr>
            <a:r>
              <a:rPr lang="en-US" sz="1400" b="1" dirty="0" smtClean="0"/>
              <a:t>Replacement </a:t>
            </a:r>
            <a:r>
              <a:rPr lang="en-US" sz="1400" b="1" dirty="0"/>
              <a:t>cost</a:t>
            </a:r>
            <a:r>
              <a:rPr lang="en-US" sz="1400" dirty="0"/>
              <a:t>: The loss of a natural system service is evaluated in terms of what it would cost </a:t>
            </a:r>
            <a:r>
              <a:rPr lang="en-US" sz="1400" dirty="0" smtClean="0"/>
              <a:t>to replace </a:t>
            </a:r>
            <a:r>
              <a:rPr lang="en-US" sz="1400" dirty="0"/>
              <a:t>that </a:t>
            </a:r>
            <a:r>
              <a:rPr lang="en-US" sz="1400" dirty="0" smtClean="0"/>
              <a:t>service (e.g., tertiary treatment values of wetlands if the cost of replacement is less than the value society places on tertiary treatment).</a:t>
            </a:r>
            <a:endParaRPr lang="en-US" sz="1400" dirty="0"/>
          </a:p>
          <a:p>
            <a:pPr marL="0" indent="0">
              <a:buNone/>
            </a:pPr>
            <a:r>
              <a:rPr lang="en-US" sz="1400" b="1" dirty="0" smtClean="0"/>
              <a:t>Avoided </a:t>
            </a:r>
            <a:r>
              <a:rPr lang="en-US" sz="1400" b="1" dirty="0"/>
              <a:t>cost: </a:t>
            </a:r>
            <a:r>
              <a:rPr lang="en-US" sz="1400" dirty="0"/>
              <a:t>A service is valued on the basis of costs avoided, or of the extent to which it allows </a:t>
            </a:r>
            <a:r>
              <a:rPr lang="en-US" sz="1400" dirty="0" smtClean="0"/>
              <a:t>the avoidance </a:t>
            </a:r>
            <a:r>
              <a:rPr lang="en-US" sz="1400" dirty="0"/>
              <a:t>of costly averting behaviors, including mitigation (e.g., clean water reduces costly incidents </a:t>
            </a:r>
            <a:r>
              <a:rPr lang="en-US" sz="1400" dirty="0" smtClean="0"/>
              <a:t>of diarrhea</a:t>
            </a:r>
            <a:r>
              <a:rPr lang="en-US" sz="1400" dirty="0"/>
              <a:t>).</a:t>
            </a:r>
          </a:p>
          <a:p>
            <a:pPr marL="0" indent="0" algn="ctr">
              <a:buNone/>
            </a:pPr>
            <a:r>
              <a:rPr lang="en-US" sz="1400" b="1" i="1" dirty="0"/>
              <a:t>Stated-preference approaches</a:t>
            </a:r>
          </a:p>
          <a:p>
            <a:pPr marL="0" indent="0">
              <a:buNone/>
            </a:pPr>
            <a:r>
              <a:rPr lang="en-US" sz="1400" b="1" dirty="0" smtClean="0"/>
              <a:t>Contingent </a:t>
            </a:r>
            <a:r>
              <a:rPr lang="en-US" sz="1400" b="1" dirty="0"/>
              <a:t>valuation</a:t>
            </a:r>
            <a:r>
              <a:rPr lang="en-US" sz="1400" dirty="0"/>
              <a:t>: People are directly asked their willingness to pay or accept compensation for </a:t>
            </a:r>
            <a:r>
              <a:rPr lang="en-US" sz="1400" dirty="0" smtClean="0"/>
              <a:t>some change </a:t>
            </a:r>
            <a:r>
              <a:rPr lang="en-US" sz="1400" dirty="0"/>
              <a:t>in ecological service (e.g., willingness to pay for cleaner air).</a:t>
            </a:r>
          </a:p>
          <a:p>
            <a:pPr marL="0" indent="0">
              <a:buNone/>
            </a:pPr>
            <a:r>
              <a:rPr lang="en-US" sz="1400" b="1" dirty="0" smtClean="0"/>
              <a:t>Choice </a:t>
            </a:r>
            <a:r>
              <a:rPr lang="en-US" sz="1400" b="1" dirty="0"/>
              <a:t>modeling</a:t>
            </a:r>
            <a:r>
              <a:rPr lang="en-US" sz="1400" dirty="0"/>
              <a:t>: People are asked to choose or rank different service scenarios or ecological </a:t>
            </a:r>
            <a:r>
              <a:rPr lang="en-US" sz="1400" dirty="0" smtClean="0"/>
              <a:t>conditions that </a:t>
            </a:r>
            <a:r>
              <a:rPr lang="en-US" sz="1400" dirty="0"/>
              <a:t>differ in the mix of those conditions (e.g., choosing between wetlands scenarios with differing levels </a:t>
            </a:r>
            <a:r>
              <a:rPr lang="en-US" sz="1400" dirty="0" smtClean="0"/>
              <a:t>of flood </a:t>
            </a:r>
            <a:r>
              <a:rPr lang="en-US" sz="1400" dirty="0"/>
              <a:t>protection and fishery yields</a:t>
            </a:r>
            <a:r>
              <a:rPr lang="en-US" sz="1400" dirty="0" smtClean="0"/>
              <a:t>).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9179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TEV from </a:t>
            </a:r>
            <a:r>
              <a:rPr lang="en-US" dirty="0" smtClean="0">
                <a:hlinkClick r:id="rId2"/>
              </a:rPr>
              <a:t>MEA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1676400"/>
            <a:ext cx="7950200" cy="452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871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TEV for WBP?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Use Values				         Non-Use Values</a:t>
            </a:r>
          </a:p>
          <a:p>
            <a:pPr marL="0" indent="0">
              <a:buNone/>
            </a:pPr>
            <a:r>
              <a:rPr lang="en-US" u="sng" dirty="0"/>
              <a:t>d</a:t>
            </a:r>
            <a:r>
              <a:rPr lang="en-US" u="sng" dirty="0" smtClean="0"/>
              <a:t>irect</a:t>
            </a:r>
            <a:r>
              <a:rPr lang="en-US" dirty="0" smtClean="0"/>
              <a:t>	</a:t>
            </a:r>
            <a:r>
              <a:rPr lang="en-US" u="sng" dirty="0" smtClean="0"/>
              <a:t>indirect</a:t>
            </a:r>
            <a:r>
              <a:rPr lang="en-US" dirty="0" smtClean="0"/>
              <a:t>	</a:t>
            </a:r>
            <a:r>
              <a:rPr lang="en-US" u="sng" dirty="0" smtClean="0"/>
              <a:t>bequest</a:t>
            </a:r>
            <a:r>
              <a:rPr lang="en-US" dirty="0" smtClean="0"/>
              <a:t>	</a:t>
            </a:r>
            <a:r>
              <a:rPr lang="en-US" u="sng" dirty="0" smtClean="0"/>
              <a:t>existence</a:t>
            </a:r>
          </a:p>
          <a:p>
            <a:pPr marL="0" indent="0">
              <a:buNone/>
            </a:pPr>
            <a:r>
              <a:rPr lang="en-US" sz="2400" dirty="0"/>
              <a:t>p</a:t>
            </a:r>
            <a:r>
              <a:rPr lang="en-US" sz="2400" dirty="0" smtClean="0"/>
              <a:t>otable water	flood control			charismatic species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5754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443</Words>
  <Application>Microsoft Office PowerPoint</Application>
  <PresentationFormat>On-screen Show (4:3)</PresentationFormat>
  <Paragraphs>39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Ecosystem Valuation</vt:lpstr>
      <vt:lpstr>Ecosystem Goods &amp; Services Typology</vt:lpstr>
      <vt:lpstr>Non-Market Valuation Techniques</vt:lpstr>
      <vt:lpstr>TEV from MEA</vt:lpstr>
      <vt:lpstr>TEV for WBP?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Ecosystem Valuation</dc:title>
  <dc:creator>Elizabeth Shanahan</dc:creator>
  <cp:lastModifiedBy>Elizabeth Shanahan</cp:lastModifiedBy>
  <cp:revision>11</cp:revision>
  <dcterms:created xsi:type="dcterms:W3CDTF">2013-11-25T12:41:46Z</dcterms:created>
  <dcterms:modified xsi:type="dcterms:W3CDTF">2013-11-25T14:31:34Z</dcterms:modified>
</cp:coreProperties>
</file>