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tags/tag1.xml" ContentType="application/vnd.openxmlformats-officedocument.presentationml.tags+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24"/>
  </p:notesMasterIdLst>
  <p:sldIdLst>
    <p:sldId id="266" r:id="rId3"/>
    <p:sldId id="257" r:id="rId4"/>
    <p:sldId id="280" r:id="rId5"/>
    <p:sldId id="279" r:id="rId6"/>
    <p:sldId id="284" r:id="rId7"/>
    <p:sldId id="267" r:id="rId8"/>
    <p:sldId id="282" r:id="rId9"/>
    <p:sldId id="283" r:id="rId10"/>
    <p:sldId id="281" r:id="rId11"/>
    <p:sldId id="261" r:id="rId12"/>
    <p:sldId id="262" r:id="rId13"/>
    <p:sldId id="263" r:id="rId14"/>
    <p:sldId id="265" r:id="rId15"/>
    <p:sldId id="264" r:id="rId16"/>
    <p:sldId id="274" r:id="rId17"/>
    <p:sldId id="271" r:id="rId18"/>
    <p:sldId id="273" r:id="rId19"/>
    <p:sldId id="272" r:id="rId20"/>
    <p:sldId id="268" r:id="rId21"/>
    <p:sldId id="269" r:id="rId22"/>
    <p:sldId id="258" r:id="rId2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7922" autoAdjust="0"/>
  </p:normalViewPr>
  <p:slideViewPr>
    <p:cSldViewPr showGuides="1">
      <p:cViewPr>
        <p:scale>
          <a:sx n="70" d="100"/>
          <a:sy n="70" d="100"/>
        </p:scale>
        <p:origin x="-1386" y="120"/>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viewProps" Target="viewProp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notesMaster" Target="notesMasters/notes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9F17545-4085-44AE-B826-BAFBC31A86D4}" type="datetimeFigureOut">
              <a:rPr lang="en-US" smtClean="0"/>
              <a:pPr/>
              <a:t>7/14/2014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DDAE8ED-8A2C-4BD1-B85F-24FDF225DC59}" type="slidenum">
              <a:rPr lang="en-US" smtClean="0"/>
              <a:pPr/>
              <a:t>‹#›</a:t>
            </a:fld>
            <a:endParaRPr lang="en-US"/>
          </a:p>
        </p:txBody>
      </p:sp>
    </p:spTree>
    <p:extLst>
      <p:ext uri="{BB962C8B-B14F-4D97-AF65-F5344CB8AC3E}">
        <p14:creationId xmlns:p14="http://schemas.microsoft.com/office/powerpoint/2010/main" val="96878605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4184E23-AC77-F242-951E-05DD2EB0930C}" type="slidenum">
              <a:rPr lang="en-US" smtClean="0"/>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I’ll refer</a:t>
            </a:r>
            <a:r>
              <a:rPr lang="en-US" baseline="0" dirty="0" smtClean="0"/>
              <a:t> to these as bioclimatic envelope models for short but they’re often referred to as species distribution models, or habitat suitability models. </a:t>
            </a:r>
            <a:r>
              <a:rPr lang="en-US" dirty="0" smtClean="0"/>
              <a:t>We want to form a multidimensional</a:t>
            </a:r>
            <a:r>
              <a:rPr lang="en-US" baseline="0" dirty="0" smtClean="0"/>
              <a:t> picture of the factors that correlate with the observed species distribution. Niche theory underpins this approach and in this case we’re representing the realized niche of a species. With vegetation types, niche theory is less appropriate so we think of them as ecologically indexed indicators of the extent and nature of projected  climate change.</a:t>
            </a:r>
            <a:endParaRPr lang="en-US" dirty="0"/>
          </a:p>
        </p:txBody>
      </p:sp>
      <p:sp>
        <p:nvSpPr>
          <p:cNvPr id="4" name="Slide Number Placeholder 3"/>
          <p:cNvSpPr>
            <a:spLocks noGrp="1"/>
          </p:cNvSpPr>
          <p:nvPr>
            <p:ph type="sldNum" sz="quarter" idx="10"/>
          </p:nvPr>
        </p:nvSpPr>
        <p:spPr/>
        <p:txBody>
          <a:bodyPr/>
          <a:lstStyle/>
          <a:p>
            <a:fld id="{7DDAE8ED-8A2C-4BD1-B85F-24FDF225DC59}" type="slidenum">
              <a:rPr lang="en-US" smtClean="0"/>
              <a:pPr/>
              <a:t>10</a:t>
            </a:fld>
            <a:endParaRPr lang="en-US"/>
          </a:p>
        </p:txBody>
      </p:sp>
    </p:spTree>
    <p:extLst>
      <p:ext uri="{BB962C8B-B14F-4D97-AF65-F5344CB8AC3E}">
        <p14:creationId xmlns:p14="http://schemas.microsoft.com/office/powerpoint/2010/main" val="87837754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lide Image Placeholder 1"/>
          <p:cNvSpPr>
            <a:spLocks noGrp="1" noRot="1" noChangeAspect="1" noTextEdi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solidFill>
                  <a:srgbClr val="000000"/>
                </a:solidFill>
                <a:ea typeface="+mn-ea"/>
                <a:cs typeface="+mn-cs"/>
              </a:rPr>
              <a:t>Our</a:t>
            </a:r>
            <a:r>
              <a:rPr lang="en-US" baseline="0" dirty="0" smtClean="0">
                <a:solidFill>
                  <a:srgbClr val="000000"/>
                </a:solidFill>
                <a:ea typeface="+mn-ea"/>
                <a:cs typeface="+mn-cs"/>
              </a:rPr>
              <a:t> goal here is to use bioclimatic envelope models as “ecologically scaled metrics of the extent and nature of projected climate change” Jackson et al. 2009</a:t>
            </a:r>
            <a:endParaRPr lang="en-US" dirty="0" smtClean="0">
              <a:solidFill>
                <a:srgbClr val="000000"/>
              </a:solidFill>
              <a:ea typeface="+mn-ea"/>
              <a:cs typeface="+mn-cs"/>
            </a:endParaRPr>
          </a:p>
          <a:p>
            <a:pPr eaLnBrk="1" fontAlgn="auto" hangingPunct="1">
              <a:spcBef>
                <a:spcPts val="0"/>
              </a:spcBef>
              <a:spcAft>
                <a:spcPts val="0"/>
              </a:spcAft>
              <a:defRPr/>
            </a:pPr>
            <a:r>
              <a:rPr lang="en-US" dirty="0" smtClean="0">
                <a:solidFill>
                  <a:srgbClr val="000000"/>
                </a:solidFill>
                <a:ea typeface="+mn-ea"/>
                <a:cs typeface="+mn-cs"/>
              </a:rPr>
              <a:t>Northern Hardwoods,</a:t>
            </a:r>
            <a:r>
              <a:rPr lang="en-US" baseline="0" dirty="0" smtClean="0">
                <a:solidFill>
                  <a:srgbClr val="000000"/>
                </a:solidFill>
                <a:ea typeface="+mn-ea"/>
                <a:cs typeface="+mn-cs"/>
              </a:rPr>
              <a:t> Spruce Fir, Oak-Pine systems</a:t>
            </a:r>
            <a:endParaRPr lang="en-US" dirty="0" smtClean="0">
              <a:solidFill>
                <a:srgbClr val="000000"/>
              </a:solidFill>
              <a:ea typeface="+mn-ea"/>
              <a:cs typeface="+mn-cs"/>
            </a:endParaRPr>
          </a:p>
        </p:txBody>
      </p:sp>
      <p:sp>
        <p:nvSpPr>
          <p:cNvPr id="11268" name="Slide Number Placeholder 3"/>
          <p:cNvSpPr>
            <a:spLocks noGrp="1"/>
          </p:cNvSpPr>
          <p:nvPr>
            <p:ph type="sldNum" sz="quarter" idx="5"/>
          </p:nvPr>
        </p:nvSpPr>
        <p:spPr bwMode="auto">
          <a:noFill/>
          <a:ln>
            <a:miter lim="800000"/>
            <a:headEnd/>
            <a:tailEnd/>
          </a:ln>
        </p:spPr>
        <p:txBody>
          <a:bodyPr/>
          <a:lstStyle/>
          <a:p>
            <a:fld id="{26017519-29A4-43BC-89E0-D2CB47C9D730}" type="slidenum">
              <a:rPr lang="en-US" smtClean="0"/>
              <a:pPr/>
              <a:t>11</a:t>
            </a:fld>
            <a:endParaRPr lang="en-US"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Cove model</a:t>
            </a:r>
            <a:r>
              <a:rPr lang="en-US" baseline="0" dirty="0" smtClean="0"/>
              <a:t> outputs</a:t>
            </a:r>
            <a:endParaRPr lang="en-US" dirty="0"/>
          </a:p>
        </p:txBody>
      </p:sp>
      <p:sp>
        <p:nvSpPr>
          <p:cNvPr id="4" name="Slide Number Placeholder 3"/>
          <p:cNvSpPr>
            <a:spLocks noGrp="1"/>
          </p:cNvSpPr>
          <p:nvPr>
            <p:ph type="sldNum" sz="quarter" idx="10"/>
          </p:nvPr>
        </p:nvSpPr>
        <p:spPr/>
        <p:txBody>
          <a:bodyPr/>
          <a:lstStyle/>
          <a:p>
            <a:fld id="{7DDAE8ED-8A2C-4BD1-B85F-24FDF225DC59}" type="slidenum">
              <a:rPr lang="en-US" smtClean="0"/>
              <a:pPr/>
              <a:t>12</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Cove forest</a:t>
            </a:r>
            <a:r>
              <a:rPr lang="en-US" baseline="0" dirty="0" smtClean="0"/>
              <a:t> histograms. We capture the distribution of values relatively well although we </a:t>
            </a:r>
            <a:r>
              <a:rPr lang="en-US" baseline="0" dirty="0" err="1" smtClean="0"/>
              <a:t>overepresent</a:t>
            </a:r>
            <a:r>
              <a:rPr lang="en-US" baseline="0" dirty="0" smtClean="0"/>
              <a:t> at values around 15 and </a:t>
            </a:r>
            <a:r>
              <a:rPr lang="en-US" baseline="0" dirty="0" err="1" smtClean="0"/>
              <a:t>underepresent</a:t>
            </a:r>
            <a:r>
              <a:rPr lang="en-US" baseline="0" dirty="0" smtClean="0"/>
              <a:t> at the high end. We’re missing the cove-</a:t>
            </a:r>
            <a:r>
              <a:rPr lang="en-US" baseline="0" dirty="0" err="1" smtClean="0"/>
              <a:t>ness</a:t>
            </a:r>
            <a:r>
              <a:rPr lang="en-US" baseline="0" dirty="0" smtClean="0"/>
              <a:t> of the most suitable sites. Overall, suitability in currently occupied areas declines by 2050, especially in the most suitable areas.</a:t>
            </a:r>
            <a:endParaRPr lang="en-US" dirty="0"/>
          </a:p>
        </p:txBody>
      </p:sp>
      <p:sp>
        <p:nvSpPr>
          <p:cNvPr id="4" name="Slide Number Placeholder 3"/>
          <p:cNvSpPr>
            <a:spLocks noGrp="1"/>
          </p:cNvSpPr>
          <p:nvPr>
            <p:ph type="sldNum" sz="quarter" idx="10"/>
          </p:nvPr>
        </p:nvSpPr>
        <p:spPr/>
        <p:txBody>
          <a:bodyPr/>
          <a:lstStyle/>
          <a:p>
            <a:fld id="{7DDAE8ED-8A2C-4BD1-B85F-24FDF225DC59}" type="slidenum">
              <a:rPr lang="en-US" smtClean="0"/>
              <a:pPr/>
              <a:t>13</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Sugar maple example outputs</a:t>
            </a:r>
            <a:r>
              <a:rPr lang="en-US" baseline="0" dirty="0" smtClean="0"/>
              <a:t> (800m). Regional patterns look good although there are apparent overestimates near the border with Georgia (relative to FIA gridded plots).</a:t>
            </a:r>
            <a:endParaRPr lang="en-US" dirty="0"/>
          </a:p>
        </p:txBody>
      </p:sp>
      <p:sp>
        <p:nvSpPr>
          <p:cNvPr id="4" name="Slide Number Placeholder 3"/>
          <p:cNvSpPr>
            <a:spLocks noGrp="1"/>
          </p:cNvSpPr>
          <p:nvPr>
            <p:ph type="sldNum" sz="quarter" idx="10"/>
          </p:nvPr>
        </p:nvSpPr>
        <p:spPr/>
        <p:txBody>
          <a:bodyPr/>
          <a:lstStyle/>
          <a:p>
            <a:fld id="{7DDAE8ED-8A2C-4BD1-B85F-24FDF225DC59}" type="slidenum">
              <a:rPr lang="en-US" smtClean="0"/>
              <a:pPr/>
              <a:t>14</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solidFill>
                  <a:schemeClr val="bg1"/>
                </a:solidFill>
              </a:rPr>
              <a:t>High elevation forest communities with distributions that are driven by low minimum temperatures face greatest risks.</a:t>
            </a:r>
          </a:p>
          <a:p>
            <a:endParaRPr lang="en-US" dirty="0"/>
          </a:p>
        </p:txBody>
      </p:sp>
      <p:sp>
        <p:nvSpPr>
          <p:cNvPr id="4" name="Slide Number Placeholder 3"/>
          <p:cNvSpPr>
            <a:spLocks noGrp="1"/>
          </p:cNvSpPr>
          <p:nvPr>
            <p:ph type="sldNum" sz="quarter" idx="10"/>
          </p:nvPr>
        </p:nvSpPr>
        <p:spPr/>
        <p:txBody>
          <a:bodyPr/>
          <a:lstStyle/>
          <a:p>
            <a:fld id="{7DDAE8ED-8A2C-4BD1-B85F-24FDF225DC59}" type="slidenum">
              <a:rPr lang="en-US" smtClean="0"/>
              <a:pPr/>
              <a:t>15</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Sugar maple example outputs</a:t>
            </a:r>
            <a:r>
              <a:rPr lang="en-US" baseline="0" dirty="0" smtClean="0"/>
              <a:t> (800m).</a:t>
            </a:r>
            <a:endParaRPr lang="en-US" dirty="0"/>
          </a:p>
        </p:txBody>
      </p:sp>
      <p:sp>
        <p:nvSpPr>
          <p:cNvPr id="4" name="Slide Number Placeholder 3"/>
          <p:cNvSpPr>
            <a:spLocks noGrp="1"/>
          </p:cNvSpPr>
          <p:nvPr>
            <p:ph type="sldNum" sz="quarter" idx="10"/>
          </p:nvPr>
        </p:nvSpPr>
        <p:spPr/>
        <p:txBody>
          <a:bodyPr/>
          <a:lstStyle/>
          <a:p>
            <a:fld id="{7DDAE8ED-8A2C-4BD1-B85F-24FDF225DC59}" type="slidenum">
              <a:rPr lang="en-US" smtClean="0"/>
              <a:pPr/>
              <a:t>17</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lide Image Placeholder 1"/>
          <p:cNvSpPr>
            <a:spLocks noGrp="1" noRot="1" noChangeAspect="1" noTextEdi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a:lstStyle/>
          <a:p>
            <a:pPr eaLnBrk="1" fontAlgn="auto" hangingPunct="1">
              <a:spcBef>
                <a:spcPts val="0"/>
              </a:spcBef>
              <a:spcAft>
                <a:spcPts val="0"/>
              </a:spcAft>
              <a:defRPr/>
            </a:pPr>
            <a:r>
              <a:rPr lang="en-US" dirty="0" smtClean="0">
                <a:solidFill>
                  <a:srgbClr val="000000"/>
                </a:solidFill>
                <a:ea typeface="+mn-ea"/>
                <a:cs typeface="+mn-cs"/>
              </a:rPr>
              <a:t>Resolution</a:t>
            </a:r>
            <a:r>
              <a:rPr lang="en-US" baseline="0" dirty="0" smtClean="0">
                <a:solidFill>
                  <a:srgbClr val="000000"/>
                </a:solidFill>
                <a:ea typeface="+mn-ea"/>
                <a:cs typeface="+mn-cs"/>
              </a:rPr>
              <a:t> is important for capturing climates associated with topography</a:t>
            </a:r>
            <a:endParaRPr lang="en-US" dirty="0" smtClean="0">
              <a:solidFill>
                <a:srgbClr val="000000"/>
              </a:solidFill>
              <a:ea typeface="+mn-ea"/>
              <a:cs typeface="+mn-cs"/>
            </a:endParaRPr>
          </a:p>
        </p:txBody>
      </p:sp>
      <p:sp>
        <p:nvSpPr>
          <p:cNvPr id="11268" name="Slide Number Placeholder 3"/>
          <p:cNvSpPr>
            <a:spLocks noGrp="1"/>
          </p:cNvSpPr>
          <p:nvPr>
            <p:ph type="sldNum" sz="quarter" idx="5"/>
          </p:nvPr>
        </p:nvSpPr>
        <p:spPr bwMode="auto">
          <a:noFill/>
          <a:ln>
            <a:miter lim="800000"/>
            <a:headEnd/>
            <a:tailEnd/>
          </a:ln>
        </p:spPr>
        <p:txBody>
          <a:bodyPr/>
          <a:lstStyle/>
          <a:p>
            <a:fld id="{26017519-29A4-43BC-89E0-D2CB47C9D730}" type="slidenum">
              <a:rPr lang="en-US" smtClean="0"/>
              <a:pPr/>
              <a:t>19</a:t>
            </a:fld>
            <a:endParaRPr lang="en-US"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lide Image Placeholder 1"/>
          <p:cNvSpPr>
            <a:spLocks noGrp="1" noRot="1" noChangeAspect="1" noTextEdi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a:lstStyle/>
          <a:p>
            <a:pPr eaLnBrk="1" fontAlgn="auto" hangingPunct="1">
              <a:spcBef>
                <a:spcPts val="0"/>
              </a:spcBef>
              <a:spcAft>
                <a:spcPts val="0"/>
              </a:spcAft>
              <a:defRPr/>
            </a:pPr>
            <a:r>
              <a:rPr lang="en-US" dirty="0" smtClean="0">
                <a:solidFill>
                  <a:srgbClr val="000000"/>
                </a:solidFill>
                <a:ea typeface="+mn-ea"/>
                <a:cs typeface="+mn-cs"/>
              </a:rPr>
              <a:t>Climate is dynamic,</a:t>
            </a:r>
            <a:r>
              <a:rPr lang="en-US" baseline="0" dirty="0" smtClean="0">
                <a:solidFill>
                  <a:srgbClr val="000000"/>
                </a:solidFill>
                <a:ea typeface="+mn-ea"/>
                <a:cs typeface="+mn-cs"/>
              </a:rPr>
              <a:t> however, and minimum temperatures have increased in all parks since the 1970s. In DEWA, the decade from 1996-2005 was the warmest of the period. 3 solid lines are Park units, 3 dashed lines are PACEs.</a:t>
            </a:r>
            <a:endParaRPr lang="en-US" dirty="0" smtClean="0">
              <a:solidFill>
                <a:srgbClr val="000000"/>
              </a:solidFill>
              <a:ea typeface="+mn-ea"/>
              <a:cs typeface="+mn-cs"/>
            </a:endParaRPr>
          </a:p>
        </p:txBody>
      </p:sp>
      <p:sp>
        <p:nvSpPr>
          <p:cNvPr id="11268" name="Slide Number Placeholder 3"/>
          <p:cNvSpPr>
            <a:spLocks noGrp="1"/>
          </p:cNvSpPr>
          <p:nvPr>
            <p:ph type="sldNum" sz="quarter" idx="5"/>
          </p:nvPr>
        </p:nvSpPr>
        <p:spPr bwMode="auto">
          <a:noFill/>
          <a:ln>
            <a:miter lim="800000"/>
            <a:headEnd/>
            <a:tailEnd/>
          </a:ln>
        </p:spPr>
        <p:txBody>
          <a:bodyPr/>
          <a:lstStyle/>
          <a:p>
            <a:fld id="{26017519-29A4-43BC-89E0-D2CB47C9D730}" type="slidenum">
              <a:rPr lang="en-US" smtClean="0"/>
              <a:pPr/>
              <a:t>20</a:t>
            </a:fld>
            <a:endParaRPr lang="en-US"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lide Image Placeholder 1"/>
          <p:cNvSpPr>
            <a:spLocks noGrp="1" noRot="1" noChangeAspect="1" noTextEdi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a:lstStyle/>
          <a:p>
            <a:pPr eaLnBrk="1" fontAlgn="auto" hangingPunct="1">
              <a:spcBef>
                <a:spcPts val="0"/>
              </a:spcBef>
              <a:spcAft>
                <a:spcPts val="0"/>
              </a:spcAft>
              <a:defRPr/>
            </a:pPr>
            <a:r>
              <a:rPr lang="en-US" dirty="0" smtClean="0">
                <a:solidFill>
                  <a:srgbClr val="000000"/>
                </a:solidFill>
                <a:ea typeface="+mn-ea"/>
                <a:cs typeface="+mn-cs"/>
              </a:rPr>
              <a:t>Southeast has some of the lowest rates of temperature change in the U.S.</a:t>
            </a:r>
            <a:r>
              <a:rPr lang="en-US" baseline="0" dirty="0" smtClean="0">
                <a:solidFill>
                  <a:srgbClr val="000000"/>
                </a:solidFill>
                <a:ea typeface="+mn-ea"/>
                <a:cs typeface="+mn-cs"/>
              </a:rPr>
              <a:t> in the 1900’s.</a:t>
            </a:r>
            <a:endParaRPr lang="en-US" dirty="0" smtClean="0">
              <a:solidFill>
                <a:srgbClr val="000000"/>
              </a:solidFill>
              <a:ea typeface="+mn-ea"/>
              <a:cs typeface="+mn-cs"/>
            </a:endParaRPr>
          </a:p>
        </p:txBody>
      </p:sp>
      <p:sp>
        <p:nvSpPr>
          <p:cNvPr id="11268" name="Slide Number Placeholder 3"/>
          <p:cNvSpPr>
            <a:spLocks noGrp="1"/>
          </p:cNvSpPr>
          <p:nvPr>
            <p:ph type="sldNum" sz="quarter" idx="5"/>
          </p:nvPr>
        </p:nvSpPr>
        <p:spPr bwMode="auto">
          <a:noFill/>
          <a:ln>
            <a:miter lim="800000"/>
            <a:headEnd/>
            <a:tailEnd/>
          </a:ln>
        </p:spPr>
        <p:txBody>
          <a:bodyPr/>
          <a:lstStyle/>
          <a:p>
            <a:fld id="{26017519-29A4-43BC-89E0-D2CB47C9D730}" type="slidenum">
              <a:rPr lang="en-US" smtClean="0"/>
              <a:pPr/>
              <a:t>21</a:t>
            </a:fld>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Temperate broadleaf</a:t>
            </a:r>
            <a:r>
              <a:rPr lang="en-US" baseline="0" dirty="0" smtClean="0"/>
              <a:t> and mixed forest with high elevation boreal forest remnants at high elevation.</a:t>
            </a:r>
            <a:endParaRPr lang="en-US" dirty="0"/>
          </a:p>
        </p:txBody>
      </p:sp>
      <p:sp>
        <p:nvSpPr>
          <p:cNvPr id="4" name="Slide Number Placeholder 3"/>
          <p:cNvSpPr>
            <a:spLocks noGrp="1"/>
          </p:cNvSpPr>
          <p:nvPr>
            <p:ph type="sldNum" sz="quarter" idx="10"/>
          </p:nvPr>
        </p:nvSpPr>
        <p:spPr/>
        <p:txBody>
          <a:bodyPr/>
          <a:lstStyle/>
          <a:p>
            <a:fld id="{7DDAE8ED-8A2C-4BD1-B85F-24FDF225DC59}" type="slidenum">
              <a:rPr lang="en-US" smtClean="0"/>
              <a:pPr/>
              <a:t>2</a:t>
            </a:fld>
            <a:endParaRPr lang="en-US"/>
          </a:p>
        </p:txBody>
      </p:sp>
    </p:spTree>
    <p:extLst>
      <p:ext uri="{BB962C8B-B14F-4D97-AF65-F5344CB8AC3E}">
        <p14:creationId xmlns:p14="http://schemas.microsoft.com/office/powerpoint/2010/main" val="334865909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Temperate broadleaf</a:t>
            </a:r>
            <a:r>
              <a:rPr lang="en-US" baseline="0" dirty="0" smtClean="0"/>
              <a:t> and mixed forest with high elevation boreal forest remnants at high elevation.</a:t>
            </a:r>
            <a:endParaRPr lang="en-US" dirty="0"/>
          </a:p>
        </p:txBody>
      </p:sp>
      <p:sp>
        <p:nvSpPr>
          <p:cNvPr id="4" name="Slide Number Placeholder 3"/>
          <p:cNvSpPr>
            <a:spLocks noGrp="1"/>
          </p:cNvSpPr>
          <p:nvPr>
            <p:ph type="sldNum" sz="quarter" idx="10"/>
          </p:nvPr>
        </p:nvSpPr>
        <p:spPr/>
        <p:txBody>
          <a:bodyPr/>
          <a:lstStyle/>
          <a:p>
            <a:fld id="{7DDAE8ED-8A2C-4BD1-B85F-24FDF225DC59}" type="slidenum">
              <a:rPr lang="en-US" smtClean="0"/>
              <a:pPr/>
              <a:t>3</a:t>
            </a:fld>
            <a:endParaRPr lang="en-US"/>
          </a:p>
        </p:txBody>
      </p:sp>
    </p:spTree>
    <p:extLst>
      <p:ext uri="{BB962C8B-B14F-4D97-AF65-F5344CB8AC3E}">
        <p14:creationId xmlns:p14="http://schemas.microsoft.com/office/powerpoint/2010/main" val="334865909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7DDAE8ED-8A2C-4BD1-B85F-24FDF225DC59}" type="slidenum">
              <a:rPr lang="en-US" smtClean="0"/>
              <a:pPr/>
              <a:t>4</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Slide Image Placeholder 1"/>
          <p:cNvSpPr>
            <a:spLocks noGrp="1" noRot="1" noChangeAspect="1"/>
          </p:cNvSpPr>
          <p:nvPr>
            <p:ph type="sldImg"/>
          </p:nvPr>
        </p:nvSpPr>
        <p:spPr bwMode="auto">
          <a:noFill/>
          <a:ln>
            <a:solidFill>
              <a:srgbClr val="000000"/>
            </a:solidFill>
            <a:miter lim="800000"/>
            <a:headEnd/>
            <a:tailEnd/>
          </a:ln>
        </p:spPr>
      </p:sp>
      <p:sp>
        <p:nvSpPr>
          <p:cNvPr id="32770" name="Notes Placeholder 2"/>
          <p:cNvSpPr>
            <a:spLocks noGrp="1"/>
          </p:cNvSpPr>
          <p:nvPr>
            <p:ph type="body" idx="1"/>
          </p:nvPr>
        </p:nvSpPr>
        <p:spPr bwMode="auto">
          <a:noFill/>
        </p:spPr>
        <p:txBody>
          <a:bodyPr wrap="square" numCol="1" anchor="t" anchorCtr="0" compatLnSpc="1">
            <a:prstTxWarp prst="textNoShape">
              <a:avLst/>
            </a:prstTxWarp>
          </a:bodyPr>
          <a:lstStyle/>
          <a:p>
            <a:pPr marL="171450" indent="-171450" eaLnBrk="1" hangingPunct="1">
              <a:spcBef>
                <a:spcPct val="0"/>
              </a:spcBef>
              <a:buFontTx/>
              <a:buNone/>
            </a:pPr>
            <a:r>
              <a:rPr lang="en-US" dirty="0" smtClean="0">
                <a:solidFill>
                  <a:srgbClr val="000000"/>
                </a:solidFill>
              </a:rPr>
              <a:t>Synthesis</a:t>
            </a:r>
            <a:r>
              <a:rPr lang="en-US" baseline="0" dirty="0" smtClean="0">
                <a:solidFill>
                  <a:srgbClr val="000000"/>
                </a:solidFill>
              </a:rPr>
              <a:t> of Iverson and </a:t>
            </a:r>
            <a:r>
              <a:rPr lang="en-US" baseline="0" dirty="0" err="1" smtClean="0">
                <a:solidFill>
                  <a:srgbClr val="000000"/>
                </a:solidFill>
              </a:rPr>
              <a:t>McKenney’s</a:t>
            </a:r>
            <a:r>
              <a:rPr lang="en-US" baseline="0" dirty="0" smtClean="0">
                <a:solidFill>
                  <a:srgbClr val="000000"/>
                </a:solidFill>
              </a:rPr>
              <a:t> work</a:t>
            </a:r>
            <a:endParaRPr lang="en-US" dirty="0" smtClean="0">
              <a:solidFill>
                <a:srgbClr val="000000"/>
              </a:solidFill>
            </a:endParaRPr>
          </a:p>
        </p:txBody>
      </p:sp>
      <p:sp>
        <p:nvSpPr>
          <p:cNvPr id="32771" name="Slide Number Placeholder 3"/>
          <p:cNvSpPr>
            <a:spLocks noGrp="1"/>
          </p:cNvSpPr>
          <p:nvPr>
            <p:ph type="sldNum" sz="quarter" idx="5"/>
          </p:nvPr>
        </p:nvSpPr>
        <p:spPr bwMode="auto">
          <a:noFill/>
          <a:ln>
            <a:miter lim="800000"/>
            <a:headEnd/>
            <a:tailEnd/>
          </a:ln>
        </p:spPr>
        <p:txBody>
          <a:bodyPr/>
          <a:lstStyle/>
          <a:p>
            <a:fld id="{E7BC3D68-22AA-476A-A296-A4C2BA1C92BF}" type="slidenum">
              <a:rPr lang="en-US"/>
              <a:pPr/>
              <a:t>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lide Image Placeholder 1"/>
          <p:cNvSpPr>
            <a:spLocks noGrp="1" noRot="1" noChangeAspect="1" noTextEdi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a:lstStyle/>
          <a:p>
            <a:pPr eaLnBrk="1" fontAlgn="auto" hangingPunct="1">
              <a:spcBef>
                <a:spcPts val="0"/>
              </a:spcBef>
              <a:spcAft>
                <a:spcPts val="0"/>
              </a:spcAft>
              <a:defRPr/>
            </a:pPr>
            <a:r>
              <a:rPr lang="en-US" dirty="0" smtClean="0">
                <a:solidFill>
                  <a:srgbClr val="000000"/>
                </a:solidFill>
                <a:ea typeface="+mn-ea"/>
                <a:cs typeface="+mn-cs"/>
              </a:rPr>
              <a:t>This</a:t>
            </a:r>
            <a:r>
              <a:rPr lang="en-US" baseline="0" dirty="0" smtClean="0">
                <a:solidFill>
                  <a:srgbClr val="000000"/>
                </a:solidFill>
                <a:ea typeface="+mn-ea"/>
                <a:cs typeface="+mn-cs"/>
              </a:rPr>
              <a:t> is SHEN + PACE but the story is the same across all our focal units. By 2035 under high emissions scenario, most climate models indicate that average conditions will exceed the historical range of variation.</a:t>
            </a:r>
            <a:endParaRPr lang="en-US" dirty="0" smtClean="0">
              <a:solidFill>
                <a:srgbClr val="000000"/>
              </a:solidFill>
              <a:ea typeface="+mn-ea"/>
              <a:cs typeface="+mn-cs"/>
            </a:endParaRPr>
          </a:p>
        </p:txBody>
      </p:sp>
      <p:sp>
        <p:nvSpPr>
          <p:cNvPr id="11268" name="Slide Number Placeholder 3"/>
          <p:cNvSpPr>
            <a:spLocks noGrp="1"/>
          </p:cNvSpPr>
          <p:nvPr>
            <p:ph type="sldNum" sz="quarter" idx="5"/>
          </p:nvPr>
        </p:nvSpPr>
        <p:spPr bwMode="auto">
          <a:noFill/>
          <a:ln>
            <a:miter lim="800000"/>
            <a:headEnd/>
            <a:tailEnd/>
          </a:ln>
        </p:spPr>
        <p:txBody>
          <a:bodyPr/>
          <a:lstStyle/>
          <a:p>
            <a:fld id="{26017519-29A4-43BC-89E0-D2CB47C9D730}" type="slidenum">
              <a:rPr lang="en-US" smtClean="0"/>
              <a:pPr/>
              <a:t>6</a:t>
            </a:fld>
            <a:endParaRPr 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lide Image Placeholder 1"/>
          <p:cNvSpPr>
            <a:spLocks noGrp="1" noRot="1" noChangeAspect="1" noTextEdi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a:lstStyle/>
          <a:p>
            <a:pPr eaLnBrk="1" fontAlgn="auto" hangingPunct="1">
              <a:spcBef>
                <a:spcPts val="0"/>
              </a:spcBef>
              <a:spcAft>
                <a:spcPts val="0"/>
              </a:spcAft>
              <a:defRPr/>
            </a:pPr>
            <a:r>
              <a:rPr lang="en-US" dirty="0" err="1" smtClean="0">
                <a:solidFill>
                  <a:srgbClr val="000000"/>
                </a:solidFill>
                <a:ea typeface="+mn-ea"/>
                <a:cs typeface="+mn-cs"/>
              </a:rPr>
              <a:t>Ppt</a:t>
            </a:r>
            <a:r>
              <a:rPr lang="en-US" baseline="0" dirty="0" smtClean="0">
                <a:solidFill>
                  <a:srgbClr val="000000"/>
                </a:solidFill>
                <a:ea typeface="+mn-ea"/>
                <a:cs typeface="+mn-cs"/>
              </a:rPr>
              <a:t> either stable or increasing. Temperature increasing. Snow water equivalent decreasing. Soil water not much trend. Productivity increased in the spring, decreased overall. A net decline in productivity annually. ET increases in all seasons. Decline in productivity likely due to water stress from increased evaporative demand from lengthened growing season and higher summer temperatures.</a:t>
            </a:r>
            <a:endParaRPr lang="en-US" dirty="0" smtClean="0">
              <a:solidFill>
                <a:srgbClr val="000000"/>
              </a:solidFill>
              <a:ea typeface="+mn-ea"/>
              <a:cs typeface="+mn-cs"/>
            </a:endParaRPr>
          </a:p>
        </p:txBody>
      </p:sp>
      <p:sp>
        <p:nvSpPr>
          <p:cNvPr id="11268" name="Slide Number Placeholder 3"/>
          <p:cNvSpPr>
            <a:spLocks noGrp="1"/>
          </p:cNvSpPr>
          <p:nvPr>
            <p:ph type="sldNum" sz="quarter" idx="5"/>
          </p:nvPr>
        </p:nvSpPr>
        <p:spPr bwMode="auto">
          <a:noFill/>
          <a:ln>
            <a:miter lim="800000"/>
            <a:headEnd/>
            <a:tailEnd/>
          </a:ln>
        </p:spPr>
        <p:txBody>
          <a:bodyPr/>
          <a:lstStyle/>
          <a:p>
            <a:fld id="{26017519-29A4-43BC-89E0-D2CB47C9D730}" type="slidenum">
              <a:rPr lang="en-US" smtClean="0"/>
              <a:pPr/>
              <a:t>7</a:t>
            </a:fld>
            <a:endParaRPr lang="en-US"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lide Image Placeholder 1"/>
          <p:cNvSpPr>
            <a:spLocks noGrp="1" noRot="1" noChangeAspect="1" noTextEdi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a:lstStyle/>
          <a:p>
            <a:pPr eaLnBrk="1" fontAlgn="auto" hangingPunct="1">
              <a:spcBef>
                <a:spcPts val="0"/>
              </a:spcBef>
              <a:spcAft>
                <a:spcPts val="0"/>
              </a:spcAft>
              <a:defRPr/>
            </a:pPr>
            <a:r>
              <a:rPr lang="en-US" dirty="0" err="1" smtClean="0">
                <a:solidFill>
                  <a:srgbClr val="000000"/>
                </a:solidFill>
                <a:ea typeface="+mn-ea"/>
                <a:cs typeface="+mn-cs"/>
              </a:rPr>
              <a:t>Ppt</a:t>
            </a:r>
            <a:r>
              <a:rPr lang="en-US" baseline="0" dirty="0" smtClean="0">
                <a:solidFill>
                  <a:srgbClr val="000000"/>
                </a:solidFill>
                <a:ea typeface="+mn-ea"/>
                <a:cs typeface="+mn-cs"/>
              </a:rPr>
              <a:t> either stable or increasing. Temperature increasing. Snow water equivalent decreasing. Soil water not much trend. Productivity increased in the spring, decreased overall. A net decline in productivity annually. ET increases in all seasons. Decline in productivity likely due to water stress from increased evaporative demand from lengthened growing season and higher summer temperatures.</a:t>
            </a:r>
            <a:endParaRPr lang="en-US" dirty="0" smtClean="0">
              <a:solidFill>
                <a:srgbClr val="000000"/>
              </a:solidFill>
              <a:ea typeface="+mn-ea"/>
              <a:cs typeface="+mn-cs"/>
            </a:endParaRPr>
          </a:p>
        </p:txBody>
      </p:sp>
      <p:sp>
        <p:nvSpPr>
          <p:cNvPr id="11268" name="Slide Number Placeholder 3"/>
          <p:cNvSpPr>
            <a:spLocks noGrp="1"/>
          </p:cNvSpPr>
          <p:nvPr>
            <p:ph type="sldNum" sz="quarter" idx="5"/>
          </p:nvPr>
        </p:nvSpPr>
        <p:spPr bwMode="auto">
          <a:noFill/>
          <a:ln>
            <a:miter lim="800000"/>
            <a:headEnd/>
            <a:tailEnd/>
          </a:ln>
        </p:spPr>
        <p:txBody>
          <a:bodyPr/>
          <a:lstStyle/>
          <a:p>
            <a:fld id="{26017519-29A4-43BC-89E0-D2CB47C9D730}" type="slidenum">
              <a:rPr lang="en-US" smtClean="0"/>
              <a:pPr/>
              <a:t>8</a:t>
            </a:fld>
            <a:endParaRPr lang="en-US"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lide Image Placeholder 1"/>
          <p:cNvSpPr>
            <a:spLocks noGrp="1" noRot="1" noChangeAspect="1" noTextEdi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a:lstStyle/>
          <a:p>
            <a:pPr eaLnBrk="1" fontAlgn="auto" hangingPunct="1">
              <a:spcBef>
                <a:spcPts val="0"/>
              </a:spcBef>
              <a:spcAft>
                <a:spcPts val="0"/>
              </a:spcAft>
              <a:defRPr/>
            </a:pPr>
            <a:r>
              <a:rPr lang="en-US" dirty="0" err="1" smtClean="0">
                <a:solidFill>
                  <a:srgbClr val="000000"/>
                </a:solidFill>
                <a:ea typeface="+mn-ea"/>
                <a:cs typeface="+mn-cs"/>
              </a:rPr>
              <a:t>Ppt</a:t>
            </a:r>
            <a:r>
              <a:rPr lang="en-US" baseline="0" dirty="0" smtClean="0">
                <a:solidFill>
                  <a:srgbClr val="000000"/>
                </a:solidFill>
                <a:ea typeface="+mn-ea"/>
                <a:cs typeface="+mn-cs"/>
              </a:rPr>
              <a:t> either stable or increasing. Temperature increasing. Snow water equivalent decreasing. Soil water not much trend. Productivity increased in the spring, decreased overall. A net decline in productivity annually. ET increases in all seasons. Decline in productivity likely due to water stress from increased evaporative demand from lengthened growing season and higher summer temperatures.</a:t>
            </a:r>
            <a:endParaRPr lang="en-US" dirty="0" smtClean="0">
              <a:solidFill>
                <a:srgbClr val="000000"/>
              </a:solidFill>
              <a:ea typeface="+mn-ea"/>
              <a:cs typeface="+mn-cs"/>
            </a:endParaRPr>
          </a:p>
        </p:txBody>
      </p:sp>
      <p:sp>
        <p:nvSpPr>
          <p:cNvPr id="11268" name="Slide Number Placeholder 3"/>
          <p:cNvSpPr>
            <a:spLocks noGrp="1"/>
          </p:cNvSpPr>
          <p:nvPr>
            <p:ph type="sldNum" sz="quarter" idx="5"/>
          </p:nvPr>
        </p:nvSpPr>
        <p:spPr bwMode="auto">
          <a:noFill/>
          <a:ln>
            <a:miter lim="800000"/>
            <a:headEnd/>
            <a:tailEnd/>
          </a:ln>
        </p:spPr>
        <p:txBody>
          <a:bodyPr/>
          <a:lstStyle/>
          <a:p>
            <a:fld id="{26017519-29A4-43BC-89E0-D2CB47C9D730}" type="slidenum">
              <a:rPr lang="en-US" smtClean="0"/>
              <a:pPr/>
              <a:t>9</a:t>
            </a:fld>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8DFBDEE3-49D1-4BF7-8CFD-7726FA174763}" type="datetimeFigureOut">
              <a:rPr lang="en-US" smtClean="0"/>
              <a:pPr/>
              <a:t>7/14/2014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9B9460D-A641-42B7-AAD8-37D23D30E1B8}"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DFBDEE3-49D1-4BF7-8CFD-7726FA174763}" type="datetimeFigureOut">
              <a:rPr lang="en-US" smtClean="0"/>
              <a:pPr/>
              <a:t>7/14/2014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9B9460D-A641-42B7-AAD8-37D23D30E1B8}"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DFBDEE3-49D1-4BF7-8CFD-7726FA174763}" type="datetimeFigureOut">
              <a:rPr lang="en-US" smtClean="0"/>
              <a:pPr/>
              <a:t>7/14/2014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9B9460D-A641-42B7-AAD8-37D23D30E1B8}"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AD5F5B83-900E-467E-AE42-B58EB318A73B}" type="datetimeFigureOut">
              <a:rPr lang="en-US"/>
              <a:pPr>
                <a:defRPr/>
              </a:pPr>
              <a:t>7/14/2014</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43A3A8CA-75EC-4420-8C38-ECD2E046F9B0}" type="slidenum">
              <a:rPr lang="en-US"/>
              <a:pPr>
                <a:defRPr/>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86AF4BC1-3D26-496F-8770-F892F0FF50B4}" type="datetimeFigureOut">
              <a:rPr lang="en-US"/>
              <a:pPr>
                <a:defRPr/>
              </a:pPr>
              <a:t>7/14/2014</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81F69801-B050-4CC9-BBFB-7A7AB99937CD}" type="slidenum">
              <a:rPr lang="en-US"/>
              <a:pPr>
                <a:defRPr/>
              </a:pPr>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93D93D0E-2508-49C8-AB7E-0195593657A4}" type="datetimeFigureOut">
              <a:rPr lang="en-US"/>
              <a:pPr>
                <a:defRPr/>
              </a:pPr>
              <a:t>7/14/2014</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5EC43383-822C-4AAC-9BA3-03420567E756}" type="slidenum">
              <a:rPr lang="en-US"/>
              <a:pPr>
                <a:defRPr/>
              </a:pPr>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4BDE2FA7-1C62-4007-9A3A-6DB8F5476E15}" type="datetimeFigureOut">
              <a:rPr lang="en-US"/>
              <a:pPr>
                <a:defRPr/>
              </a:pPr>
              <a:t>7/14/2014</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E4324A26-91EA-4B3C-B644-0B8B79AEF987}" type="slidenum">
              <a:rPr lang="en-US"/>
              <a:pPr>
                <a:defRPr/>
              </a:pPr>
              <a:t>‹#›</a:t>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FD90B502-1D4C-425D-8DEC-D0F58A14183D}" type="datetimeFigureOut">
              <a:rPr lang="en-US"/>
              <a:pPr>
                <a:defRPr/>
              </a:pPr>
              <a:t>7/14/2014</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9" name="Slide Number Placeholder 5"/>
          <p:cNvSpPr>
            <a:spLocks noGrp="1"/>
          </p:cNvSpPr>
          <p:nvPr>
            <p:ph type="sldNum" sz="quarter" idx="12"/>
          </p:nvPr>
        </p:nvSpPr>
        <p:spPr/>
        <p:txBody>
          <a:bodyPr/>
          <a:lstStyle>
            <a:lvl1pPr>
              <a:defRPr/>
            </a:lvl1pPr>
          </a:lstStyle>
          <a:p>
            <a:pPr>
              <a:defRPr/>
            </a:pPr>
            <a:fld id="{1FD351AB-AEA8-4485-8D6B-2F125F2E1E47}" type="slidenum">
              <a:rPr lang="en-US"/>
              <a:pPr>
                <a:defRPr/>
              </a:pPr>
              <a:t>‹#›</a:t>
            </a:fld>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97CE63D1-7BCB-4F8B-9E9E-304C34E5F5DC}" type="datetimeFigureOut">
              <a:rPr lang="en-US"/>
              <a:pPr>
                <a:defRPr/>
              </a:pPr>
              <a:t>7/14/2014</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5" name="Slide Number Placeholder 5"/>
          <p:cNvSpPr>
            <a:spLocks noGrp="1"/>
          </p:cNvSpPr>
          <p:nvPr>
            <p:ph type="sldNum" sz="quarter" idx="12"/>
          </p:nvPr>
        </p:nvSpPr>
        <p:spPr/>
        <p:txBody>
          <a:bodyPr/>
          <a:lstStyle>
            <a:lvl1pPr>
              <a:defRPr/>
            </a:lvl1pPr>
          </a:lstStyle>
          <a:p>
            <a:pPr>
              <a:defRPr/>
            </a:pPr>
            <a:fld id="{C9FAB584-148B-4D13-A676-2E15D0C38400}" type="slidenum">
              <a:rPr lang="en-US"/>
              <a:pPr>
                <a:defRPr/>
              </a:pPr>
              <a:t>‹#›</a:t>
            </a:fld>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856E6CCA-6C6C-49EE-AAD9-659046C9FEA1}" type="datetimeFigureOut">
              <a:rPr lang="en-US"/>
              <a:pPr>
                <a:defRPr/>
              </a:pPr>
              <a:t>7/14/2014</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4" name="Slide Number Placeholder 5"/>
          <p:cNvSpPr>
            <a:spLocks noGrp="1"/>
          </p:cNvSpPr>
          <p:nvPr>
            <p:ph type="sldNum" sz="quarter" idx="12"/>
          </p:nvPr>
        </p:nvSpPr>
        <p:spPr/>
        <p:txBody>
          <a:bodyPr/>
          <a:lstStyle>
            <a:lvl1pPr>
              <a:defRPr/>
            </a:lvl1pPr>
          </a:lstStyle>
          <a:p>
            <a:pPr>
              <a:defRPr/>
            </a:pPr>
            <a:fld id="{CF46DC5A-EA39-407A-B09B-67DF12AB7284}" type="slidenum">
              <a:rPr lang="en-US"/>
              <a:pPr>
                <a:defRPr/>
              </a:pPr>
              <a:t>‹#›</a:t>
            </a:fld>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D6C8CC12-3523-47E0-A95A-56233ACC32F6}" type="datetimeFigureOut">
              <a:rPr lang="en-US"/>
              <a:pPr>
                <a:defRPr/>
              </a:pPr>
              <a:t>7/14/2014</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70B3C0BA-ED56-403D-9963-D582AA1EADE1}"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DFBDEE3-49D1-4BF7-8CFD-7726FA174763}" type="datetimeFigureOut">
              <a:rPr lang="en-US" smtClean="0"/>
              <a:pPr/>
              <a:t>7/14/2014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9B9460D-A641-42B7-AAD8-37D23D30E1B8}" type="slidenum">
              <a:rPr lang="en-US" smtClean="0"/>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2F7C48B0-0242-463D-B6EA-ABC942D17A43}" type="datetimeFigureOut">
              <a:rPr lang="en-US"/>
              <a:pPr>
                <a:defRPr/>
              </a:pPr>
              <a:t>7/14/2014</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19EEB922-7464-4182-B210-5015A1D565F9}" type="slidenum">
              <a:rPr lang="en-US"/>
              <a:pPr>
                <a:defRPr/>
              </a:pPr>
              <a:t>‹#›</a:t>
            </a:fld>
            <a:endParaRPr 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7804A10D-9829-435B-A0D1-4C85AA0F1DEB}" type="datetimeFigureOut">
              <a:rPr lang="en-US"/>
              <a:pPr>
                <a:defRPr/>
              </a:pPr>
              <a:t>7/14/2014</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AAEDFE21-E5F8-4E9A-A9A7-72270D77DB0E}" type="slidenum">
              <a:rPr lang="en-US"/>
              <a:pPr>
                <a:defRPr/>
              </a:pPr>
              <a:t>‹#›</a:t>
            </a:fld>
            <a:endParaRPr 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2632C3A3-0AC0-4411-A816-2D606B65DE3B}" type="datetimeFigureOut">
              <a:rPr lang="en-US"/>
              <a:pPr>
                <a:defRPr/>
              </a:pPr>
              <a:t>7/14/2014</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2C013874-146C-4489-A86D-976F5CBB1B1C}"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DFBDEE3-49D1-4BF7-8CFD-7726FA174763}" type="datetimeFigureOut">
              <a:rPr lang="en-US" smtClean="0"/>
              <a:pPr/>
              <a:t>7/14/2014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9B9460D-A641-42B7-AAD8-37D23D30E1B8}"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8DFBDEE3-49D1-4BF7-8CFD-7726FA174763}" type="datetimeFigureOut">
              <a:rPr lang="en-US" smtClean="0"/>
              <a:pPr/>
              <a:t>7/14/2014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9B9460D-A641-42B7-AAD8-37D23D30E1B8}"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8DFBDEE3-49D1-4BF7-8CFD-7726FA174763}" type="datetimeFigureOut">
              <a:rPr lang="en-US" smtClean="0"/>
              <a:pPr/>
              <a:t>7/14/2014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9B9460D-A641-42B7-AAD8-37D23D30E1B8}"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8DFBDEE3-49D1-4BF7-8CFD-7726FA174763}" type="datetimeFigureOut">
              <a:rPr lang="en-US" smtClean="0"/>
              <a:pPr/>
              <a:t>7/14/2014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9B9460D-A641-42B7-AAD8-37D23D30E1B8}"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DFBDEE3-49D1-4BF7-8CFD-7726FA174763}" type="datetimeFigureOut">
              <a:rPr lang="en-US" smtClean="0"/>
              <a:pPr/>
              <a:t>7/14/2014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9B9460D-A641-42B7-AAD8-37D23D30E1B8}"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DFBDEE3-49D1-4BF7-8CFD-7726FA174763}" type="datetimeFigureOut">
              <a:rPr lang="en-US" smtClean="0"/>
              <a:pPr/>
              <a:t>7/14/2014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9B9460D-A641-42B7-AAD8-37D23D30E1B8}"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DFBDEE3-49D1-4BF7-8CFD-7726FA174763}" type="datetimeFigureOut">
              <a:rPr lang="en-US" smtClean="0"/>
              <a:pPr/>
              <a:t>7/14/2014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9B9460D-A641-42B7-AAD8-37D23D30E1B8}"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DFBDEE3-49D1-4BF7-8CFD-7726FA174763}" type="datetimeFigureOut">
              <a:rPr lang="en-US" smtClean="0"/>
              <a:pPr/>
              <a:t>7/14/2014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9B9460D-A641-42B7-AAD8-37D23D30E1B8}"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000050"/>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a:defRPr sz="1200">
                <a:solidFill>
                  <a:srgbClr val="898989"/>
                </a:solidFill>
              </a:defRPr>
            </a:lvl1pPr>
          </a:lstStyle>
          <a:p>
            <a:pPr fontAlgn="base">
              <a:spcBef>
                <a:spcPct val="0"/>
              </a:spcBef>
              <a:spcAft>
                <a:spcPct val="0"/>
              </a:spcAft>
              <a:defRPr/>
            </a:pPr>
            <a:fld id="{CEE2D38D-D7CD-40B7-B231-BF8428806D63}" type="datetimeFigureOut">
              <a:rPr lang="en-US">
                <a:ea typeface="MS PGothic" pitchFamily="34" charset="-128"/>
              </a:rPr>
              <a:pPr fontAlgn="base">
                <a:spcBef>
                  <a:spcPct val="0"/>
                </a:spcBef>
                <a:spcAft>
                  <a:spcPct val="0"/>
                </a:spcAft>
                <a:defRPr/>
              </a:pPr>
              <a:t>7/14/2014</a:t>
            </a:fld>
            <a:endParaRPr lang="en-US">
              <a:ea typeface="MS PGothic" pitchFamily="34" charset="-128"/>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ea typeface="+mn-ea"/>
                <a:cs typeface="+mn-cs"/>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defRPr>
            </a:lvl1pPr>
          </a:lstStyle>
          <a:p>
            <a:pPr fontAlgn="base">
              <a:spcBef>
                <a:spcPct val="0"/>
              </a:spcBef>
              <a:spcAft>
                <a:spcPct val="0"/>
              </a:spcAft>
              <a:defRPr/>
            </a:pPr>
            <a:fld id="{D86D6508-136F-4CFB-8D1B-EF8F584C08D9}" type="slidenum">
              <a:rPr lang="en-US">
                <a:ea typeface="MS PGothic" pitchFamily="34" charset="-128"/>
              </a:rPr>
              <a:pPr fontAlgn="base">
                <a:spcBef>
                  <a:spcPct val="0"/>
                </a:spcBef>
                <a:spcAft>
                  <a:spcPct val="0"/>
                </a:spcAft>
                <a:defRPr/>
              </a:pPr>
              <a:t>‹#›</a:t>
            </a:fld>
            <a:endParaRPr lang="en-US">
              <a:ea typeface="MS PGothic" pitchFamily="34" charset="-128"/>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rtl="0" eaLnBrk="0" fontAlgn="base" hangingPunct="0">
        <a:spcBef>
          <a:spcPct val="0"/>
        </a:spcBef>
        <a:spcAft>
          <a:spcPct val="0"/>
        </a:spcAft>
        <a:defRPr sz="4400" kern="1200">
          <a:solidFill>
            <a:schemeClr val="tx1"/>
          </a:solidFill>
          <a:latin typeface="+mj-lt"/>
          <a:ea typeface="MS PGothic" pitchFamily="34" charset="-128"/>
          <a:cs typeface="ＭＳ Ｐゴシック" charset="0"/>
        </a:defRPr>
      </a:lvl1pPr>
      <a:lvl2pPr algn="ctr" rtl="0" eaLnBrk="0" fontAlgn="base" hangingPunct="0">
        <a:spcBef>
          <a:spcPct val="0"/>
        </a:spcBef>
        <a:spcAft>
          <a:spcPct val="0"/>
        </a:spcAft>
        <a:defRPr sz="4400">
          <a:solidFill>
            <a:schemeClr val="tx1"/>
          </a:solidFill>
          <a:latin typeface="Calibri" charset="0"/>
          <a:ea typeface="MS PGothic" pitchFamily="34" charset="-128"/>
          <a:cs typeface="ＭＳ Ｐゴシック" charset="0"/>
        </a:defRPr>
      </a:lvl2pPr>
      <a:lvl3pPr algn="ctr" rtl="0" eaLnBrk="0" fontAlgn="base" hangingPunct="0">
        <a:spcBef>
          <a:spcPct val="0"/>
        </a:spcBef>
        <a:spcAft>
          <a:spcPct val="0"/>
        </a:spcAft>
        <a:defRPr sz="4400">
          <a:solidFill>
            <a:schemeClr val="tx1"/>
          </a:solidFill>
          <a:latin typeface="Calibri" charset="0"/>
          <a:ea typeface="MS PGothic" pitchFamily="34" charset="-128"/>
          <a:cs typeface="ＭＳ Ｐゴシック" charset="0"/>
        </a:defRPr>
      </a:lvl3pPr>
      <a:lvl4pPr algn="ctr" rtl="0" eaLnBrk="0" fontAlgn="base" hangingPunct="0">
        <a:spcBef>
          <a:spcPct val="0"/>
        </a:spcBef>
        <a:spcAft>
          <a:spcPct val="0"/>
        </a:spcAft>
        <a:defRPr sz="4400">
          <a:solidFill>
            <a:schemeClr val="tx1"/>
          </a:solidFill>
          <a:latin typeface="Calibri" charset="0"/>
          <a:ea typeface="MS PGothic" pitchFamily="34" charset="-128"/>
          <a:cs typeface="ＭＳ Ｐゴシック" charset="0"/>
        </a:defRPr>
      </a:lvl4pPr>
      <a:lvl5pPr algn="ctr" rtl="0" eaLnBrk="0" fontAlgn="base" hangingPunct="0">
        <a:spcBef>
          <a:spcPct val="0"/>
        </a:spcBef>
        <a:spcAft>
          <a:spcPct val="0"/>
        </a:spcAft>
        <a:defRPr sz="4400">
          <a:solidFill>
            <a:schemeClr val="tx1"/>
          </a:solidFill>
          <a:latin typeface="Calibri" charset="0"/>
          <a:ea typeface="MS PGothic" pitchFamily="34" charset="-128"/>
          <a:cs typeface="ＭＳ Ｐゴシック" charset="0"/>
        </a:defRPr>
      </a:lvl5pPr>
      <a:lvl6pPr marL="457200" algn="ctr" rtl="0" fontAlgn="base">
        <a:spcBef>
          <a:spcPct val="0"/>
        </a:spcBef>
        <a:spcAft>
          <a:spcPct val="0"/>
        </a:spcAft>
        <a:defRPr sz="4400">
          <a:solidFill>
            <a:schemeClr val="tx1"/>
          </a:solidFill>
          <a:latin typeface="Calibri" charset="0"/>
          <a:ea typeface="ＭＳ Ｐゴシック" charset="0"/>
          <a:cs typeface="ＭＳ Ｐゴシック" charset="0"/>
        </a:defRPr>
      </a:lvl6pPr>
      <a:lvl7pPr marL="914400" algn="ctr" rtl="0" fontAlgn="base">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rtl="0" fontAlgn="base">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rtl="0" fontAlgn="base">
        <a:spcBef>
          <a:spcPct val="0"/>
        </a:spcBef>
        <a:spcAft>
          <a:spcPct val="0"/>
        </a:spcAft>
        <a:defRPr sz="4400">
          <a:solidFill>
            <a:schemeClr val="tx1"/>
          </a:solidFill>
          <a:latin typeface="Calibri" charset="0"/>
          <a:ea typeface="ＭＳ Ｐゴシック" charset="0"/>
          <a:cs typeface="ＭＳ Ｐゴシック"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S PGothic" pitchFamily="34" charset="-128"/>
          <a:cs typeface="ＭＳ Ｐゴシック" charset="0"/>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S PGothic" pitchFamily="34" charset="-128"/>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S PGothic" pitchFamily="34" charset="-128"/>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S PGothic" pitchFamily="34" charset="-128"/>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S PGothic" pitchFamily="34" charset="-128"/>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4.gif"/><Relationship Id="rId5" Type="http://schemas.openxmlformats.org/officeDocument/2006/relationships/image" Target="../media/image3.gif"/><Relationship Id="rId4" Type="http://schemas.openxmlformats.org/officeDocument/2006/relationships/image" Target="../media/image2.gif"/></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0.xml"/><Relationship Id="rId1" Type="http://schemas.openxmlformats.org/officeDocument/2006/relationships/slideLayout" Target="../slideLayouts/slideLayout13.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jpeg"/></Relationships>
</file>

<file path=ppt/slides/_rels/slide11.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image" Target="../media/image17.png"/><Relationship Id="rId7" Type="http://schemas.openxmlformats.org/officeDocument/2006/relationships/image" Target="../media/image21.png"/><Relationship Id="rId2" Type="http://schemas.openxmlformats.org/officeDocument/2006/relationships/notesSlide" Target="../notesSlides/notesSlide12.xml"/><Relationship Id="rId1" Type="http://schemas.openxmlformats.org/officeDocument/2006/relationships/slideLayout" Target="../slideLayouts/slideLayout13.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 Id="rId9" Type="http://schemas.openxmlformats.org/officeDocument/2006/relationships/image" Target="../media/image23.png"/></Relationships>
</file>

<file path=ppt/slides/_rels/slide1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3.xml"/><Relationship Id="rId1" Type="http://schemas.openxmlformats.org/officeDocument/2006/relationships/slideLayout" Target="../slideLayouts/slideLayout13.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25.png"/></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13.xml"/><Relationship Id="rId1" Type="http://schemas.openxmlformats.org/officeDocument/2006/relationships/tags" Target="../tags/tag1.xml"/><Relationship Id="rId5" Type="http://schemas.openxmlformats.org/officeDocument/2006/relationships/image" Target="../media/image29.png"/><Relationship Id="rId4" Type="http://schemas.openxmlformats.org/officeDocument/2006/relationships/image" Target="../media/image28.pn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1.png"/><Relationship Id="rId1" Type="http://schemas.openxmlformats.org/officeDocument/2006/relationships/slideLayout" Target="../slideLayouts/slideLayout13.xml"/><Relationship Id="rId5" Type="http://schemas.openxmlformats.org/officeDocument/2006/relationships/image" Target="../media/image4.gif"/><Relationship Id="rId4" Type="http://schemas.openxmlformats.org/officeDocument/2006/relationships/image" Target="../media/image3.gif"/></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jpeg"/><Relationship Id="rId1" Type="http://schemas.openxmlformats.org/officeDocument/2006/relationships/slideLayout" Target="../slideLayouts/slideLayout12.xml"/><Relationship Id="rId6" Type="http://schemas.openxmlformats.org/officeDocument/2006/relationships/image" Target="../media/image34.jpeg"/><Relationship Id="rId5" Type="http://schemas.openxmlformats.org/officeDocument/2006/relationships/image" Target="../media/image33.jpeg"/><Relationship Id="rId4" Type="http://schemas.openxmlformats.org/officeDocument/2006/relationships/image" Target="../media/image32.jpeg"/></Relationships>
</file>

<file path=ppt/slides/_rels/slide19.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7.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8.xml"/><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19.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cstate="screen"/>
          <a:stretch>
            <a:fillRect/>
          </a:stretch>
        </p:blipFill>
        <p:spPr>
          <a:xfrm>
            <a:off x="-1" y="0"/>
            <a:ext cx="9144000" cy="6858000"/>
          </a:xfrm>
          <a:prstGeom prst="rect">
            <a:avLst/>
          </a:prstGeom>
        </p:spPr>
      </p:pic>
      <p:sp>
        <p:nvSpPr>
          <p:cNvPr id="2" name="Title 1"/>
          <p:cNvSpPr>
            <a:spLocks noGrp="1"/>
          </p:cNvSpPr>
          <p:nvPr>
            <p:ph type="title"/>
          </p:nvPr>
        </p:nvSpPr>
        <p:spPr>
          <a:xfrm>
            <a:off x="304800" y="2286000"/>
            <a:ext cx="8382000" cy="1320800"/>
          </a:xfrm>
          <a:solidFill>
            <a:schemeClr val="bg2">
              <a:alpha val="48000"/>
            </a:schemeClr>
          </a:solidFill>
          <a:effectLst>
            <a:outerShdw dist="63500" dir="2700000" algn="tl" rotWithShape="0">
              <a:srgbClr val="000000">
                <a:alpha val="43000"/>
              </a:srgbClr>
            </a:outerShdw>
            <a:softEdge rad="101600"/>
          </a:effectLst>
        </p:spPr>
        <p:txBody>
          <a:bodyPr>
            <a:normAutofit fontScale="90000"/>
          </a:bodyPr>
          <a:lstStyle/>
          <a:p>
            <a:r>
              <a:rPr lang="en-US" dirty="0" smtClean="0">
                <a:solidFill>
                  <a:schemeClr val="tx1">
                    <a:lumMod val="95000"/>
                    <a:lumOff val="5000"/>
                  </a:schemeClr>
                </a:solidFill>
              </a:rPr>
              <a:t>Potential Impacts of Climate Change on Vegetation in the Appalachian LCC</a:t>
            </a:r>
            <a:endParaRPr lang="en-US" dirty="0">
              <a:solidFill>
                <a:schemeClr val="tx1">
                  <a:lumMod val="95000"/>
                  <a:lumOff val="5000"/>
                </a:schemeClr>
              </a:solidFill>
            </a:endParaRPr>
          </a:p>
        </p:txBody>
      </p:sp>
      <p:sp>
        <p:nvSpPr>
          <p:cNvPr id="6" name="Title 1"/>
          <p:cNvSpPr txBox="1">
            <a:spLocks/>
          </p:cNvSpPr>
          <p:nvPr/>
        </p:nvSpPr>
        <p:spPr>
          <a:xfrm>
            <a:off x="1130300" y="4191000"/>
            <a:ext cx="6883400" cy="1346200"/>
          </a:xfrm>
          <a:prstGeom prst="rect">
            <a:avLst/>
          </a:prstGeom>
          <a:solidFill>
            <a:schemeClr val="bg2">
              <a:alpha val="37000"/>
            </a:schemeClr>
          </a:solidFill>
          <a:effectLst>
            <a:outerShdw dist="63500" dir="2700000" algn="tl" rotWithShape="0">
              <a:srgbClr val="000000">
                <a:alpha val="43000"/>
              </a:srgbClr>
            </a:outerShdw>
            <a:softEdge rad="342900"/>
          </a:effectLst>
        </p:spPr>
        <p:txBody>
          <a:bodyPr vert="horz" lIns="91440" tIns="45720" rIns="91440" bIns="45720" rtlCol="0" anchor="ctr">
            <a:normAutofit fontScale="90000" lnSpcReduction="10000"/>
          </a:bodyPr>
          <a:lstStyle/>
          <a:p>
            <a:pPr lvl="0" algn="ctr" defTabSz="457200">
              <a:spcBef>
                <a:spcPct val="0"/>
              </a:spcBef>
              <a:defRPr/>
            </a:pPr>
            <a:r>
              <a:rPr kumimoji="0" lang="en-US" sz="2400" b="1" i="0" u="none" strike="noStrike" kern="1200" cap="none" spc="0" normalizeH="0" baseline="0" noProof="0" dirty="0" smtClean="0">
                <a:ln>
                  <a:noFill/>
                </a:ln>
                <a:solidFill>
                  <a:srgbClr val="0D0D0D"/>
                </a:solidFill>
                <a:effectLst>
                  <a:outerShdw blurRad="50800" dist="88900" dir="2700000">
                    <a:schemeClr val="bg1">
                      <a:alpha val="43000"/>
                    </a:schemeClr>
                  </a:outerShdw>
                </a:effectLst>
                <a:uLnTx/>
                <a:uFillTx/>
                <a:latin typeface="+mj-lt"/>
                <a:ea typeface="+mj-ea"/>
                <a:cs typeface="+mj-cs"/>
              </a:rPr>
              <a:t>Patrick Jantz, Tina</a:t>
            </a:r>
            <a:r>
              <a:rPr kumimoji="0" lang="en-US" sz="2400" b="1" i="0" u="none" strike="noStrike" kern="1200" cap="none" spc="0" normalizeH="0" noProof="0" dirty="0" smtClean="0">
                <a:ln>
                  <a:noFill/>
                </a:ln>
                <a:solidFill>
                  <a:srgbClr val="0D0D0D"/>
                </a:solidFill>
                <a:effectLst>
                  <a:outerShdw blurRad="50800" dist="88900" dir="2700000">
                    <a:schemeClr val="bg1">
                      <a:alpha val="43000"/>
                    </a:schemeClr>
                  </a:outerShdw>
                </a:effectLst>
                <a:uLnTx/>
                <a:uFillTx/>
                <a:latin typeface="+mj-lt"/>
                <a:ea typeface="+mj-ea"/>
                <a:cs typeface="+mj-cs"/>
              </a:rPr>
              <a:t> Cormier, Scott Zolkos, </a:t>
            </a:r>
            <a:r>
              <a:rPr lang="en-US" sz="2400" b="1" dirty="0" smtClean="0">
                <a:solidFill>
                  <a:srgbClr val="0D0D0D"/>
                </a:solidFill>
                <a:effectLst>
                  <a:outerShdw blurRad="50800" dist="88900" dir="2700000">
                    <a:schemeClr val="bg1">
                      <a:alpha val="43000"/>
                    </a:schemeClr>
                  </a:outerShdw>
                </a:effectLst>
              </a:rPr>
              <a:t>Scott Goetz and the LCCVP Group</a:t>
            </a:r>
            <a:endParaRPr kumimoji="0" lang="en-US" sz="2400" b="1" i="0" u="none" strike="noStrike" kern="1200" cap="none" spc="0" normalizeH="0" noProof="0" dirty="0" smtClean="0">
              <a:ln>
                <a:noFill/>
              </a:ln>
              <a:solidFill>
                <a:srgbClr val="0D0D0D"/>
              </a:solidFill>
              <a:effectLst>
                <a:outerShdw blurRad="50800" dist="88900" dir="2700000">
                  <a:schemeClr val="bg1">
                    <a:alpha val="43000"/>
                  </a:schemeClr>
                </a:outerShdw>
              </a:effectLst>
              <a:uLnTx/>
              <a:uFillTx/>
              <a:latin typeface="+mj-lt"/>
              <a:ea typeface="+mj-ea"/>
              <a:cs typeface="+mj-cs"/>
            </a:endParaRPr>
          </a:p>
          <a:p>
            <a:pPr marL="0" marR="0" lvl="0" indent="0" algn="ctr" defTabSz="457200" rtl="0" eaLnBrk="1" fontAlgn="auto" latinLnBrk="0" hangingPunct="1">
              <a:lnSpc>
                <a:spcPct val="100000"/>
              </a:lnSpc>
              <a:spcBef>
                <a:spcPct val="0"/>
              </a:spcBef>
              <a:spcAft>
                <a:spcPts val="0"/>
              </a:spcAft>
              <a:buClrTx/>
              <a:buSzTx/>
              <a:buFontTx/>
              <a:buNone/>
              <a:tabLst/>
              <a:defRPr/>
            </a:pPr>
            <a:r>
              <a:rPr lang="en-US" sz="2400" b="1" dirty="0" smtClean="0">
                <a:solidFill>
                  <a:srgbClr val="0D0D0D"/>
                </a:solidFill>
                <a:effectLst>
                  <a:outerShdw blurRad="50800" dist="88900" dir="2700000">
                    <a:schemeClr val="bg1">
                      <a:alpha val="43000"/>
                    </a:schemeClr>
                  </a:outerShdw>
                </a:effectLst>
                <a:latin typeface="+mj-lt"/>
                <a:ea typeface="+mj-ea"/>
                <a:cs typeface="+mj-cs"/>
              </a:rPr>
              <a:t>NASCB July 10, 2014</a:t>
            </a:r>
          </a:p>
          <a:p>
            <a:pPr marL="0" marR="0" lvl="0" indent="0" algn="ctr" defTabSz="457200" rtl="0" eaLnBrk="1" fontAlgn="auto" latinLnBrk="0" hangingPunct="1">
              <a:lnSpc>
                <a:spcPct val="100000"/>
              </a:lnSpc>
              <a:spcBef>
                <a:spcPct val="0"/>
              </a:spcBef>
              <a:spcAft>
                <a:spcPts val="0"/>
              </a:spcAft>
              <a:buClrTx/>
              <a:buSzTx/>
              <a:buFontTx/>
              <a:buNone/>
              <a:tabLst/>
              <a:defRPr/>
            </a:pPr>
            <a:r>
              <a:rPr lang="en-US" sz="2400" b="1" dirty="0" smtClean="0">
                <a:solidFill>
                  <a:srgbClr val="0D0D0D"/>
                </a:solidFill>
                <a:effectLst>
                  <a:outerShdw blurRad="50800" dist="88900" dir="2700000">
                    <a:schemeClr val="bg1">
                      <a:alpha val="43000"/>
                    </a:schemeClr>
                  </a:outerShdw>
                </a:effectLst>
                <a:latin typeface="+mj-lt"/>
                <a:ea typeface="+mj-ea"/>
                <a:cs typeface="+mj-cs"/>
              </a:rPr>
              <a:t>Missoula, MT</a:t>
            </a:r>
          </a:p>
        </p:txBody>
      </p:sp>
      <p:sp>
        <p:nvSpPr>
          <p:cNvPr id="7" name="TextBox 6"/>
          <p:cNvSpPr txBox="1"/>
          <p:nvPr/>
        </p:nvSpPr>
        <p:spPr>
          <a:xfrm>
            <a:off x="7022906" y="6565612"/>
            <a:ext cx="2121093" cy="292388"/>
          </a:xfrm>
          <a:prstGeom prst="rect">
            <a:avLst/>
          </a:prstGeom>
          <a:noFill/>
        </p:spPr>
        <p:txBody>
          <a:bodyPr wrap="none" rtlCol="0">
            <a:spAutoFit/>
          </a:bodyPr>
          <a:lstStyle/>
          <a:p>
            <a:r>
              <a:rPr lang="en-US" sz="1300" dirty="0" smtClean="0">
                <a:solidFill>
                  <a:schemeClr val="bg1"/>
                </a:solidFill>
              </a:rPr>
              <a:t>Photo credit: </a:t>
            </a:r>
            <a:r>
              <a:rPr lang="en-US" sz="1300" dirty="0" err="1" smtClean="0">
                <a:solidFill>
                  <a:schemeClr val="bg1"/>
                </a:solidFill>
              </a:rPr>
              <a:t>Andri</a:t>
            </a:r>
            <a:r>
              <a:rPr lang="en-US" sz="1300" dirty="0" smtClean="0">
                <a:solidFill>
                  <a:schemeClr val="bg1"/>
                </a:solidFill>
              </a:rPr>
              <a:t> </a:t>
            </a:r>
            <a:r>
              <a:rPr lang="en-US" sz="1300" dirty="0" err="1" smtClean="0">
                <a:solidFill>
                  <a:schemeClr val="bg1"/>
                </a:solidFill>
              </a:rPr>
              <a:t>Kyrychok</a:t>
            </a:r>
            <a:endParaRPr lang="en-US" sz="1300" dirty="0">
              <a:solidFill>
                <a:schemeClr val="bg1"/>
              </a:solidFill>
            </a:endParaRPr>
          </a:p>
        </p:txBody>
      </p:sp>
      <p:pic>
        <p:nvPicPr>
          <p:cNvPr id="8" name="Picture 9" descr="C:\Data\My Documents\Logos\WHRCLogo2002-Text.gif"/>
          <p:cNvPicPr>
            <a:picLocks noChangeAspect="1" noChangeArrowheads="1"/>
          </p:cNvPicPr>
          <p:nvPr/>
        </p:nvPicPr>
        <p:blipFill>
          <a:blip r:embed="rId4" cstate="screen"/>
          <a:srcRect/>
          <a:stretch>
            <a:fillRect/>
          </a:stretch>
        </p:blipFill>
        <p:spPr bwMode="auto">
          <a:xfrm>
            <a:off x="914400" y="5638800"/>
            <a:ext cx="1096179" cy="914400"/>
          </a:xfrm>
          <a:prstGeom prst="rect">
            <a:avLst/>
          </a:prstGeom>
          <a:noFill/>
        </p:spPr>
      </p:pic>
      <p:pic>
        <p:nvPicPr>
          <p:cNvPr id="9" name="Picture 7" descr="C:\Data\Downloads\Nasa-logo.gif"/>
          <p:cNvPicPr>
            <a:picLocks noChangeAspect="1" noChangeArrowheads="1"/>
          </p:cNvPicPr>
          <p:nvPr/>
        </p:nvPicPr>
        <p:blipFill>
          <a:blip r:embed="rId5" cstate="screen"/>
          <a:srcRect/>
          <a:stretch>
            <a:fillRect/>
          </a:stretch>
        </p:blipFill>
        <p:spPr bwMode="auto">
          <a:xfrm>
            <a:off x="7315200" y="5638800"/>
            <a:ext cx="1068036" cy="914400"/>
          </a:xfrm>
          <a:prstGeom prst="rect">
            <a:avLst/>
          </a:prstGeom>
          <a:noFill/>
        </p:spPr>
      </p:pic>
      <p:pic>
        <p:nvPicPr>
          <p:cNvPr id="10" name="Picture 8" descr="C:\Data\My Documents\Logos\US-NationalParkService-ShadedLogo.gif"/>
          <p:cNvPicPr>
            <a:picLocks noChangeAspect="1" noChangeArrowheads="1"/>
          </p:cNvPicPr>
          <p:nvPr/>
        </p:nvPicPr>
        <p:blipFill>
          <a:blip r:embed="rId6" cstate="screen"/>
          <a:srcRect/>
          <a:stretch>
            <a:fillRect/>
          </a:stretch>
        </p:blipFill>
        <p:spPr bwMode="auto">
          <a:xfrm>
            <a:off x="4220845" y="5638800"/>
            <a:ext cx="702310" cy="914400"/>
          </a:xfrm>
          <a:prstGeom prst="rect">
            <a:avLst/>
          </a:prstGeom>
          <a:noFill/>
        </p:spPr>
      </p:pic>
    </p:spTree>
  </p:cSld>
  <p:clrMapOvr>
    <a:masterClrMapping/>
  </p:clrMapOvr>
  <mc:AlternateContent xmlns:mc="http://schemas.openxmlformats.org/markup-compatibility/2006" xmlns:p14="http://schemas.microsoft.com/office/powerpoint/2010/main">
    <mc:Choice Requires="p14">
      <p:transition spd="slow" p14:dur="2000" advTm="25933"/>
    </mc:Choice>
    <mc:Fallback xmlns="">
      <p:transition spd="slow" advTm="25933"/>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 name="Picture 34" descr="stack_illustration2.png"/>
          <p:cNvPicPr>
            <a:picLocks noChangeAspect="1"/>
          </p:cNvPicPr>
          <p:nvPr/>
        </p:nvPicPr>
        <p:blipFill>
          <a:blip r:embed="rId3" cstate="screen"/>
          <a:stretch>
            <a:fillRect/>
          </a:stretch>
        </p:blipFill>
        <p:spPr>
          <a:xfrm>
            <a:off x="4751442" y="4739640"/>
            <a:ext cx="4392558" cy="1813560"/>
          </a:xfrm>
          <a:prstGeom prst="rect">
            <a:avLst/>
          </a:prstGeom>
        </p:spPr>
      </p:pic>
      <p:pic>
        <p:nvPicPr>
          <p:cNvPr id="4" name="Picture 3" descr="GRSM_spruce_fir_percCover.jpg"/>
          <p:cNvPicPr>
            <a:picLocks noChangeAspect="1"/>
          </p:cNvPicPr>
          <p:nvPr/>
        </p:nvPicPr>
        <p:blipFill>
          <a:blip r:embed="rId4" cstate="screen"/>
          <a:stretch>
            <a:fillRect/>
          </a:stretch>
        </p:blipFill>
        <p:spPr>
          <a:xfrm>
            <a:off x="350096" y="568094"/>
            <a:ext cx="3840480" cy="2743200"/>
          </a:xfrm>
          <a:prstGeom prst="rect">
            <a:avLst/>
          </a:prstGeom>
        </p:spPr>
      </p:pic>
      <p:sp>
        <p:nvSpPr>
          <p:cNvPr id="5" name="TextBox 4"/>
          <p:cNvSpPr txBox="1"/>
          <p:nvPr/>
        </p:nvSpPr>
        <p:spPr>
          <a:xfrm>
            <a:off x="350520" y="0"/>
            <a:ext cx="3840480" cy="830997"/>
          </a:xfrm>
          <a:prstGeom prst="rect">
            <a:avLst/>
          </a:prstGeom>
          <a:solidFill>
            <a:schemeClr val="bg1"/>
          </a:solidFill>
        </p:spPr>
        <p:txBody>
          <a:bodyPr wrap="square" rtlCol="0">
            <a:spAutoFit/>
          </a:bodyPr>
          <a:lstStyle/>
          <a:p>
            <a:r>
              <a:rPr lang="en-US" sz="1600" u="sng" dirty="0" smtClean="0"/>
              <a:t>Reference or training data</a:t>
            </a:r>
            <a:r>
              <a:rPr lang="en-US" sz="1600" dirty="0" smtClean="0"/>
              <a:t>: Field observations of target species or map of vegetation types, e.g. biomes, communities.</a:t>
            </a:r>
            <a:endParaRPr lang="en-US" sz="1600" dirty="0"/>
          </a:p>
        </p:txBody>
      </p:sp>
      <p:pic>
        <p:nvPicPr>
          <p:cNvPr id="11" name="Picture 10" descr="Screen Shot 2012-11-08 at 10.55.24 AM.png"/>
          <p:cNvPicPr>
            <a:picLocks noChangeAspect="1"/>
          </p:cNvPicPr>
          <p:nvPr/>
        </p:nvPicPr>
        <p:blipFill>
          <a:blip r:embed="rId5" cstate="screen"/>
          <a:stretch>
            <a:fillRect/>
          </a:stretch>
        </p:blipFill>
        <p:spPr>
          <a:xfrm>
            <a:off x="4724400" y="609600"/>
            <a:ext cx="4419600" cy="1981200"/>
          </a:xfrm>
          <a:prstGeom prst="rect">
            <a:avLst/>
          </a:prstGeom>
        </p:spPr>
      </p:pic>
      <p:sp>
        <p:nvSpPr>
          <p:cNvPr id="12" name="TextBox 11"/>
          <p:cNvSpPr txBox="1"/>
          <p:nvPr/>
        </p:nvSpPr>
        <p:spPr>
          <a:xfrm>
            <a:off x="4724400" y="0"/>
            <a:ext cx="4416552" cy="646331"/>
          </a:xfrm>
          <a:prstGeom prst="rect">
            <a:avLst/>
          </a:prstGeom>
          <a:solidFill>
            <a:schemeClr val="bg1"/>
          </a:solidFill>
        </p:spPr>
        <p:txBody>
          <a:bodyPr wrap="square" rtlCol="0">
            <a:spAutoFit/>
          </a:bodyPr>
          <a:lstStyle/>
          <a:p>
            <a:r>
              <a:rPr lang="en-US" u="sng" dirty="0" smtClean="0"/>
              <a:t>Predictors</a:t>
            </a:r>
            <a:r>
              <a:rPr lang="en-US" dirty="0" smtClean="0"/>
              <a:t>: stack of ecologically relevant variables (e.g., climate, soil </a:t>
            </a:r>
            <a:r>
              <a:rPr lang="en-US" dirty="0" smtClean="0"/>
              <a:t>type, </a:t>
            </a:r>
            <a:r>
              <a:rPr lang="en-US" dirty="0" smtClean="0"/>
              <a:t>etc.).</a:t>
            </a:r>
            <a:endParaRPr lang="en-US" dirty="0"/>
          </a:p>
        </p:txBody>
      </p:sp>
      <p:cxnSp>
        <p:nvCxnSpPr>
          <p:cNvPr id="14" name="Straight Arrow Connector 13"/>
          <p:cNvCxnSpPr/>
          <p:nvPr/>
        </p:nvCxnSpPr>
        <p:spPr>
          <a:xfrm>
            <a:off x="4114800" y="1905000"/>
            <a:ext cx="457200" cy="315695"/>
          </a:xfrm>
          <a:prstGeom prst="straightConnector1">
            <a:avLst/>
          </a:prstGeom>
          <a:ln>
            <a:solidFill>
              <a:schemeClr val="tx2"/>
            </a:solidFill>
            <a:tailEnd type="none"/>
          </a:ln>
        </p:spPr>
        <p:style>
          <a:lnRef idx="2">
            <a:schemeClr val="accent1"/>
          </a:lnRef>
          <a:fillRef idx="0">
            <a:schemeClr val="accent1"/>
          </a:fillRef>
          <a:effectRef idx="1">
            <a:schemeClr val="accent1"/>
          </a:effectRef>
          <a:fontRef idx="minor">
            <a:schemeClr val="tx1"/>
          </a:fontRef>
        </p:style>
      </p:cxnSp>
      <p:cxnSp>
        <p:nvCxnSpPr>
          <p:cNvPr id="16" name="Straight Arrow Connector 15"/>
          <p:cNvCxnSpPr/>
          <p:nvPr/>
        </p:nvCxnSpPr>
        <p:spPr>
          <a:xfrm rot="10800000" flipV="1">
            <a:off x="4572797" y="1936439"/>
            <a:ext cx="442011" cy="284253"/>
          </a:xfrm>
          <a:prstGeom prst="straightConnector1">
            <a:avLst/>
          </a:prstGeom>
          <a:ln>
            <a:solidFill>
              <a:schemeClr val="tx2"/>
            </a:solidFill>
            <a:tailEnd type="none"/>
          </a:ln>
        </p:spPr>
        <p:style>
          <a:lnRef idx="2">
            <a:schemeClr val="accent1"/>
          </a:lnRef>
          <a:fillRef idx="0">
            <a:schemeClr val="accent1"/>
          </a:fillRef>
          <a:effectRef idx="1">
            <a:schemeClr val="accent1"/>
          </a:effectRef>
          <a:fontRef idx="minor">
            <a:schemeClr val="tx1"/>
          </a:fontRef>
        </p:style>
      </p:cxnSp>
      <p:pic>
        <p:nvPicPr>
          <p:cNvPr id="26" name="Picture 25"/>
          <p:cNvPicPr>
            <a:picLocks noChangeAspect="1"/>
          </p:cNvPicPr>
          <p:nvPr/>
        </p:nvPicPr>
        <p:blipFill>
          <a:blip r:embed="rId6" cstate="screen"/>
          <a:stretch>
            <a:fillRect/>
          </a:stretch>
        </p:blipFill>
        <p:spPr>
          <a:xfrm>
            <a:off x="4025598" y="3203629"/>
            <a:ext cx="1092804" cy="976480"/>
          </a:xfrm>
          <a:prstGeom prst="rect">
            <a:avLst/>
          </a:prstGeom>
        </p:spPr>
      </p:pic>
      <p:sp>
        <p:nvSpPr>
          <p:cNvPr id="23" name="Oval 22"/>
          <p:cNvSpPr>
            <a:spLocks noChangeAspect="1"/>
          </p:cNvSpPr>
          <p:nvPr/>
        </p:nvSpPr>
        <p:spPr>
          <a:xfrm>
            <a:off x="3484032" y="2633949"/>
            <a:ext cx="2154767" cy="2092648"/>
          </a:xfrm>
          <a:prstGeom prst="ellipse">
            <a:avLst/>
          </a:prstGeom>
          <a:gradFill flip="none" rotWithShape="1">
            <a:gsLst>
              <a:gs pos="7000">
                <a:schemeClr val="accent1">
                  <a:tint val="100000"/>
                  <a:shade val="100000"/>
                  <a:satMod val="130000"/>
                  <a:alpha val="80000"/>
                </a:schemeClr>
              </a:gs>
              <a:gs pos="93000">
                <a:schemeClr val="accent1">
                  <a:tint val="50000"/>
                  <a:shade val="100000"/>
                  <a:satMod val="350000"/>
                  <a:alpha val="47000"/>
                </a:schemeClr>
              </a:gs>
            </a:gsLst>
            <a:lin ang="0" scaled="1"/>
            <a:tileRect/>
          </a:gra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900" b="1" dirty="0" smtClean="0">
                <a:solidFill>
                  <a:schemeClr val="accent5">
                    <a:lumMod val="50000"/>
                  </a:schemeClr>
                </a:solidFill>
                <a:latin typeface="Palatino"/>
                <a:cs typeface="Palatino"/>
              </a:rPr>
              <a:t>Bioclimatic Envelope</a:t>
            </a:r>
          </a:p>
          <a:p>
            <a:pPr algn="ctr"/>
            <a:r>
              <a:rPr lang="en-US" sz="1900" b="1" dirty="0" smtClean="0">
                <a:solidFill>
                  <a:schemeClr val="accent5">
                    <a:lumMod val="50000"/>
                  </a:schemeClr>
                </a:solidFill>
                <a:latin typeface="Palatino"/>
                <a:cs typeface="Palatino"/>
              </a:rPr>
              <a:t>Model (aka SDM)</a:t>
            </a:r>
            <a:endParaRPr lang="en-US" sz="1900" b="1" dirty="0">
              <a:solidFill>
                <a:schemeClr val="accent5">
                  <a:lumMod val="50000"/>
                </a:schemeClr>
              </a:solidFill>
              <a:latin typeface="Palatino"/>
              <a:cs typeface="Palatino"/>
            </a:endParaRPr>
          </a:p>
        </p:txBody>
      </p:sp>
      <p:cxnSp>
        <p:nvCxnSpPr>
          <p:cNvPr id="31" name="Straight Arrow Connector 30"/>
          <p:cNvCxnSpPr/>
          <p:nvPr/>
        </p:nvCxnSpPr>
        <p:spPr>
          <a:xfrm rot="10800000" flipV="1">
            <a:off x="2184402" y="4180110"/>
            <a:ext cx="1456272" cy="1026890"/>
          </a:xfrm>
          <a:prstGeom prst="straightConnector1">
            <a:avLst/>
          </a:prstGeom>
          <a:ln>
            <a:solidFill>
              <a:schemeClr val="tx2"/>
            </a:solidFill>
            <a:tailEnd type="arrow"/>
          </a:ln>
        </p:spPr>
        <p:style>
          <a:lnRef idx="2">
            <a:schemeClr val="accent1"/>
          </a:lnRef>
          <a:fillRef idx="0">
            <a:schemeClr val="accent1"/>
          </a:fillRef>
          <a:effectRef idx="1">
            <a:schemeClr val="accent1"/>
          </a:effectRef>
          <a:fontRef idx="minor">
            <a:schemeClr val="tx1"/>
          </a:fontRef>
        </p:style>
      </p:cxnSp>
      <p:sp>
        <p:nvSpPr>
          <p:cNvPr id="32" name="Rectangle 31"/>
          <p:cNvSpPr>
            <a:spLocks noChangeAspect="1"/>
          </p:cNvSpPr>
          <p:nvPr/>
        </p:nvSpPr>
        <p:spPr>
          <a:xfrm>
            <a:off x="1586651" y="5317861"/>
            <a:ext cx="1543050" cy="123444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Future suitability time 1</a:t>
            </a:r>
            <a:endParaRPr lang="en-US" dirty="0"/>
          </a:p>
        </p:txBody>
      </p:sp>
      <p:sp>
        <p:nvSpPr>
          <p:cNvPr id="33" name="Rectangle 32"/>
          <p:cNvSpPr>
            <a:spLocks noChangeAspect="1"/>
          </p:cNvSpPr>
          <p:nvPr/>
        </p:nvSpPr>
        <p:spPr>
          <a:xfrm>
            <a:off x="3166957" y="5317861"/>
            <a:ext cx="1543050" cy="123444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Future suitability  time 2 . . . time </a:t>
            </a:r>
            <a:r>
              <a:rPr lang="en-US" i="1" dirty="0" smtClean="0"/>
              <a:t>n</a:t>
            </a:r>
            <a:r>
              <a:rPr lang="en-US" dirty="0" smtClean="0"/>
              <a:t>.</a:t>
            </a:r>
            <a:endParaRPr lang="en-US" dirty="0"/>
          </a:p>
        </p:txBody>
      </p:sp>
      <p:cxnSp>
        <p:nvCxnSpPr>
          <p:cNvPr id="37" name="Straight Arrow Connector 36"/>
          <p:cNvCxnSpPr>
            <a:endCxn id="23" idx="5"/>
          </p:cNvCxnSpPr>
          <p:nvPr/>
        </p:nvCxnSpPr>
        <p:spPr>
          <a:xfrm flipH="1" flipV="1">
            <a:off x="5323241" y="4420136"/>
            <a:ext cx="1238428" cy="747910"/>
          </a:xfrm>
          <a:prstGeom prst="straightConnector1">
            <a:avLst/>
          </a:prstGeom>
          <a:ln>
            <a:solidFill>
              <a:schemeClr val="tx2"/>
            </a:solidFill>
            <a:tailEnd type="arrow"/>
          </a:ln>
        </p:spPr>
        <p:style>
          <a:lnRef idx="2">
            <a:schemeClr val="accent1"/>
          </a:lnRef>
          <a:fillRef idx="0">
            <a:schemeClr val="accent1"/>
          </a:fillRef>
          <a:effectRef idx="1">
            <a:schemeClr val="accent1"/>
          </a:effectRef>
          <a:fontRef idx="minor">
            <a:schemeClr val="tx1"/>
          </a:fontRef>
        </p:style>
      </p:cxnSp>
      <p:sp>
        <p:nvSpPr>
          <p:cNvPr id="43" name="TextBox 42"/>
          <p:cNvSpPr txBox="1"/>
          <p:nvPr/>
        </p:nvSpPr>
        <p:spPr>
          <a:xfrm>
            <a:off x="6223001" y="3877270"/>
            <a:ext cx="2920999" cy="923330"/>
          </a:xfrm>
          <a:prstGeom prst="rect">
            <a:avLst/>
          </a:prstGeom>
          <a:solidFill>
            <a:schemeClr val="bg1"/>
          </a:solidFill>
        </p:spPr>
        <p:txBody>
          <a:bodyPr wrap="square" rtlCol="0">
            <a:spAutoFit/>
          </a:bodyPr>
          <a:lstStyle/>
          <a:p>
            <a:r>
              <a:rPr lang="en-US" u="sng" dirty="0" smtClean="0"/>
              <a:t>Estimates and projections</a:t>
            </a:r>
            <a:r>
              <a:rPr lang="en-US" dirty="0" smtClean="0"/>
              <a:t>: apply models to current or projected conditions</a:t>
            </a:r>
            <a:endParaRPr lang="en-US" dirty="0"/>
          </a:p>
        </p:txBody>
      </p:sp>
      <p:cxnSp>
        <p:nvCxnSpPr>
          <p:cNvPr id="56" name="Straight Arrow Connector 55"/>
          <p:cNvCxnSpPr>
            <a:endCxn id="23" idx="0"/>
          </p:cNvCxnSpPr>
          <p:nvPr/>
        </p:nvCxnSpPr>
        <p:spPr>
          <a:xfrm flipH="1">
            <a:off x="4561416" y="2221487"/>
            <a:ext cx="11382" cy="412462"/>
          </a:xfrm>
          <a:prstGeom prst="straightConnector1">
            <a:avLst/>
          </a:prstGeom>
          <a:ln>
            <a:solidFill>
              <a:schemeClr val="tx2"/>
            </a:solidFill>
            <a:tailEnd type="arrow"/>
          </a:ln>
        </p:spPr>
        <p:style>
          <a:lnRef idx="2">
            <a:schemeClr val="accent1"/>
          </a:lnRef>
          <a:fillRef idx="0">
            <a:schemeClr val="accent1"/>
          </a:fillRef>
          <a:effectRef idx="1">
            <a:schemeClr val="accent1"/>
          </a:effectRef>
          <a:fontRef idx="minor">
            <a:schemeClr val="tx1"/>
          </a:fontRef>
        </p:style>
      </p:cxnSp>
      <p:sp>
        <p:nvSpPr>
          <p:cNvPr id="69" name="TextBox 68"/>
          <p:cNvSpPr txBox="1"/>
          <p:nvPr/>
        </p:nvSpPr>
        <p:spPr>
          <a:xfrm>
            <a:off x="1371600" y="4078069"/>
            <a:ext cx="2540001" cy="646331"/>
          </a:xfrm>
          <a:prstGeom prst="rect">
            <a:avLst/>
          </a:prstGeom>
          <a:noFill/>
          <a:scene3d>
            <a:camera prst="orthographicFront">
              <a:rot lat="0" lon="0" rev="2040000"/>
            </a:camera>
            <a:lightRig rig="threePt" dir="t"/>
          </a:scene3d>
        </p:spPr>
        <p:txBody>
          <a:bodyPr wrap="square" rtlCol="0">
            <a:spAutoFit/>
          </a:bodyPr>
          <a:lstStyle/>
          <a:p>
            <a:r>
              <a:rPr lang="en-US" dirty="0" smtClean="0">
                <a:solidFill>
                  <a:schemeClr val="bg1"/>
                </a:solidFill>
              </a:rPr>
              <a:t>Probability of presence or suitability estimates</a:t>
            </a:r>
            <a:endParaRPr lang="en-US" dirty="0">
              <a:solidFill>
                <a:schemeClr val="bg1"/>
              </a:solidFill>
            </a:endParaRPr>
          </a:p>
        </p:txBody>
      </p:sp>
      <p:sp>
        <p:nvSpPr>
          <p:cNvPr id="27" name="Rectangle 26"/>
          <p:cNvSpPr>
            <a:spLocks noChangeAspect="1"/>
          </p:cNvSpPr>
          <p:nvPr/>
        </p:nvSpPr>
        <p:spPr>
          <a:xfrm>
            <a:off x="8467" y="5317406"/>
            <a:ext cx="1543050" cy="123444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Current suitability</a:t>
            </a:r>
            <a:endParaRPr lang="en-US" dirty="0"/>
          </a:p>
        </p:txBody>
      </p:sp>
    </p:spTree>
  </p:cSld>
  <p:clrMapOvr>
    <a:masterClrMapping/>
  </p:clrMapOvr>
  <mc:AlternateContent xmlns:mc="http://schemas.openxmlformats.org/markup-compatibility/2006" xmlns:p14="http://schemas.microsoft.com/office/powerpoint/2010/main">
    <mc:Choice Requires="p14">
      <p:transition spd="slow" p14:dur="2000" advTm="73082"/>
    </mc:Choice>
    <mc:Fallback xmlns="">
      <p:transition spd="slow" advTm="73082"/>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sz="3800" dirty="0" smtClean="0">
                <a:solidFill>
                  <a:schemeClr val="bg1"/>
                </a:solidFill>
              </a:rPr>
              <a:t>Envelope Modeling for Vegetation Types</a:t>
            </a:r>
            <a:endParaRPr lang="en-US" sz="3800" dirty="0">
              <a:solidFill>
                <a:schemeClr val="bg1"/>
              </a:solidFill>
            </a:endParaRPr>
          </a:p>
        </p:txBody>
      </p:sp>
      <p:sp>
        <p:nvSpPr>
          <p:cNvPr id="5" name="Content Placeholder 4"/>
          <p:cNvSpPr>
            <a:spLocks noGrp="1"/>
          </p:cNvSpPr>
          <p:nvPr>
            <p:ph idx="1"/>
          </p:nvPr>
        </p:nvSpPr>
        <p:spPr/>
        <p:txBody>
          <a:bodyPr/>
          <a:lstStyle/>
          <a:p>
            <a:endParaRPr lang="en-US" dirty="0"/>
          </a:p>
        </p:txBody>
      </p:sp>
      <p:pic>
        <p:nvPicPr>
          <p:cNvPr id="12" name="Picture 11" descr="GRSM_veg_map.jpg"/>
          <p:cNvPicPr>
            <a:picLocks noChangeAspect="1"/>
          </p:cNvPicPr>
          <p:nvPr/>
        </p:nvPicPr>
        <p:blipFill>
          <a:blip r:embed="rId3" cstate="screen"/>
          <a:stretch>
            <a:fillRect/>
          </a:stretch>
        </p:blipFill>
        <p:spPr>
          <a:xfrm>
            <a:off x="739141" y="1219200"/>
            <a:ext cx="7680959" cy="5486400"/>
          </a:xfrm>
          <a:prstGeom prst="rect">
            <a:avLst/>
          </a:prstGeom>
        </p:spPr>
      </p:pic>
      <p:sp>
        <p:nvSpPr>
          <p:cNvPr id="13" name="TextBox 12"/>
          <p:cNvSpPr txBox="1"/>
          <p:nvPr/>
        </p:nvSpPr>
        <p:spPr>
          <a:xfrm>
            <a:off x="838200" y="1334869"/>
            <a:ext cx="6858000" cy="1477328"/>
          </a:xfrm>
          <a:prstGeom prst="rect">
            <a:avLst/>
          </a:prstGeom>
          <a:noFill/>
        </p:spPr>
        <p:txBody>
          <a:bodyPr wrap="square" rtlCol="0">
            <a:spAutoFit/>
          </a:bodyPr>
          <a:lstStyle/>
          <a:p>
            <a:r>
              <a:rPr lang="en-US" dirty="0" smtClean="0"/>
              <a:t>Our objective is </a:t>
            </a:r>
            <a:r>
              <a:rPr lang="en-US" dirty="0">
                <a:solidFill>
                  <a:srgbClr val="000000"/>
                </a:solidFill>
              </a:rPr>
              <a:t>to use bioclimatic envelope models as “ecologically scaled metrics of the extent and nature of projected climate change” </a:t>
            </a:r>
            <a:r>
              <a:rPr lang="en-US" dirty="0" smtClean="0">
                <a:solidFill>
                  <a:srgbClr val="000000"/>
                </a:solidFill>
              </a:rPr>
              <a:t>(Jackson </a:t>
            </a:r>
            <a:r>
              <a:rPr lang="en-US" dirty="0">
                <a:solidFill>
                  <a:srgbClr val="000000"/>
                </a:solidFill>
              </a:rPr>
              <a:t>et al. </a:t>
            </a:r>
            <a:r>
              <a:rPr lang="en-US" dirty="0" smtClean="0">
                <a:solidFill>
                  <a:srgbClr val="000000"/>
                </a:solidFill>
              </a:rPr>
              <a:t>2009) in support of vulnerability assessment.</a:t>
            </a:r>
            <a:endParaRPr lang="en-US" dirty="0">
              <a:solidFill>
                <a:srgbClr val="000000"/>
              </a:solidFill>
            </a:endParaRPr>
          </a:p>
          <a:p>
            <a:endParaRPr lang="en-US" dirty="0" smtClean="0"/>
          </a:p>
          <a:p>
            <a:endParaRPr lang="en-US" dirty="0"/>
          </a:p>
        </p:txBody>
      </p:sp>
      <p:sp>
        <p:nvSpPr>
          <p:cNvPr id="6" name="TextBox 5"/>
          <p:cNvSpPr txBox="1"/>
          <p:nvPr/>
        </p:nvSpPr>
        <p:spPr>
          <a:xfrm>
            <a:off x="838200" y="5629870"/>
            <a:ext cx="4087289" cy="923330"/>
          </a:xfrm>
          <a:prstGeom prst="rect">
            <a:avLst/>
          </a:prstGeom>
          <a:noFill/>
        </p:spPr>
        <p:txBody>
          <a:bodyPr wrap="square" rtlCol="0">
            <a:spAutoFit/>
          </a:bodyPr>
          <a:lstStyle/>
          <a:p>
            <a:r>
              <a:rPr lang="en-US" dirty="0" smtClean="0"/>
              <a:t>Response variable: NPS/USGS vegetation map gridded to 800m cells represents suitability for vegetation types</a:t>
            </a:r>
          </a:p>
        </p:txBody>
      </p:sp>
      <p:sp>
        <p:nvSpPr>
          <p:cNvPr id="7" name="TextBox 6"/>
          <p:cNvSpPr txBox="1"/>
          <p:nvPr/>
        </p:nvSpPr>
        <p:spPr>
          <a:xfrm>
            <a:off x="4918562" y="5633921"/>
            <a:ext cx="3673929" cy="1200329"/>
          </a:xfrm>
          <a:prstGeom prst="rect">
            <a:avLst/>
          </a:prstGeom>
          <a:noFill/>
        </p:spPr>
        <p:txBody>
          <a:bodyPr wrap="square" rtlCol="0">
            <a:spAutoFit/>
          </a:bodyPr>
          <a:lstStyle/>
          <a:p>
            <a:r>
              <a:rPr lang="en-US" dirty="0" smtClean="0"/>
              <a:t>Predictors: NEXDCP30 gridded climate, STATSGO soils, potential relative </a:t>
            </a:r>
            <a:r>
              <a:rPr lang="en-US" dirty="0" smtClean="0"/>
              <a:t>radiation, </a:t>
            </a:r>
            <a:r>
              <a:rPr lang="en-US" dirty="0" err="1" smtClean="0"/>
              <a:t>twi</a:t>
            </a:r>
            <a:endParaRPr lang="en-US" dirty="0" smtClean="0"/>
          </a:p>
          <a:p>
            <a:endParaRPr lang="en-US" dirty="0"/>
          </a:p>
        </p:txBody>
      </p:sp>
    </p:spTree>
  </p:cSld>
  <p:clrMapOvr>
    <a:masterClrMapping/>
  </p:clrMapOvr>
  <mc:AlternateContent xmlns:mc="http://schemas.openxmlformats.org/markup-compatibility/2006" xmlns:p14="http://schemas.microsoft.com/office/powerpoint/2010/main">
    <mc:Choice Requires="p14">
      <p:transition spd="slow" p14:dur="2000" advTm="98188"/>
    </mc:Choice>
    <mc:Fallback xmlns="">
      <p:transition spd="slow" advTm="98188"/>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320"/>
            <a:ext cx="8229600" cy="1143000"/>
          </a:xfrm>
        </p:spPr>
        <p:txBody>
          <a:bodyPr/>
          <a:lstStyle/>
          <a:p>
            <a:r>
              <a:rPr lang="en-US" dirty="0" smtClean="0">
                <a:solidFill>
                  <a:schemeClr val="bg1"/>
                </a:solidFill>
              </a:rPr>
              <a:t>Cove Forest</a:t>
            </a:r>
            <a:endParaRPr lang="en-US" dirty="0">
              <a:solidFill>
                <a:schemeClr val="bg1"/>
              </a:solidFill>
            </a:endParaRPr>
          </a:p>
        </p:txBody>
      </p:sp>
      <p:pic>
        <p:nvPicPr>
          <p:cNvPr id="1028" name="Picture 4"/>
          <p:cNvPicPr>
            <a:picLocks noChangeAspect="1" noChangeArrowheads="1"/>
          </p:cNvPicPr>
          <p:nvPr/>
        </p:nvPicPr>
        <p:blipFill>
          <a:blip r:embed="rId3" cstate="screen"/>
          <a:srcRect/>
          <a:stretch>
            <a:fillRect/>
          </a:stretch>
        </p:blipFill>
        <p:spPr bwMode="auto">
          <a:xfrm>
            <a:off x="0" y="1447800"/>
            <a:ext cx="3005914" cy="2514600"/>
          </a:xfrm>
          <a:prstGeom prst="rect">
            <a:avLst/>
          </a:prstGeom>
          <a:noFill/>
          <a:ln w="9525">
            <a:noFill/>
            <a:miter lim="800000"/>
            <a:headEnd/>
            <a:tailEnd/>
          </a:ln>
        </p:spPr>
      </p:pic>
      <p:pic>
        <p:nvPicPr>
          <p:cNvPr id="1029" name="Picture 5"/>
          <p:cNvPicPr>
            <a:picLocks noChangeAspect="1" noChangeArrowheads="1"/>
          </p:cNvPicPr>
          <p:nvPr/>
        </p:nvPicPr>
        <p:blipFill>
          <a:blip r:embed="rId4" cstate="screen"/>
          <a:srcRect/>
          <a:stretch>
            <a:fillRect/>
          </a:stretch>
        </p:blipFill>
        <p:spPr bwMode="auto">
          <a:xfrm>
            <a:off x="3048000" y="1447800"/>
            <a:ext cx="3011234" cy="2514600"/>
          </a:xfrm>
          <a:prstGeom prst="rect">
            <a:avLst/>
          </a:prstGeom>
          <a:noFill/>
          <a:ln w="9525">
            <a:noFill/>
            <a:miter lim="800000"/>
            <a:headEnd/>
            <a:tailEnd/>
          </a:ln>
        </p:spPr>
      </p:pic>
      <p:pic>
        <p:nvPicPr>
          <p:cNvPr id="1030" name="Picture 6"/>
          <p:cNvPicPr>
            <a:picLocks noChangeAspect="1" noChangeArrowheads="1"/>
          </p:cNvPicPr>
          <p:nvPr/>
        </p:nvPicPr>
        <p:blipFill>
          <a:blip r:embed="rId5" cstate="screen"/>
          <a:srcRect/>
          <a:stretch>
            <a:fillRect/>
          </a:stretch>
        </p:blipFill>
        <p:spPr bwMode="auto">
          <a:xfrm>
            <a:off x="6119279" y="1447800"/>
            <a:ext cx="3024721" cy="2514600"/>
          </a:xfrm>
          <a:prstGeom prst="rect">
            <a:avLst/>
          </a:prstGeom>
          <a:noFill/>
          <a:ln w="9525">
            <a:noFill/>
            <a:miter lim="800000"/>
            <a:headEnd/>
            <a:tailEnd/>
          </a:ln>
        </p:spPr>
      </p:pic>
      <p:pic>
        <p:nvPicPr>
          <p:cNvPr id="1031" name="Picture 7"/>
          <p:cNvPicPr>
            <a:picLocks noChangeAspect="1" noChangeArrowheads="1"/>
          </p:cNvPicPr>
          <p:nvPr/>
        </p:nvPicPr>
        <p:blipFill>
          <a:blip r:embed="rId6" cstate="screen"/>
          <a:srcRect/>
          <a:stretch>
            <a:fillRect/>
          </a:stretch>
        </p:blipFill>
        <p:spPr bwMode="auto">
          <a:xfrm>
            <a:off x="3044952" y="4038600"/>
            <a:ext cx="3020531" cy="2514600"/>
          </a:xfrm>
          <a:prstGeom prst="rect">
            <a:avLst/>
          </a:prstGeom>
          <a:noFill/>
          <a:ln w="9525">
            <a:noFill/>
            <a:miter lim="800000"/>
            <a:headEnd/>
            <a:tailEnd/>
          </a:ln>
        </p:spPr>
      </p:pic>
      <p:pic>
        <p:nvPicPr>
          <p:cNvPr id="1032" name="Picture 8"/>
          <p:cNvPicPr>
            <a:picLocks noChangeAspect="1" noChangeArrowheads="1"/>
          </p:cNvPicPr>
          <p:nvPr/>
        </p:nvPicPr>
        <p:blipFill>
          <a:blip r:embed="rId7" cstate="screen"/>
          <a:srcRect/>
          <a:stretch>
            <a:fillRect/>
          </a:stretch>
        </p:blipFill>
        <p:spPr bwMode="auto">
          <a:xfrm>
            <a:off x="6117336" y="4038600"/>
            <a:ext cx="3016918" cy="2514600"/>
          </a:xfrm>
          <a:prstGeom prst="rect">
            <a:avLst/>
          </a:prstGeom>
          <a:noFill/>
          <a:ln w="9525">
            <a:noFill/>
            <a:miter lim="800000"/>
            <a:headEnd/>
            <a:tailEnd/>
          </a:ln>
        </p:spPr>
      </p:pic>
      <p:pic>
        <p:nvPicPr>
          <p:cNvPr id="1033" name="Picture 9"/>
          <p:cNvPicPr>
            <a:picLocks noChangeAspect="1" noChangeArrowheads="1"/>
          </p:cNvPicPr>
          <p:nvPr/>
        </p:nvPicPr>
        <p:blipFill>
          <a:blip r:embed="rId8" cstate="screen"/>
          <a:srcRect/>
          <a:stretch>
            <a:fillRect/>
          </a:stretch>
        </p:blipFill>
        <p:spPr bwMode="auto">
          <a:xfrm>
            <a:off x="76200" y="3441700"/>
            <a:ext cx="1219200" cy="457200"/>
          </a:xfrm>
          <a:prstGeom prst="rect">
            <a:avLst/>
          </a:prstGeom>
          <a:noFill/>
          <a:ln w="9525">
            <a:noFill/>
            <a:miter lim="800000"/>
            <a:headEnd/>
            <a:tailEnd/>
          </a:ln>
        </p:spPr>
      </p:pic>
      <p:sp>
        <p:nvSpPr>
          <p:cNvPr id="9" name="TextBox 8"/>
          <p:cNvSpPr txBox="1"/>
          <p:nvPr/>
        </p:nvSpPr>
        <p:spPr>
          <a:xfrm>
            <a:off x="76200" y="1487269"/>
            <a:ext cx="2133600" cy="369332"/>
          </a:xfrm>
          <a:prstGeom prst="rect">
            <a:avLst/>
          </a:prstGeom>
          <a:noFill/>
        </p:spPr>
        <p:txBody>
          <a:bodyPr wrap="square" rtlCol="0">
            <a:spAutoFit/>
          </a:bodyPr>
          <a:lstStyle/>
          <a:p>
            <a:r>
              <a:rPr lang="en-US" dirty="0" smtClean="0"/>
              <a:t>Current Mapped</a:t>
            </a:r>
            <a:endParaRPr lang="en-US" dirty="0"/>
          </a:p>
        </p:txBody>
      </p:sp>
      <p:sp>
        <p:nvSpPr>
          <p:cNvPr id="10" name="TextBox 9"/>
          <p:cNvSpPr txBox="1"/>
          <p:nvPr/>
        </p:nvSpPr>
        <p:spPr>
          <a:xfrm>
            <a:off x="3124200" y="1485900"/>
            <a:ext cx="2133600" cy="646331"/>
          </a:xfrm>
          <a:prstGeom prst="rect">
            <a:avLst/>
          </a:prstGeom>
          <a:noFill/>
        </p:spPr>
        <p:txBody>
          <a:bodyPr wrap="square" rtlCol="0">
            <a:spAutoFit/>
          </a:bodyPr>
          <a:lstStyle/>
          <a:p>
            <a:r>
              <a:rPr lang="en-US" dirty="0" smtClean="0"/>
              <a:t>Current modeled – park only</a:t>
            </a:r>
            <a:endParaRPr lang="en-US" dirty="0"/>
          </a:p>
        </p:txBody>
      </p:sp>
      <p:sp>
        <p:nvSpPr>
          <p:cNvPr id="11" name="TextBox 10"/>
          <p:cNvSpPr txBox="1"/>
          <p:nvPr/>
        </p:nvSpPr>
        <p:spPr>
          <a:xfrm>
            <a:off x="6172200" y="1487269"/>
            <a:ext cx="2133600" cy="646331"/>
          </a:xfrm>
          <a:prstGeom prst="rect">
            <a:avLst/>
          </a:prstGeom>
          <a:noFill/>
        </p:spPr>
        <p:txBody>
          <a:bodyPr wrap="square" rtlCol="0">
            <a:spAutoFit/>
          </a:bodyPr>
          <a:lstStyle/>
          <a:p>
            <a:r>
              <a:rPr lang="en-US" dirty="0" smtClean="0"/>
              <a:t>Current modeled – </a:t>
            </a:r>
            <a:r>
              <a:rPr lang="en-US" dirty="0" err="1" smtClean="0"/>
              <a:t>rangewide</a:t>
            </a:r>
            <a:endParaRPr lang="en-US" dirty="0"/>
          </a:p>
        </p:txBody>
      </p:sp>
      <p:sp>
        <p:nvSpPr>
          <p:cNvPr id="12" name="TextBox 11"/>
          <p:cNvSpPr txBox="1"/>
          <p:nvPr/>
        </p:nvSpPr>
        <p:spPr>
          <a:xfrm>
            <a:off x="3124200" y="4078069"/>
            <a:ext cx="2133600" cy="646331"/>
          </a:xfrm>
          <a:prstGeom prst="rect">
            <a:avLst/>
          </a:prstGeom>
          <a:noFill/>
        </p:spPr>
        <p:txBody>
          <a:bodyPr wrap="square" rtlCol="0">
            <a:spAutoFit/>
          </a:bodyPr>
          <a:lstStyle/>
          <a:p>
            <a:r>
              <a:rPr lang="en-US" dirty="0" smtClean="0"/>
              <a:t>2050 modeled – park only</a:t>
            </a:r>
            <a:endParaRPr lang="en-US" dirty="0"/>
          </a:p>
        </p:txBody>
      </p:sp>
      <p:sp>
        <p:nvSpPr>
          <p:cNvPr id="13" name="TextBox 12"/>
          <p:cNvSpPr txBox="1"/>
          <p:nvPr/>
        </p:nvSpPr>
        <p:spPr>
          <a:xfrm>
            <a:off x="6172200" y="4078069"/>
            <a:ext cx="2133600" cy="646331"/>
          </a:xfrm>
          <a:prstGeom prst="rect">
            <a:avLst/>
          </a:prstGeom>
          <a:noFill/>
        </p:spPr>
        <p:txBody>
          <a:bodyPr wrap="square" rtlCol="0">
            <a:spAutoFit/>
          </a:bodyPr>
          <a:lstStyle/>
          <a:p>
            <a:r>
              <a:rPr lang="en-US" dirty="0" smtClean="0"/>
              <a:t>2050 modeled – </a:t>
            </a:r>
            <a:r>
              <a:rPr lang="en-US" dirty="0" err="1" smtClean="0"/>
              <a:t>rangewide</a:t>
            </a:r>
            <a:endParaRPr lang="en-US" dirty="0"/>
          </a:p>
        </p:txBody>
      </p:sp>
      <p:pic>
        <p:nvPicPr>
          <p:cNvPr id="1026" name="Picture 2" descr="C:\Users\pjantz.WHRC\Google Drive\LCCVP\MissoulaTrip\GRSM_Iverson_resolution_comp.png"/>
          <p:cNvPicPr>
            <a:picLocks noChangeAspect="1" noChangeArrowheads="1"/>
          </p:cNvPicPr>
          <p:nvPr/>
        </p:nvPicPr>
        <p:blipFill>
          <a:blip r:embed="rId9" cstate="screen"/>
          <a:srcRect/>
          <a:stretch>
            <a:fillRect/>
          </a:stretch>
        </p:blipFill>
        <p:spPr bwMode="auto">
          <a:xfrm>
            <a:off x="0" y="4038600"/>
            <a:ext cx="3008376" cy="1992034"/>
          </a:xfrm>
          <a:prstGeom prst="rect">
            <a:avLst/>
          </a:prstGeom>
          <a:noFill/>
        </p:spPr>
      </p:pic>
    </p:spTree>
  </p:cSld>
  <p:clrMapOvr>
    <a:masterClrMapping/>
  </p:clrMapOvr>
  <mc:AlternateContent xmlns:mc="http://schemas.openxmlformats.org/markup-compatibility/2006" xmlns:p14="http://schemas.microsoft.com/office/powerpoint/2010/main">
    <mc:Choice Requires="p14">
      <p:transition spd="slow" p14:dur="2000" advTm="71904"/>
    </mc:Choice>
    <mc:Fallback xmlns="">
      <p:transition spd="slow" advTm="71904"/>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bg1"/>
                </a:solidFill>
              </a:rPr>
              <a:t>Cove Forest</a:t>
            </a:r>
            <a:endParaRPr lang="en-US" dirty="0">
              <a:solidFill>
                <a:schemeClr val="bg1"/>
              </a:solidFill>
            </a:endParaRPr>
          </a:p>
        </p:txBody>
      </p:sp>
      <p:pic>
        <p:nvPicPr>
          <p:cNvPr id="4098" name="Picture 2"/>
          <p:cNvPicPr>
            <a:picLocks noChangeAspect="1" noChangeArrowheads="1"/>
          </p:cNvPicPr>
          <p:nvPr/>
        </p:nvPicPr>
        <p:blipFill>
          <a:blip r:embed="rId3" cstate="screen"/>
          <a:srcRect l="1209" r="25573"/>
          <a:stretch>
            <a:fillRect/>
          </a:stretch>
        </p:blipFill>
        <p:spPr bwMode="auto">
          <a:xfrm>
            <a:off x="0" y="1295400"/>
            <a:ext cx="4616116" cy="5029200"/>
          </a:xfrm>
          <a:prstGeom prst="rect">
            <a:avLst/>
          </a:prstGeom>
          <a:noFill/>
          <a:ln w="9525">
            <a:noFill/>
            <a:miter lim="800000"/>
            <a:headEnd/>
            <a:tailEnd/>
          </a:ln>
        </p:spPr>
      </p:pic>
      <p:pic>
        <p:nvPicPr>
          <p:cNvPr id="6" name="Picture 2"/>
          <p:cNvPicPr>
            <a:picLocks noChangeAspect="1" noChangeArrowheads="1"/>
          </p:cNvPicPr>
          <p:nvPr/>
        </p:nvPicPr>
        <p:blipFill>
          <a:blip r:embed="rId4" cstate="screen"/>
          <a:srcRect/>
          <a:stretch>
            <a:fillRect/>
          </a:stretch>
        </p:blipFill>
        <p:spPr bwMode="auto">
          <a:xfrm>
            <a:off x="2895600" y="1600200"/>
            <a:ext cx="1447800" cy="685800"/>
          </a:xfrm>
          <a:prstGeom prst="rect">
            <a:avLst/>
          </a:prstGeom>
          <a:noFill/>
          <a:ln w="9525">
            <a:noFill/>
            <a:miter lim="800000"/>
            <a:headEnd/>
            <a:tailEnd/>
          </a:ln>
        </p:spPr>
      </p:pic>
      <p:pic>
        <p:nvPicPr>
          <p:cNvPr id="4100" name="Picture 4"/>
          <p:cNvPicPr>
            <a:picLocks noChangeAspect="1" noChangeArrowheads="1"/>
          </p:cNvPicPr>
          <p:nvPr/>
        </p:nvPicPr>
        <p:blipFill>
          <a:blip r:embed="rId5" cstate="screen"/>
          <a:srcRect l="727" r="24283"/>
          <a:stretch>
            <a:fillRect/>
          </a:stretch>
        </p:blipFill>
        <p:spPr bwMode="auto">
          <a:xfrm>
            <a:off x="4419600" y="1295401"/>
            <a:ext cx="4724400" cy="5029200"/>
          </a:xfrm>
          <a:prstGeom prst="rect">
            <a:avLst/>
          </a:prstGeom>
          <a:noFill/>
          <a:ln w="9525">
            <a:noFill/>
            <a:miter lim="800000"/>
            <a:headEnd/>
            <a:tailEnd/>
          </a:ln>
        </p:spPr>
      </p:pic>
      <p:pic>
        <p:nvPicPr>
          <p:cNvPr id="8" name="Picture 4"/>
          <p:cNvPicPr>
            <a:picLocks noChangeAspect="1" noChangeArrowheads="1"/>
          </p:cNvPicPr>
          <p:nvPr/>
        </p:nvPicPr>
        <p:blipFill>
          <a:blip r:embed="rId6" cstate="screen"/>
          <a:srcRect/>
          <a:stretch>
            <a:fillRect/>
          </a:stretch>
        </p:blipFill>
        <p:spPr bwMode="auto">
          <a:xfrm>
            <a:off x="7620000" y="1600200"/>
            <a:ext cx="1371600" cy="685800"/>
          </a:xfrm>
          <a:prstGeom prst="rect">
            <a:avLst/>
          </a:prstGeom>
          <a:noFill/>
          <a:ln w="9525">
            <a:noFill/>
            <a:miter lim="800000"/>
            <a:headEnd/>
            <a:tailEnd/>
          </a:ln>
        </p:spPr>
      </p:pic>
    </p:spTree>
  </p:cSld>
  <p:clrMapOvr>
    <a:masterClrMapping/>
  </p:clrMapOvr>
  <mc:AlternateContent xmlns:mc="http://schemas.openxmlformats.org/markup-compatibility/2006" xmlns:p14="http://schemas.microsoft.com/office/powerpoint/2010/main">
    <mc:Choice Requires="p14">
      <p:transition spd="slow" p14:dur="2000" advTm="59749"/>
    </mc:Choice>
    <mc:Fallback xmlns="">
      <p:transition spd="slow" advTm="59749"/>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endParaRPr lang="en-US" dirty="0"/>
          </a:p>
        </p:txBody>
      </p:sp>
      <p:sp>
        <p:nvSpPr>
          <p:cNvPr id="6" name="Title 3"/>
          <p:cNvSpPr txBox="1">
            <a:spLocks/>
          </p:cNvSpPr>
          <p:nvPr/>
        </p:nvSpPr>
        <p:spPr bwMode="auto">
          <a:xfrm>
            <a:off x="457200" y="274320"/>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4400" b="0" i="0" u="none" strike="noStrike" kern="1200" cap="none" spc="0" normalizeH="0" baseline="0" noProof="0" dirty="0" smtClean="0">
                <a:ln>
                  <a:noFill/>
                </a:ln>
                <a:solidFill>
                  <a:schemeClr val="bg1"/>
                </a:solidFill>
                <a:effectLst/>
                <a:uLnTx/>
                <a:uFillTx/>
                <a:latin typeface="+mj-lt"/>
                <a:ea typeface="MS PGothic" pitchFamily="34" charset="-128"/>
                <a:cs typeface="ＭＳ Ｐゴシック" charset="0"/>
              </a:rPr>
              <a:t>Species </a:t>
            </a:r>
            <a:r>
              <a:rPr lang="en-US" sz="4400" dirty="0" smtClean="0">
                <a:solidFill>
                  <a:schemeClr val="bg1"/>
                </a:solidFill>
                <a:latin typeface="+mj-lt"/>
                <a:ea typeface="MS PGothic" pitchFamily="34" charset="-128"/>
                <a:cs typeface="ＭＳ Ｐゴシック" charset="0"/>
              </a:rPr>
              <a:t>Distributions</a:t>
            </a:r>
            <a:endParaRPr kumimoji="0" lang="en-US" sz="4400" b="0" i="0" u="none" strike="noStrike" kern="1200" cap="none" spc="0" normalizeH="0" baseline="0" noProof="0" dirty="0">
              <a:ln>
                <a:noFill/>
              </a:ln>
              <a:solidFill>
                <a:schemeClr val="bg1"/>
              </a:solidFill>
              <a:effectLst/>
              <a:uLnTx/>
              <a:uFillTx/>
              <a:latin typeface="+mj-lt"/>
              <a:ea typeface="MS PGothic" pitchFamily="34" charset="-128"/>
              <a:cs typeface="ＭＳ Ｐゴシック" charset="0"/>
            </a:endParaRPr>
          </a:p>
        </p:txBody>
      </p:sp>
      <p:pic>
        <p:nvPicPr>
          <p:cNvPr id="3076" name="Picture 4" descr="C:\Data\My Documents\LCC_VP\MissoulaMeeting2014\ACSA_rf_v2.png"/>
          <p:cNvPicPr>
            <a:picLocks noChangeAspect="1" noChangeArrowheads="1"/>
          </p:cNvPicPr>
          <p:nvPr/>
        </p:nvPicPr>
        <p:blipFill>
          <a:blip r:embed="rId4" cstate="screen"/>
          <a:srcRect/>
          <a:stretch>
            <a:fillRect/>
          </a:stretch>
        </p:blipFill>
        <p:spPr bwMode="auto">
          <a:xfrm>
            <a:off x="1314823" y="1676400"/>
            <a:ext cx="6508376" cy="5029200"/>
          </a:xfrm>
          <a:prstGeom prst="rect">
            <a:avLst/>
          </a:prstGeom>
          <a:noFill/>
        </p:spPr>
      </p:pic>
      <p:pic>
        <p:nvPicPr>
          <p:cNvPr id="5" name="Picture 2"/>
          <p:cNvPicPr>
            <a:picLocks noChangeAspect="1" noChangeArrowheads="1"/>
          </p:cNvPicPr>
          <p:nvPr/>
        </p:nvPicPr>
        <p:blipFill>
          <a:blip r:embed="rId5" cstate="screen"/>
          <a:srcRect/>
          <a:stretch>
            <a:fillRect/>
          </a:stretch>
        </p:blipFill>
        <p:spPr bwMode="auto">
          <a:xfrm>
            <a:off x="5791200" y="3551418"/>
            <a:ext cx="3068780" cy="3154182"/>
          </a:xfrm>
          <a:prstGeom prst="rect">
            <a:avLst/>
          </a:prstGeom>
          <a:noFill/>
          <a:ln w="9525">
            <a:noFill/>
            <a:miter lim="800000"/>
            <a:headEnd/>
            <a:tailEnd/>
          </a:ln>
          <a:effectLst/>
        </p:spPr>
      </p:pic>
    </p:spTree>
    <p:custDataLst>
      <p:tags r:id="rId1"/>
    </p:custDataLst>
  </p:cSld>
  <p:clrMapOvr>
    <a:masterClrMapping/>
  </p:clrMapOvr>
  <mc:AlternateContent xmlns:mc="http://schemas.openxmlformats.org/markup-compatibility/2006" xmlns:p14="http://schemas.microsoft.com/office/powerpoint/2010/main">
    <mc:Choice Requires="p14">
      <p:transition spd="slow" p14:dur="2000" advTm="65681"/>
    </mc:Choice>
    <mc:Fallback xmlns="">
      <p:transition spd="slow" advTm="65681"/>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189037"/>
            <a:ext cx="8229600" cy="4525963"/>
          </a:xfrm>
        </p:spPr>
        <p:txBody>
          <a:bodyPr/>
          <a:lstStyle/>
          <a:p>
            <a:r>
              <a:rPr lang="en-US" sz="2400" dirty="0" smtClean="0">
                <a:solidFill>
                  <a:schemeClr val="bg1"/>
                </a:solidFill>
              </a:rPr>
              <a:t>Preliminary results  from veg. distribution models, </a:t>
            </a:r>
            <a:r>
              <a:rPr lang="en-US" sz="2400" dirty="0">
                <a:solidFill>
                  <a:schemeClr val="bg1"/>
                </a:solidFill>
              </a:rPr>
              <a:t>ecosystem process </a:t>
            </a:r>
            <a:r>
              <a:rPr lang="en-US" sz="2400" dirty="0" smtClean="0">
                <a:solidFill>
                  <a:schemeClr val="bg1"/>
                </a:solidFill>
              </a:rPr>
              <a:t>models, plus synthesis of existing distribution models point to significant shifts in forest communities as a result of climate change.</a:t>
            </a:r>
          </a:p>
          <a:p>
            <a:pPr marL="0" indent="0">
              <a:buNone/>
            </a:pPr>
            <a:endParaRPr lang="en-US" sz="2400" dirty="0" smtClean="0">
              <a:solidFill>
                <a:schemeClr val="bg1"/>
              </a:solidFill>
            </a:endParaRPr>
          </a:p>
          <a:p>
            <a:r>
              <a:rPr lang="en-US" sz="2400" dirty="0" smtClean="0">
                <a:solidFill>
                  <a:schemeClr val="bg1"/>
                </a:solidFill>
              </a:rPr>
              <a:t>Cove Forest models indicate that </a:t>
            </a:r>
            <a:r>
              <a:rPr lang="en-US" sz="2400" dirty="0" err="1" smtClean="0">
                <a:solidFill>
                  <a:schemeClr val="bg1"/>
                </a:solidFill>
              </a:rPr>
              <a:t>topoclimates</a:t>
            </a:r>
            <a:r>
              <a:rPr lang="en-US" sz="2400" dirty="0" smtClean="0">
                <a:solidFill>
                  <a:schemeClr val="bg1"/>
                </a:solidFill>
              </a:rPr>
              <a:t> need better representation</a:t>
            </a:r>
          </a:p>
          <a:p>
            <a:endParaRPr lang="en-US" sz="2400" dirty="0" smtClean="0">
              <a:solidFill>
                <a:schemeClr val="bg1"/>
              </a:solidFill>
            </a:endParaRPr>
          </a:p>
          <a:p>
            <a:r>
              <a:rPr lang="en-US" sz="2400" dirty="0" smtClean="0">
                <a:solidFill>
                  <a:schemeClr val="bg1"/>
                </a:solidFill>
              </a:rPr>
              <a:t>Next step to use these results to help identify areas within NPS units where species/communities may persist longest and which may be high management priorities.</a:t>
            </a:r>
          </a:p>
          <a:p>
            <a:endParaRPr lang="en-US" sz="2400" dirty="0" smtClean="0">
              <a:solidFill>
                <a:schemeClr val="bg1"/>
              </a:solidFill>
            </a:endParaRPr>
          </a:p>
          <a:p>
            <a:pPr marL="0" indent="0">
              <a:buNone/>
            </a:pPr>
            <a:endParaRPr lang="en-US" dirty="0">
              <a:solidFill>
                <a:schemeClr val="bg1"/>
              </a:solidFill>
            </a:endParaRPr>
          </a:p>
        </p:txBody>
      </p:sp>
      <p:sp>
        <p:nvSpPr>
          <p:cNvPr id="6" name="Title 3"/>
          <p:cNvSpPr txBox="1">
            <a:spLocks/>
          </p:cNvSpPr>
          <p:nvPr/>
        </p:nvSpPr>
        <p:spPr bwMode="auto">
          <a:xfrm>
            <a:off x="457200" y="274320"/>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lang="en-US" sz="4400" dirty="0" smtClean="0">
                <a:solidFill>
                  <a:schemeClr val="bg1"/>
                </a:solidFill>
                <a:latin typeface="+mj-lt"/>
                <a:ea typeface="MS PGothic" pitchFamily="34" charset="-128"/>
                <a:cs typeface="ＭＳ Ｐゴシック" charset="0"/>
              </a:rPr>
              <a:t>Conclusions</a:t>
            </a:r>
            <a:endParaRPr kumimoji="0" lang="en-US" sz="4400" b="0" i="0" u="none" strike="noStrike" kern="1200" cap="none" spc="0" normalizeH="0" baseline="0" noProof="0" dirty="0">
              <a:ln>
                <a:noFill/>
              </a:ln>
              <a:solidFill>
                <a:schemeClr val="bg1"/>
              </a:solidFill>
              <a:effectLst/>
              <a:uLnTx/>
              <a:uFillTx/>
              <a:latin typeface="+mj-lt"/>
              <a:ea typeface="MS PGothic" pitchFamily="34" charset="-128"/>
              <a:cs typeface="ＭＳ Ｐゴシック" charset="0"/>
            </a:endParaRPr>
          </a:p>
        </p:txBody>
      </p:sp>
    </p:spTree>
  </p:cSld>
  <p:clrMapOvr>
    <a:masterClrMapping/>
  </p:clrMapOvr>
  <mc:AlternateContent xmlns:mc="http://schemas.openxmlformats.org/markup-compatibility/2006" xmlns:p14="http://schemas.microsoft.com/office/powerpoint/2010/main">
    <mc:Choice Requires="p14">
      <p:transition spd="slow" p14:dur="2000" advTm="67217"/>
    </mc:Choice>
    <mc:Fallback xmlns="">
      <p:transition spd="slow" advTm="67217"/>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screen"/>
          <a:stretch>
            <a:fillRect/>
          </a:stretch>
        </p:blipFill>
        <p:spPr>
          <a:xfrm>
            <a:off x="-1" y="0"/>
            <a:ext cx="9144000" cy="6858000"/>
          </a:xfrm>
          <a:prstGeom prst="rect">
            <a:avLst/>
          </a:prstGeom>
        </p:spPr>
      </p:pic>
      <p:sp>
        <p:nvSpPr>
          <p:cNvPr id="2" name="Title 1"/>
          <p:cNvSpPr>
            <a:spLocks noGrp="1"/>
          </p:cNvSpPr>
          <p:nvPr>
            <p:ph type="title"/>
          </p:nvPr>
        </p:nvSpPr>
        <p:spPr>
          <a:solidFill>
            <a:schemeClr val="bg2">
              <a:lumMod val="90000"/>
              <a:alpha val="36000"/>
            </a:schemeClr>
          </a:solidFill>
          <a:effectLst>
            <a:softEdge rad="165100"/>
          </a:effectLst>
        </p:spPr>
        <p:txBody>
          <a:bodyPr/>
          <a:lstStyle/>
          <a:p>
            <a:r>
              <a:rPr lang="en-US" dirty="0" smtClean="0">
                <a:effectLst>
                  <a:outerShdw blurRad="50800" dist="38100" dir="2700000">
                    <a:srgbClr val="FFFFFF">
                      <a:alpha val="43000"/>
                    </a:srgbClr>
                  </a:outerShdw>
                </a:effectLst>
              </a:rPr>
              <a:t>Thanks!</a:t>
            </a:r>
            <a:endParaRPr lang="en-US" dirty="0">
              <a:effectLst>
                <a:outerShdw blurRad="50800" dist="38100" dir="2700000">
                  <a:srgbClr val="FFFFFF">
                    <a:alpha val="43000"/>
                  </a:srgbClr>
                </a:outerShdw>
              </a:effectLst>
            </a:endParaRPr>
          </a:p>
        </p:txBody>
      </p:sp>
      <p:sp>
        <p:nvSpPr>
          <p:cNvPr id="5" name="TextBox 4"/>
          <p:cNvSpPr txBox="1"/>
          <p:nvPr/>
        </p:nvSpPr>
        <p:spPr>
          <a:xfrm>
            <a:off x="7022906" y="6565612"/>
            <a:ext cx="2121093" cy="292388"/>
          </a:xfrm>
          <a:prstGeom prst="rect">
            <a:avLst/>
          </a:prstGeom>
          <a:noFill/>
        </p:spPr>
        <p:txBody>
          <a:bodyPr wrap="none" rtlCol="0">
            <a:spAutoFit/>
          </a:bodyPr>
          <a:lstStyle/>
          <a:p>
            <a:r>
              <a:rPr lang="en-US" sz="1300" dirty="0" smtClean="0">
                <a:solidFill>
                  <a:schemeClr val="bg1"/>
                </a:solidFill>
              </a:rPr>
              <a:t>Photo credit: </a:t>
            </a:r>
            <a:r>
              <a:rPr lang="en-US" sz="1300" dirty="0" err="1" smtClean="0">
                <a:solidFill>
                  <a:schemeClr val="bg1"/>
                </a:solidFill>
              </a:rPr>
              <a:t>Andri</a:t>
            </a:r>
            <a:r>
              <a:rPr lang="en-US" sz="1300" dirty="0" smtClean="0">
                <a:solidFill>
                  <a:schemeClr val="bg1"/>
                </a:solidFill>
              </a:rPr>
              <a:t> </a:t>
            </a:r>
            <a:r>
              <a:rPr lang="en-US" sz="1300" dirty="0" err="1" smtClean="0">
                <a:solidFill>
                  <a:schemeClr val="bg1"/>
                </a:solidFill>
              </a:rPr>
              <a:t>Kyrychok</a:t>
            </a:r>
            <a:endParaRPr lang="en-US" sz="1300" dirty="0">
              <a:solidFill>
                <a:schemeClr val="bg1"/>
              </a:solidFill>
            </a:endParaRPr>
          </a:p>
        </p:txBody>
      </p:sp>
      <p:sp>
        <p:nvSpPr>
          <p:cNvPr id="6" name="Rectangle 5"/>
          <p:cNvSpPr/>
          <p:nvPr/>
        </p:nvSpPr>
        <p:spPr>
          <a:xfrm>
            <a:off x="1447800" y="4114800"/>
            <a:ext cx="6248400" cy="830997"/>
          </a:xfrm>
          <a:prstGeom prst="rect">
            <a:avLst/>
          </a:prstGeom>
        </p:spPr>
        <p:txBody>
          <a:bodyPr wrap="square">
            <a:spAutoFit/>
          </a:bodyPr>
          <a:lstStyle/>
          <a:p>
            <a:pPr marL="0" lvl="1"/>
            <a:r>
              <a:rPr lang="en-US" sz="2400" b="1" dirty="0" smtClean="0">
                <a:effectLst>
                  <a:outerShdw blurRad="38100" dist="38100" dir="2700000" algn="tl">
                    <a:srgbClr val="000000">
                      <a:alpha val="43137"/>
                    </a:srgbClr>
                  </a:outerShdw>
                </a:effectLst>
              </a:rPr>
              <a:t>We acknowledge support from NASA Climate and Biological Response grant NNH10ZDA001N</a:t>
            </a:r>
          </a:p>
        </p:txBody>
      </p:sp>
      <p:pic>
        <p:nvPicPr>
          <p:cNvPr id="7" name="Picture 9" descr="C:\Data\My Documents\Logos\WHRCLogo2002-Text.gif"/>
          <p:cNvPicPr>
            <a:picLocks noChangeAspect="1" noChangeArrowheads="1"/>
          </p:cNvPicPr>
          <p:nvPr/>
        </p:nvPicPr>
        <p:blipFill>
          <a:blip r:embed="rId3" cstate="screen"/>
          <a:srcRect/>
          <a:stretch>
            <a:fillRect/>
          </a:stretch>
        </p:blipFill>
        <p:spPr bwMode="auto">
          <a:xfrm>
            <a:off x="914400" y="5181600"/>
            <a:ext cx="1096179" cy="914400"/>
          </a:xfrm>
          <a:prstGeom prst="rect">
            <a:avLst/>
          </a:prstGeom>
          <a:noFill/>
        </p:spPr>
      </p:pic>
      <p:pic>
        <p:nvPicPr>
          <p:cNvPr id="8" name="Picture 7" descr="C:\Data\Downloads\Nasa-logo.gif"/>
          <p:cNvPicPr>
            <a:picLocks noChangeAspect="1" noChangeArrowheads="1"/>
          </p:cNvPicPr>
          <p:nvPr/>
        </p:nvPicPr>
        <p:blipFill>
          <a:blip r:embed="rId4" cstate="screen"/>
          <a:srcRect/>
          <a:stretch>
            <a:fillRect/>
          </a:stretch>
        </p:blipFill>
        <p:spPr bwMode="auto">
          <a:xfrm>
            <a:off x="7315200" y="5181600"/>
            <a:ext cx="1068036" cy="914400"/>
          </a:xfrm>
          <a:prstGeom prst="rect">
            <a:avLst/>
          </a:prstGeom>
          <a:noFill/>
        </p:spPr>
      </p:pic>
      <p:pic>
        <p:nvPicPr>
          <p:cNvPr id="9" name="Picture 8" descr="C:\Data\My Documents\Logos\US-NationalParkService-ShadedLogo.gif"/>
          <p:cNvPicPr>
            <a:picLocks noChangeAspect="1" noChangeArrowheads="1"/>
          </p:cNvPicPr>
          <p:nvPr/>
        </p:nvPicPr>
        <p:blipFill>
          <a:blip r:embed="rId5" cstate="screen"/>
          <a:srcRect/>
          <a:stretch>
            <a:fillRect/>
          </a:stretch>
        </p:blipFill>
        <p:spPr bwMode="auto">
          <a:xfrm>
            <a:off x="4220845" y="5181600"/>
            <a:ext cx="702310" cy="914400"/>
          </a:xfrm>
          <a:prstGeom prst="rect">
            <a:avLst/>
          </a:prstGeom>
          <a:noFill/>
        </p:spPr>
      </p:pic>
    </p:spTree>
  </p:cSld>
  <p:clrMapOvr>
    <a:masterClrMapping/>
  </p:clrMapOvr>
  <mc:AlternateContent xmlns:mc="http://schemas.openxmlformats.org/markup-compatibility/2006" xmlns:p14="http://schemas.microsoft.com/office/powerpoint/2010/main">
    <mc:Choice Requires="p14">
      <p:transition spd="slow" p14:dur="2000" advTm="6383"/>
    </mc:Choice>
    <mc:Fallback xmlns="">
      <p:transition spd="slow" advTm="6383"/>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bg1"/>
                </a:solidFill>
              </a:rPr>
              <a:t>Extra</a:t>
            </a:r>
            <a:endParaRPr lang="en-US" dirty="0">
              <a:solidFill>
                <a:schemeClr val="bg1"/>
              </a:solidFill>
            </a:endParaRPr>
          </a:p>
        </p:txBody>
      </p:sp>
      <p:sp>
        <p:nvSpPr>
          <p:cNvPr id="3" name="Content Placeholder 2"/>
          <p:cNvSpPr>
            <a:spLocks noGrp="1"/>
          </p:cNvSpPr>
          <p:nvPr>
            <p:ph idx="1"/>
          </p:nvPr>
        </p:nvSpPr>
        <p:spPr/>
        <p:txBody>
          <a:bodyPr/>
          <a:lstStyle/>
          <a:p>
            <a:endParaRPr lang="en-US"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GRSM_veg_map.jpg"/>
          <p:cNvPicPr>
            <a:picLocks noChangeAspect="1"/>
          </p:cNvPicPr>
          <p:nvPr/>
        </p:nvPicPr>
        <p:blipFill>
          <a:blip r:embed="rId2" cstate="screen"/>
          <a:stretch>
            <a:fillRect/>
          </a:stretch>
        </p:blipFill>
        <p:spPr>
          <a:xfrm>
            <a:off x="484711" y="0"/>
            <a:ext cx="3749040" cy="2677886"/>
          </a:xfrm>
          <a:prstGeom prst="rect">
            <a:avLst/>
          </a:prstGeom>
        </p:spPr>
      </p:pic>
      <p:pic>
        <p:nvPicPr>
          <p:cNvPr id="10" name="Picture 9" descr="GRSM_biovars_ann_temp.jpg"/>
          <p:cNvPicPr>
            <a:picLocks noChangeAspect="1"/>
          </p:cNvPicPr>
          <p:nvPr/>
        </p:nvPicPr>
        <p:blipFill>
          <a:blip r:embed="rId3" cstate="screen"/>
          <a:stretch>
            <a:fillRect/>
          </a:stretch>
        </p:blipFill>
        <p:spPr>
          <a:xfrm>
            <a:off x="484711" y="2126824"/>
            <a:ext cx="3749040" cy="2677886"/>
          </a:xfrm>
          <a:prstGeom prst="rect">
            <a:avLst/>
          </a:prstGeom>
        </p:spPr>
      </p:pic>
      <p:sp>
        <p:nvSpPr>
          <p:cNvPr id="12" name="TextBox 11"/>
          <p:cNvSpPr txBox="1"/>
          <p:nvPr/>
        </p:nvSpPr>
        <p:spPr>
          <a:xfrm>
            <a:off x="408511" y="118154"/>
            <a:ext cx="4087289" cy="646331"/>
          </a:xfrm>
          <a:prstGeom prst="rect">
            <a:avLst/>
          </a:prstGeom>
          <a:noFill/>
        </p:spPr>
        <p:txBody>
          <a:bodyPr wrap="square" rtlCol="0">
            <a:spAutoFit/>
          </a:bodyPr>
          <a:lstStyle/>
          <a:p>
            <a:r>
              <a:rPr lang="en-US" dirty="0" smtClean="0"/>
              <a:t>INPUT: Fine scale NPS vegetation map represents ES suitability</a:t>
            </a:r>
            <a:endParaRPr lang="en-US" dirty="0"/>
          </a:p>
        </p:txBody>
      </p:sp>
      <p:sp>
        <p:nvSpPr>
          <p:cNvPr id="13" name="TextBox 12"/>
          <p:cNvSpPr txBox="1"/>
          <p:nvPr/>
        </p:nvSpPr>
        <p:spPr>
          <a:xfrm>
            <a:off x="507999" y="2126824"/>
            <a:ext cx="3606801" cy="646331"/>
          </a:xfrm>
          <a:prstGeom prst="rect">
            <a:avLst/>
          </a:prstGeom>
          <a:noFill/>
        </p:spPr>
        <p:txBody>
          <a:bodyPr wrap="square" rtlCol="0">
            <a:spAutoFit/>
          </a:bodyPr>
          <a:lstStyle/>
          <a:p>
            <a:r>
              <a:rPr lang="en-US" dirty="0" smtClean="0"/>
              <a:t>INPUT: Bioclimatic variables (e.g., max temp of warmest month) </a:t>
            </a:r>
            <a:endParaRPr lang="en-US" dirty="0"/>
          </a:p>
        </p:txBody>
      </p:sp>
      <p:pic>
        <p:nvPicPr>
          <p:cNvPr id="15" name="Picture 14" descr="GRSM_biovars_spurce_overlay.jpg"/>
          <p:cNvPicPr>
            <a:picLocks noChangeAspect="1"/>
          </p:cNvPicPr>
          <p:nvPr/>
        </p:nvPicPr>
        <p:blipFill>
          <a:blip r:embed="rId4" cstate="screen"/>
          <a:stretch>
            <a:fillRect/>
          </a:stretch>
        </p:blipFill>
        <p:spPr>
          <a:xfrm>
            <a:off x="484632" y="4180114"/>
            <a:ext cx="3749040" cy="2677886"/>
          </a:xfrm>
          <a:prstGeom prst="rect">
            <a:avLst/>
          </a:prstGeom>
        </p:spPr>
      </p:pic>
      <p:pic>
        <p:nvPicPr>
          <p:cNvPr id="22" name="Picture 21" descr="GRSM_biovars_spurce_overlay_zoom.jpg"/>
          <p:cNvPicPr>
            <a:picLocks noChangeAspect="1"/>
          </p:cNvPicPr>
          <p:nvPr/>
        </p:nvPicPr>
        <p:blipFill>
          <a:blip r:embed="rId5" cstate="screen"/>
          <a:stretch>
            <a:fillRect/>
          </a:stretch>
        </p:blipFill>
        <p:spPr>
          <a:xfrm>
            <a:off x="4953857" y="3811649"/>
            <a:ext cx="3520440" cy="2514600"/>
          </a:xfrm>
          <a:prstGeom prst="rect">
            <a:avLst/>
          </a:prstGeom>
        </p:spPr>
      </p:pic>
      <p:sp>
        <p:nvSpPr>
          <p:cNvPr id="24" name="Rectangle 23"/>
          <p:cNvSpPr/>
          <p:nvPr/>
        </p:nvSpPr>
        <p:spPr>
          <a:xfrm>
            <a:off x="2366429" y="5366734"/>
            <a:ext cx="397934" cy="271698"/>
          </a:xfrm>
          <a:prstGeom prst="rect">
            <a:avLst/>
          </a:prstGeom>
          <a:noFill/>
          <a:ln w="19050">
            <a:solidFill>
              <a:srgbClr val="FFFF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26" name="Straight Connector 25"/>
          <p:cNvCxnSpPr/>
          <p:nvPr/>
        </p:nvCxnSpPr>
        <p:spPr>
          <a:xfrm rot="10800000" flipV="1">
            <a:off x="2764364" y="3886200"/>
            <a:ext cx="2264839" cy="1480534"/>
          </a:xfrm>
          <a:prstGeom prst="line">
            <a:avLst/>
          </a:prstGeom>
          <a:ln w="15875">
            <a:solidFill>
              <a:schemeClr val="tx1">
                <a:lumMod val="85000"/>
                <a:lumOff val="15000"/>
              </a:schemeClr>
            </a:solidFill>
          </a:ln>
        </p:spPr>
        <p:style>
          <a:lnRef idx="2">
            <a:schemeClr val="accent1"/>
          </a:lnRef>
          <a:fillRef idx="0">
            <a:schemeClr val="accent1"/>
          </a:fillRef>
          <a:effectRef idx="1">
            <a:schemeClr val="accent1"/>
          </a:effectRef>
          <a:fontRef idx="minor">
            <a:schemeClr val="tx1"/>
          </a:fontRef>
        </p:style>
      </p:cxnSp>
      <p:cxnSp>
        <p:nvCxnSpPr>
          <p:cNvPr id="30" name="Straight Connector 29"/>
          <p:cNvCxnSpPr/>
          <p:nvPr/>
        </p:nvCxnSpPr>
        <p:spPr>
          <a:xfrm>
            <a:off x="2764363" y="5638432"/>
            <a:ext cx="2264837" cy="609968"/>
          </a:xfrm>
          <a:prstGeom prst="line">
            <a:avLst/>
          </a:prstGeom>
          <a:ln w="25400">
            <a:solidFill>
              <a:schemeClr val="tx1">
                <a:lumMod val="85000"/>
                <a:lumOff val="15000"/>
              </a:schemeClr>
            </a:solidFill>
          </a:ln>
        </p:spPr>
        <p:style>
          <a:lnRef idx="2">
            <a:schemeClr val="accent1"/>
          </a:lnRef>
          <a:fillRef idx="0">
            <a:schemeClr val="accent1"/>
          </a:fillRef>
          <a:effectRef idx="1">
            <a:schemeClr val="accent1"/>
          </a:effectRef>
          <a:fontRef idx="minor">
            <a:schemeClr val="tx1"/>
          </a:fontRef>
        </p:style>
      </p:cxnSp>
      <p:sp>
        <p:nvSpPr>
          <p:cNvPr id="33" name="TextBox 32"/>
          <p:cNvSpPr txBox="1"/>
          <p:nvPr/>
        </p:nvSpPr>
        <p:spPr>
          <a:xfrm>
            <a:off x="558799" y="4267200"/>
            <a:ext cx="2641601" cy="923330"/>
          </a:xfrm>
          <a:prstGeom prst="rect">
            <a:avLst/>
          </a:prstGeom>
          <a:noFill/>
        </p:spPr>
        <p:txBody>
          <a:bodyPr wrap="square" rtlCol="0">
            <a:spAutoFit/>
          </a:bodyPr>
          <a:lstStyle/>
          <a:p>
            <a:r>
              <a:rPr lang="en-US" dirty="0" smtClean="0"/>
              <a:t>Use </a:t>
            </a:r>
            <a:r>
              <a:rPr lang="en-US" dirty="0" err="1" smtClean="0"/>
              <a:t>veg</a:t>
            </a:r>
            <a:r>
              <a:rPr lang="en-US" dirty="0" smtClean="0"/>
              <a:t> classification to calculate %cover in each larger pixel</a:t>
            </a:r>
            <a:endParaRPr lang="en-US" dirty="0"/>
          </a:p>
        </p:txBody>
      </p:sp>
      <p:cxnSp>
        <p:nvCxnSpPr>
          <p:cNvPr id="35" name="Straight Arrow Connector 34"/>
          <p:cNvCxnSpPr/>
          <p:nvPr/>
        </p:nvCxnSpPr>
        <p:spPr>
          <a:xfrm rot="5400000">
            <a:off x="3388708" y="4313811"/>
            <a:ext cx="691773" cy="1588"/>
          </a:xfrm>
          <a:prstGeom prst="straightConnector1">
            <a:avLst/>
          </a:prstGeom>
          <a:ln>
            <a:tailEnd type="arrow"/>
          </a:ln>
          <a:effectLst>
            <a:outerShdw blurRad="40000" dist="20000" dir="2700000" rotWithShape="0">
              <a:srgbClr val="000000">
                <a:alpha val="38000"/>
              </a:srgbClr>
            </a:outerShdw>
          </a:effectLst>
        </p:spPr>
        <p:style>
          <a:lnRef idx="2">
            <a:schemeClr val="accent1"/>
          </a:lnRef>
          <a:fillRef idx="0">
            <a:schemeClr val="accent1"/>
          </a:fillRef>
          <a:effectRef idx="1">
            <a:schemeClr val="accent1"/>
          </a:effectRef>
          <a:fontRef idx="minor">
            <a:schemeClr val="tx1"/>
          </a:fontRef>
        </p:style>
      </p:cxnSp>
      <p:pic>
        <p:nvPicPr>
          <p:cNvPr id="41" name="Picture 40" descr="GRSM_spruce_fir_percCover.jpg"/>
          <p:cNvPicPr>
            <a:picLocks noChangeAspect="1"/>
          </p:cNvPicPr>
          <p:nvPr/>
        </p:nvPicPr>
        <p:blipFill>
          <a:blip r:embed="rId6" cstate="screen"/>
          <a:stretch>
            <a:fillRect/>
          </a:stretch>
        </p:blipFill>
        <p:spPr>
          <a:xfrm>
            <a:off x="4292589" y="0"/>
            <a:ext cx="4800600" cy="3429000"/>
          </a:xfrm>
          <a:prstGeom prst="rect">
            <a:avLst/>
          </a:prstGeom>
        </p:spPr>
      </p:pic>
      <p:sp>
        <p:nvSpPr>
          <p:cNvPr id="42" name="TextBox 41"/>
          <p:cNvSpPr txBox="1"/>
          <p:nvPr/>
        </p:nvSpPr>
        <p:spPr>
          <a:xfrm>
            <a:off x="3547532" y="1782089"/>
            <a:ext cx="376275" cy="553998"/>
          </a:xfrm>
          <a:prstGeom prst="rect">
            <a:avLst/>
          </a:prstGeom>
          <a:noFill/>
          <a:ln>
            <a:noFill/>
          </a:ln>
          <a:effectLst>
            <a:outerShdw blurRad="50800" dist="38100" dir="2700000" algn="tl" rotWithShape="0">
              <a:srgbClr val="000000">
                <a:alpha val="43000"/>
              </a:srgbClr>
            </a:outerShdw>
          </a:effectLst>
        </p:spPr>
        <p:txBody>
          <a:bodyPr wrap="none" rtlCol="0">
            <a:spAutoFit/>
          </a:bodyPr>
          <a:lstStyle/>
          <a:p>
            <a:r>
              <a:rPr lang="en-US" sz="3000" dirty="0" smtClean="0">
                <a:solidFill>
                  <a:schemeClr val="accent1"/>
                </a:solidFill>
              </a:rPr>
              <a:t>+</a:t>
            </a:r>
            <a:endParaRPr lang="en-US" sz="3000" dirty="0">
              <a:solidFill>
                <a:schemeClr val="accent1"/>
              </a:solidFill>
            </a:endParaRPr>
          </a:p>
        </p:txBody>
      </p:sp>
      <p:cxnSp>
        <p:nvCxnSpPr>
          <p:cNvPr id="21" name="Straight Arrow Connector 20"/>
          <p:cNvCxnSpPr/>
          <p:nvPr/>
        </p:nvCxnSpPr>
        <p:spPr>
          <a:xfrm rot="5400000" flipH="1" flipV="1">
            <a:off x="6244800" y="3239108"/>
            <a:ext cx="938551" cy="4"/>
          </a:xfrm>
          <a:prstGeom prst="straightConnector1">
            <a:avLst/>
          </a:prstGeom>
          <a:ln>
            <a:tailEnd type="arrow"/>
          </a:ln>
          <a:effectLst>
            <a:outerShdw blurRad="40000" dist="20000" dir="2700000" rotWithShape="0">
              <a:srgbClr val="000000">
                <a:alpha val="38000"/>
              </a:srgbClr>
            </a:outerShdw>
          </a:effectLst>
        </p:spPr>
        <p:style>
          <a:lnRef idx="2">
            <a:schemeClr val="accent1"/>
          </a:lnRef>
          <a:fillRef idx="0">
            <a:schemeClr val="accent1"/>
          </a:fillRef>
          <a:effectRef idx="1">
            <a:schemeClr val="accent1"/>
          </a:effectRef>
          <a:fontRef idx="minor">
            <a:schemeClr val="tx1"/>
          </a:fontRef>
        </p:style>
      </p:cxnSp>
      <p:sp>
        <p:nvSpPr>
          <p:cNvPr id="16" name="TextBox 15"/>
          <p:cNvSpPr txBox="1"/>
          <p:nvPr/>
        </p:nvSpPr>
        <p:spPr>
          <a:xfrm>
            <a:off x="4856702" y="118154"/>
            <a:ext cx="4087289" cy="646331"/>
          </a:xfrm>
          <a:prstGeom prst="rect">
            <a:avLst/>
          </a:prstGeom>
          <a:noFill/>
        </p:spPr>
        <p:txBody>
          <a:bodyPr wrap="square" rtlCol="0">
            <a:spAutoFit/>
          </a:bodyPr>
          <a:lstStyle/>
          <a:p>
            <a:r>
              <a:rPr lang="en-US" dirty="0" smtClean="0"/>
              <a:t>OUTPUT: ES-level %cover/habitat suitability map</a:t>
            </a:r>
            <a:endParaRPr lang="en-US"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solidFill>
                  <a:schemeClr val="bg1"/>
                </a:solidFill>
              </a:rPr>
              <a:t>Species Level Mapping:</a:t>
            </a:r>
            <a:br>
              <a:rPr lang="en-US" dirty="0" smtClean="0">
                <a:solidFill>
                  <a:schemeClr val="bg1"/>
                </a:solidFill>
              </a:rPr>
            </a:br>
            <a:r>
              <a:rPr lang="en-US" dirty="0" smtClean="0">
                <a:solidFill>
                  <a:schemeClr val="bg1"/>
                </a:solidFill>
              </a:rPr>
              <a:t>Sugar Maple</a:t>
            </a:r>
            <a:endParaRPr lang="en-US" dirty="0">
              <a:solidFill>
                <a:schemeClr val="bg1"/>
              </a:solidFill>
            </a:endParaRPr>
          </a:p>
        </p:txBody>
      </p:sp>
      <p:sp>
        <p:nvSpPr>
          <p:cNvPr id="5" name="Content Placeholder 4"/>
          <p:cNvSpPr>
            <a:spLocks noGrp="1"/>
          </p:cNvSpPr>
          <p:nvPr>
            <p:ph idx="1"/>
          </p:nvPr>
        </p:nvSpPr>
        <p:spPr/>
        <p:txBody>
          <a:bodyPr/>
          <a:lstStyle/>
          <a:p>
            <a:endParaRPr lang="en-US" dirty="0"/>
          </a:p>
        </p:txBody>
      </p:sp>
      <p:pic>
        <p:nvPicPr>
          <p:cNvPr id="2050" name="Picture 2"/>
          <p:cNvPicPr>
            <a:picLocks noChangeAspect="1" noChangeArrowheads="1"/>
          </p:cNvPicPr>
          <p:nvPr/>
        </p:nvPicPr>
        <p:blipFill>
          <a:blip r:embed="rId3" cstate="screen"/>
          <a:srcRect/>
          <a:stretch>
            <a:fillRect/>
          </a:stretch>
        </p:blipFill>
        <p:spPr bwMode="auto">
          <a:xfrm>
            <a:off x="2117369" y="1600200"/>
            <a:ext cx="4893031" cy="50292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p:txBody>
          <a:bodyPr/>
          <a:lstStyle/>
          <a:p>
            <a:r>
              <a:rPr lang="en-US" dirty="0" smtClean="0">
                <a:solidFill>
                  <a:schemeClr val="bg1"/>
                </a:solidFill>
              </a:rPr>
              <a:t>Appalachian LCC</a:t>
            </a:r>
          </a:p>
        </p:txBody>
      </p:sp>
      <p:sp>
        <p:nvSpPr>
          <p:cNvPr id="3075" name="Content Placeholder 2"/>
          <p:cNvSpPr>
            <a:spLocks noGrp="1"/>
          </p:cNvSpPr>
          <p:nvPr>
            <p:ph idx="1"/>
          </p:nvPr>
        </p:nvSpPr>
        <p:spPr/>
        <p:txBody>
          <a:bodyPr/>
          <a:lstStyle/>
          <a:p>
            <a:endParaRPr lang="en-US" smtClean="0"/>
          </a:p>
        </p:txBody>
      </p:sp>
      <p:pic>
        <p:nvPicPr>
          <p:cNvPr id="3076" name="Picture 2"/>
          <p:cNvPicPr>
            <a:picLocks noChangeAspect="1" noChangeArrowheads="1"/>
          </p:cNvPicPr>
          <p:nvPr/>
        </p:nvPicPr>
        <p:blipFill>
          <a:blip r:embed="rId3" cstate="screen"/>
          <a:srcRect/>
          <a:stretch>
            <a:fillRect/>
          </a:stretch>
        </p:blipFill>
        <p:spPr bwMode="auto">
          <a:xfrm>
            <a:off x="45720" y="1219200"/>
            <a:ext cx="9035964" cy="5486400"/>
          </a:xfrm>
          <a:prstGeom prst="rect">
            <a:avLst/>
          </a:prstGeom>
          <a:noFill/>
          <a:ln w="9525">
            <a:noFill/>
            <a:miter lim="800000"/>
            <a:headEnd/>
            <a:tailEnd/>
          </a:ln>
        </p:spPr>
      </p:pic>
    </p:spTree>
  </p:cSld>
  <p:clrMapOvr>
    <a:masterClrMapping/>
  </p:clrMapOvr>
  <mc:AlternateContent xmlns:mc="http://schemas.openxmlformats.org/markup-compatibility/2006" xmlns:p14="http://schemas.microsoft.com/office/powerpoint/2010/main">
    <mc:Choice Requires="p14">
      <p:transition spd="slow" p14:dur="2000" advTm="34975"/>
    </mc:Choice>
    <mc:Fallback xmlns="">
      <p:transition spd="slow" advTm="34975"/>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solidFill>
                  <a:schemeClr val="bg1"/>
                </a:solidFill>
              </a:rPr>
              <a:t>Recent Historical Trends</a:t>
            </a:r>
            <a:endParaRPr lang="en-US" dirty="0">
              <a:solidFill>
                <a:schemeClr val="bg1"/>
              </a:solidFill>
            </a:endParaRPr>
          </a:p>
        </p:txBody>
      </p:sp>
      <p:sp>
        <p:nvSpPr>
          <p:cNvPr id="5" name="Content Placeholder 4"/>
          <p:cNvSpPr>
            <a:spLocks noGrp="1"/>
          </p:cNvSpPr>
          <p:nvPr>
            <p:ph idx="1"/>
          </p:nvPr>
        </p:nvSpPr>
        <p:spPr/>
        <p:txBody>
          <a:bodyPr/>
          <a:lstStyle/>
          <a:p>
            <a:endParaRPr lang="en-US" dirty="0"/>
          </a:p>
        </p:txBody>
      </p:sp>
      <p:pic>
        <p:nvPicPr>
          <p:cNvPr id="7" name="Content Placeholder 5" descr="C:\Users\pjantz.WHRC\Google Drive\LCCVP\ALCC_Climate\nps_unit_vs_pace_tmin.png"/>
          <p:cNvPicPr>
            <a:picLocks noChangeAspect="1"/>
          </p:cNvPicPr>
          <p:nvPr/>
        </p:nvPicPr>
        <p:blipFill>
          <a:blip r:embed="rId3" cstate="screen"/>
          <a:srcRect/>
          <a:stretch>
            <a:fillRect/>
          </a:stretch>
        </p:blipFill>
        <p:spPr bwMode="auto">
          <a:xfrm>
            <a:off x="1600200" y="1676400"/>
            <a:ext cx="5916707" cy="5029200"/>
          </a:xfrm>
          <a:prstGeom prst="rect">
            <a:avLst/>
          </a:prstGeom>
          <a:noFill/>
          <a:ln w="9525">
            <a:noFill/>
            <a:miter lim="800000"/>
            <a:headEnd/>
            <a:tailEnd/>
          </a:ln>
        </p:spPr>
      </p:pic>
      <p:sp>
        <p:nvSpPr>
          <p:cNvPr id="3" name="Rectangle 2"/>
          <p:cNvSpPr/>
          <p:nvPr/>
        </p:nvSpPr>
        <p:spPr>
          <a:xfrm>
            <a:off x="1600200" y="1676400"/>
            <a:ext cx="5831918" cy="384721"/>
          </a:xfrm>
          <a:prstGeom prst="rect">
            <a:avLst/>
          </a:prstGeom>
        </p:spPr>
        <p:txBody>
          <a:bodyPr wrap="none">
            <a:spAutoFit/>
          </a:bodyPr>
          <a:lstStyle/>
          <a:p>
            <a:r>
              <a:rPr lang="en-US" sz="1900" dirty="0"/>
              <a:t>10 </a:t>
            </a:r>
            <a:r>
              <a:rPr lang="en-US" sz="1900" dirty="0" smtClean="0"/>
              <a:t>year moving average </a:t>
            </a:r>
            <a:r>
              <a:rPr lang="en-US" sz="1900" dirty="0"/>
              <a:t>of </a:t>
            </a:r>
            <a:r>
              <a:rPr lang="en-US" sz="1900" dirty="0" smtClean="0"/>
              <a:t>annual minimum temperature</a:t>
            </a:r>
            <a:endParaRPr lang="en-US" sz="1900"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endParaRPr lang="en-US" dirty="0"/>
          </a:p>
        </p:txBody>
      </p:sp>
      <p:pic>
        <p:nvPicPr>
          <p:cNvPr id="5122" name="Picture 2" descr="http://www.epa.gov/climatechange/images/indicator_downloads/temperature-download3-2012.png"/>
          <p:cNvPicPr>
            <a:picLocks noChangeAspect="1" noChangeArrowheads="1"/>
          </p:cNvPicPr>
          <p:nvPr/>
        </p:nvPicPr>
        <p:blipFill>
          <a:blip r:embed="rId3" cstate="screen"/>
          <a:srcRect/>
          <a:stretch>
            <a:fillRect/>
          </a:stretch>
        </p:blipFill>
        <p:spPr bwMode="auto">
          <a:xfrm>
            <a:off x="1600200" y="3638"/>
            <a:ext cx="5867400" cy="6778162"/>
          </a:xfrm>
          <a:prstGeom prst="rect">
            <a:avLst/>
          </a:prstGeom>
          <a:noFill/>
        </p:spPr>
      </p:pic>
      <p:sp>
        <p:nvSpPr>
          <p:cNvPr id="7" name="Content Placeholder 6"/>
          <p:cNvSpPr>
            <a:spLocks noGrp="1"/>
          </p:cNvSpPr>
          <p:nvPr>
            <p:ph idx="1"/>
          </p:nvPr>
        </p:nvSpPr>
        <p:spPr/>
        <p:txBody>
          <a:bodyPr/>
          <a:lstStyle/>
          <a:p>
            <a:endParaRPr lang="en-US"/>
          </a:p>
        </p:txBody>
      </p:sp>
    </p:spTree>
  </p:cSld>
  <p:clrMapOvr>
    <a:masterClrMapping/>
  </p:clrMapOvr>
  <mc:AlternateContent xmlns:mc="http://schemas.openxmlformats.org/markup-compatibility/2006" xmlns:p14="http://schemas.microsoft.com/office/powerpoint/2010/main">
    <mc:Choice Requires="p14">
      <p:transition spd="slow" p14:dur="2000" advTm="14561"/>
    </mc:Choice>
    <mc:Fallback xmlns="">
      <p:transition spd="slow" advTm="14561"/>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p:txBody>
          <a:bodyPr/>
          <a:lstStyle/>
          <a:p>
            <a:r>
              <a:rPr lang="en-US" dirty="0" smtClean="0">
                <a:solidFill>
                  <a:schemeClr val="bg1"/>
                </a:solidFill>
              </a:rPr>
              <a:t>Appalachian LCC</a:t>
            </a:r>
          </a:p>
        </p:txBody>
      </p:sp>
      <p:sp>
        <p:nvSpPr>
          <p:cNvPr id="3075" name="Content Placeholder 2"/>
          <p:cNvSpPr>
            <a:spLocks noGrp="1"/>
          </p:cNvSpPr>
          <p:nvPr>
            <p:ph idx="1"/>
          </p:nvPr>
        </p:nvSpPr>
        <p:spPr/>
        <p:txBody>
          <a:bodyPr/>
          <a:lstStyle/>
          <a:p>
            <a:endParaRPr lang="en-US" smtClean="0"/>
          </a:p>
        </p:txBody>
      </p:sp>
      <p:pic>
        <p:nvPicPr>
          <p:cNvPr id="1026" name="Picture 2" descr="C:\Users\pjantz\Google Drive\GRSM_Photos\P1090257.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04800" y="228600"/>
            <a:ext cx="8534400" cy="6400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61218889"/>
      </p:ext>
    </p:extLst>
  </p:cSld>
  <p:clrMapOvr>
    <a:masterClrMapping/>
  </p:clrMapOvr>
  <mc:AlternateContent xmlns:mc="http://schemas.openxmlformats.org/markup-compatibility/2006" xmlns:p14="http://schemas.microsoft.com/office/powerpoint/2010/main">
    <mc:Choice Requires="p14">
      <p:transition spd="slow" p14:dur="2000" advTm="19246"/>
    </mc:Choice>
    <mc:Fallback xmlns="">
      <p:transition spd="slow" advTm="19246"/>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189037"/>
            <a:ext cx="8229600" cy="4525963"/>
          </a:xfrm>
        </p:spPr>
        <p:txBody>
          <a:bodyPr/>
          <a:lstStyle/>
          <a:p>
            <a:r>
              <a:rPr lang="en-US" sz="2400" dirty="0">
                <a:solidFill>
                  <a:schemeClr val="bg1"/>
                </a:solidFill>
              </a:rPr>
              <a:t>Summarize existing species distribution model results for the eastern U.S. (Iverson et al. 2008, </a:t>
            </a:r>
            <a:r>
              <a:rPr lang="en-US" sz="2400" dirty="0" err="1">
                <a:solidFill>
                  <a:schemeClr val="bg1"/>
                </a:solidFill>
              </a:rPr>
              <a:t>McKenney</a:t>
            </a:r>
            <a:r>
              <a:rPr lang="en-US" sz="2400" dirty="0">
                <a:solidFill>
                  <a:schemeClr val="bg1"/>
                </a:solidFill>
              </a:rPr>
              <a:t> et al. 2011)</a:t>
            </a:r>
          </a:p>
          <a:p>
            <a:endParaRPr lang="en-US" sz="2400" dirty="0" smtClean="0">
              <a:solidFill>
                <a:schemeClr val="bg1"/>
              </a:solidFill>
            </a:endParaRPr>
          </a:p>
          <a:p>
            <a:r>
              <a:rPr lang="en-US" sz="2400" dirty="0" smtClean="0">
                <a:solidFill>
                  <a:schemeClr val="bg1"/>
                </a:solidFill>
              </a:rPr>
              <a:t>Summarize projected climate in terms of historical range of variability for target NPS units</a:t>
            </a:r>
          </a:p>
          <a:p>
            <a:endParaRPr lang="en-US" sz="2400" dirty="0" smtClean="0">
              <a:solidFill>
                <a:schemeClr val="bg1"/>
              </a:solidFill>
            </a:endParaRPr>
          </a:p>
          <a:p>
            <a:r>
              <a:rPr lang="en-US" sz="2400" dirty="0" smtClean="0">
                <a:solidFill>
                  <a:schemeClr val="bg1"/>
                </a:solidFill>
              </a:rPr>
              <a:t>Ecosystem process models to gain insight into the nature of climate change induced stressors</a:t>
            </a:r>
          </a:p>
          <a:p>
            <a:endParaRPr lang="en-US" sz="2400" dirty="0" smtClean="0">
              <a:solidFill>
                <a:schemeClr val="bg1"/>
              </a:solidFill>
            </a:endParaRPr>
          </a:p>
          <a:p>
            <a:r>
              <a:rPr lang="en-US" sz="2400" dirty="0" smtClean="0">
                <a:solidFill>
                  <a:schemeClr val="bg1"/>
                </a:solidFill>
              </a:rPr>
              <a:t>Bioclimatic envelope modeling for major vegetation types</a:t>
            </a:r>
          </a:p>
          <a:p>
            <a:endParaRPr lang="en-US" sz="2400" dirty="0" smtClean="0">
              <a:solidFill>
                <a:schemeClr val="bg1"/>
              </a:solidFill>
            </a:endParaRPr>
          </a:p>
          <a:p>
            <a:r>
              <a:rPr lang="en-US" sz="2400" dirty="0" smtClean="0">
                <a:solidFill>
                  <a:schemeClr val="bg1"/>
                </a:solidFill>
              </a:rPr>
              <a:t>Bioclimatic envelope modeling for individual species</a:t>
            </a:r>
          </a:p>
          <a:p>
            <a:endParaRPr lang="en-US" sz="2400" dirty="0" smtClean="0">
              <a:solidFill>
                <a:schemeClr val="bg1"/>
              </a:solidFill>
            </a:endParaRPr>
          </a:p>
          <a:p>
            <a:pPr marL="0" indent="0">
              <a:buNone/>
            </a:pPr>
            <a:endParaRPr lang="en-US" dirty="0">
              <a:solidFill>
                <a:schemeClr val="bg1"/>
              </a:solidFill>
            </a:endParaRPr>
          </a:p>
        </p:txBody>
      </p:sp>
      <p:sp>
        <p:nvSpPr>
          <p:cNvPr id="6" name="Title 3"/>
          <p:cNvSpPr txBox="1">
            <a:spLocks/>
          </p:cNvSpPr>
          <p:nvPr/>
        </p:nvSpPr>
        <p:spPr bwMode="auto">
          <a:xfrm>
            <a:off x="457200" y="274320"/>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lang="en-US" sz="4400" dirty="0" smtClean="0">
                <a:solidFill>
                  <a:schemeClr val="bg1"/>
                </a:solidFill>
                <a:latin typeface="+mj-lt"/>
                <a:ea typeface="MS PGothic" pitchFamily="34" charset="-128"/>
                <a:cs typeface="ＭＳ Ｐゴシック" charset="0"/>
              </a:rPr>
              <a:t>Approach</a:t>
            </a:r>
            <a:endParaRPr kumimoji="0" lang="en-US" sz="4400" b="0" i="0" u="none" strike="noStrike" kern="1200" cap="none" spc="0" normalizeH="0" baseline="0" noProof="0" dirty="0">
              <a:ln>
                <a:noFill/>
              </a:ln>
              <a:solidFill>
                <a:schemeClr val="bg1"/>
              </a:solidFill>
              <a:effectLst/>
              <a:uLnTx/>
              <a:uFillTx/>
              <a:latin typeface="+mj-lt"/>
              <a:ea typeface="MS PGothic" pitchFamily="34" charset="-128"/>
              <a:cs typeface="ＭＳ Ｐゴシック" charset="0"/>
            </a:endParaRPr>
          </a:p>
        </p:txBody>
      </p:sp>
    </p:spTree>
    <p:extLst>
      <p:ext uri="{BB962C8B-B14F-4D97-AF65-F5344CB8AC3E}">
        <p14:creationId xmlns:p14="http://schemas.microsoft.com/office/powerpoint/2010/main" val="2229081729"/>
      </p:ext>
    </p:extLst>
  </p:cSld>
  <p:clrMapOvr>
    <a:masterClrMapping/>
  </p:clrMapOvr>
  <mc:AlternateContent xmlns:mc="http://schemas.openxmlformats.org/markup-compatibility/2006" xmlns:p14="http://schemas.microsoft.com/office/powerpoint/2010/main">
    <mc:Choice Requires="p14">
      <p:transition spd="slow" p14:dur="2000" advTm="57587"/>
    </mc:Choice>
    <mc:Fallback xmlns="">
      <p:transition spd="slow" advTm="57587"/>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C:\data\Desktop\Picture1.png"/>
          <p:cNvPicPr>
            <a:picLocks noChangeAspect="1"/>
          </p:cNvPicPr>
          <p:nvPr/>
        </p:nvPicPr>
        <p:blipFill>
          <a:blip r:embed="rId3" cstate="screen"/>
          <a:srcRect/>
          <a:stretch>
            <a:fillRect/>
          </a:stretch>
        </p:blipFill>
        <p:spPr bwMode="auto">
          <a:xfrm>
            <a:off x="83070" y="1371600"/>
            <a:ext cx="8977860" cy="4572000"/>
          </a:xfrm>
          <a:prstGeom prst="rect">
            <a:avLst/>
          </a:prstGeom>
          <a:noFill/>
          <a:ln w="9525">
            <a:noFill/>
            <a:miter lim="800000"/>
            <a:headEnd/>
            <a:tailEnd/>
          </a:ln>
        </p:spPr>
      </p:pic>
      <p:sp>
        <p:nvSpPr>
          <p:cNvPr id="9" name="Title 3"/>
          <p:cNvSpPr>
            <a:spLocks noGrp="1"/>
          </p:cNvSpPr>
          <p:nvPr>
            <p:ph type="title"/>
          </p:nvPr>
        </p:nvSpPr>
        <p:spPr>
          <a:xfrm>
            <a:off x="457200" y="274638"/>
            <a:ext cx="8229600" cy="1143000"/>
          </a:xfrm>
        </p:spPr>
        <p:txBody>
          <a:bodyPr/>
          <a:lstStyle/>
          <a:p>
            <a:r>
              <a:rPr lang="en-US" sz="3200" dirty="0" smtClean="0">
                <a:solidFill>
                  <a:schemeClr val="bg1"/>
                </a:solidFill>
              </a:rPr>
              <a:t>Published species distribution models (Iverson </a:t>
            </a:r>
            <a:r>
              <a:rPr lang="en-US" sz="3200" dirty="0">
                <a:solidFill>
                  <a:schemeClr val="bg1"/>
                </a:solidFill>
              </a:rPr>
              <a:t>et al. </a:t>
            </a:r>
            <a:r>
              <a:rPr lang="en-US" sz="3200" dirty="0" smtClean="0">
                <a:solidFill>
                  <a:schemeClr val="bg1"/>
                </a:solidFill>
              </a:rPr>
              <a:t>2008, </a:t>
            </a:r>
            <a:r>
              <a:rPr lang="en-US" sz="3200" dirty="0" err="1" smtClean="0">
                <a:solidFill>
                  <a:schemeClr val="bg1"/>
                </a:solidFill>
              </a:rPr>
              <a:t>McKenney</a:t>
            </a:r>
            <a:r>
              <a:rPr lang="en-US" sz="3200" dirty="0" smtClean="0">
                <a:solidFill>
                  <a:schemeClr val="bg1"/>
                </a:solidFill>
              </a:rPr>
              <a:t> et al. 2011)</a:t>
            </a:r>
            <a:endParaRPr lang="en-US" sz="3200" dirty="0">
              <a:solidFill>
                <a:schemeClr val="bg1"/>
              </a:solidFill>
            </a:endParaRPr>
          </a:p>
        </p:txBody>
      </p:sp>
      <p:sp>
        <p:nvSpPr>
          <p:cNvPr id="11" name="TextBox 10"/>
          <p:cNvSpPr txBox="1"/>
          <p:nvPr/>
        </p:nvSpPr>
        <p:spPr>
          <a:xfrm>
            <a:off x="6781800" y="5943600"/>
            <a:ext cx="2286000" cy="369332"/>
          </a:xfrm>
          <a:prstGeom prst="rect">
            <a:avLst/>
          </a:prstGeom>
          <a:noFill/>
        </p:spPr>
        <p:txBody>
          <a:bodyPr wrap="square" rtlCol="0">
            <a:spAutoFit/>
          </a:bodyPr>
          <a:lstStyle/>
          <a:p>
            <a:r>
              <a:rPr lang="en-US" dirty="0" smtClean="0">
                <a:solidFill>
                  <a:schemeClr val="bg1"/>
                </a:solidFill>
              </a:rPr>
              <a:t>Zolkos et al. in review</a:t>
            </a:r>
            <a:endParaRPr lang="en-US" dirty="0">
              <a:solidFill>
                <a:schemeClr val="bg1"/>
              </a:solidFill>
            </a:endParaRPr>
          </a:p>
        </p:txBody>
      </p:sp>
      <p:sp>
        <p:nvSpPr>
          <p:cNvPr id="2" name="Rectangle 1"/>
          <p:cNvSpPr/>
          <p:nvPr/>
        </p:nvSpPr>
        <p:spPr>
          <a:xfrm>
            <a:off x="115199" y="6001182"/>
            <a:ext cx="4779642" cy="369332"/>
          </a:xfrm>
          <a:prstGeom prst="rect">
            <a:avLst/>
          </a:prstGeom>
        </p:spPr>
        <p:txBody>
          <a:bodyPr wrap="none">
            <a:spAutoFit/>
          </a:bodyPr>
          <a:lstStyle/>
          <a:p>
            <a:r>
              <a:rPr lang="en-US" dirty="0" smtClean="0">
                <a:solidFill>
                  <a:schemeClr val="bg1"/>
                </a:solidFill>
              </a:rPr>
              <a:t>Decline in habitat richness of 32 key tree species</a:t>
            </a:r>
            <a:endParaRPr lang="en-US" dirty="0"/>
          </a:p>
        </p:txBody>
      </p:sp>
    </p:spTree>
    <p:extLst>
      <p:ext uri="{BB962C8B-B14F-4D97-AF65-F5344CB8AC3E}">
        <p14:creationId xmlns:p14="http://schemas.microsoft.com/office/powerpoint/2010/main" val="1054925957"/>
      </p:ext>
    </p:extLst>
  </p:cSld>
  <p:clrMapOvr>
    <a:masterClrMapping/>
  </p:clrMapOvr>
  <mc:AlternateContent xmlns:mc="http://schemas.openxmlformats.org/markup-compatibility/2006" xmlns:p14="http://schemas.microsoft.com/office/powerpoint/2010/main">
    <mc:Choice Requires="p14">
      <p:transition spd="slow" p14:dur="2000" advTm="32611"/>
    </mc:Choice>
    <mc:Fallback xmlns="">
      <p:transition spd="slow" advTm="32611"/>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solidFill>
                  <a:schemeClr val="bg1"/>
                </a:solidFill>
              </a:rPr>
              <a:t>Shenandoah Projected Climate</a:t>
            </a:r>
            <a:endParaRPr lang="en-US" dirty="0">
              <a:solidFill>
                <a:schemeClr val="bg1"/>
              </a:solidFill>
            </a:endParaRPr>
          </a:p>
        </p:txBody>
      </p:sp>
      <p:sp>
        <p:nvSpPr>
          <p:cNvPr id="5" name="Content Placeholder 4"/>
          <p:cNvSpPr>
            <a:spLocks noGrp="1"/>
          </p:cNvSpPr>
          <p:nvPr>
            <p:ph idx="1"/>
          </p:nvPr>
        </p:nvSpPr>
        <p:spPr>
          <a:xfrm>
            <a:off x="457200" y="5943600"/>
            <a:ext cx="8229600" cy="914400"/>
          </a:xfrm>
        </p:spPr>
        <p:txBody>
          <a:bodyPr/>
          <a:lstStyle/>
          <a:p>
            <a:r>
              <a:rPr lang="en-US" dirty="0" smtClean="0">
                <a:solidFill>
                  <a:schemeClr val="bg1"/>
                </a:solidFill>
              </a:rPr>
              <a:t>Results are similar for other NPS units </a:t>
            </a:r>
            <a:endParaRPr lang="en-US" dirty="0">
              <a:solidFill>
                <a:schemeClr val="bg1"/>
              </a:solidFill>
            </a:endParaRPr>
          </a:p>
        </p:txBody>
      </p:sp>
      <p:pic>
        <p:nvPicPr>
          <p:cNvPr id="8" name="Picture 7" descr="C:\Users\pjantz.WHRC\Google Drive\LCCVP\ALCC_Climate\shen_1895_2005.png"/>
          <p:cNvPicPr>
            <a:picLocks noChangeAspect="1"/>
          </p:cNvPicPr>
          <p:nvPr/>
        </p:nvPicPr>
        <p:blipFill>
          <a:blip r:embed="rId3" cstate="screen"/>
          <a:srcRect/>
          <a:stretch>
            <a:fillRect/>
          </a:stretch>
        </p:blipFill>
        <p:spPr bwMode="auto">
          <a:xfrm>
            <a:off x="0" y="1295400"/>
            <a:ext cx="9144000" cy="4572000"/>
          </a:xfrm>
          <a:prstGeom prst="rect">
            <a:avLst/>
          </a:prstGeom>
          <a:noFill/>
          <a:ln w="9525">
            <a:noFill/>
            <a:miter lim="800000"/>
            <a:headEnd/>
            <a:tailEnd/>
          </a:ln>
        </p:spPr>
      </p:pic>
    </p:spTree>
  </p:cSld>
  <p:clrMapOvr>
    <a:masterClrMapping/>
  </p:clrMapOvr>
  <mc:AlternateContent xmlns:mc="http://schemas.openxmlformats.org/markup-compatibility/2006" xmlns:p14="http://schemas.microsoft.com/office/powerpoint/2010/main">
    <mc:Choice Requires="p14">
      <p:transition spd="slow" p14:dur="2000" advTm="39385"/>
    </mc:Choice>
    <mc:Fallback xmlns="">
      <p:transition spd="slow" advTm="39385"/>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solidFill>
                  <a:schemeClr val="bg1"/>
                </a:solidFill>
              </a:rPr>
              <a:t>Ecosystem Process Projections</a:t>
            </a:r>
            <a:endParaRPr lang="en-US" dirty="0">
              <a:solidFill>
                <a:schemeClr val="bg1"/>
              </a:solidFill>
            </a:endParaRPr>
          </a:p>
        </p:txBody>
      </p:sp>
      <p:sp>
        <p:nvSpPr>
          <p:cNvPr id="5" name="Content Placeholder 4"/>
          <p:cNvSpPr>
            <a:spLocks noGrp="1"/>
          </p:cNvSpPr>
          <p:nvPr>
            <p:ph idx="1"/>
          </p:nvPr>
        </p:nvSpPr>
        <p:spPr/>
        <p:txBody>
          <a:bodyPr/>
          <a:lstStyle/>
          <a:p>
            <a:endParaRPr lang="en-US" dirty="0"/>
          </a:p>
        </p:txBody>
      </p:sp>
      <p:pic>
        <p:nvPicPr>
          <p:cNvPr id="2053"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2247900"/>
            <a:ext cx="8867775" cy="24765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65586916"/>
      </p:ext>
    </p:extLst>
  </p:cSld>
  <p:clrMapOvr>
    <a:masterClrMapping/>
  </p:clrMapOvr>
  <mc:AlternateContent xmlns:mc="http://schemas.openxmlformats.org/markup-compatibility/2006" xmlns:p14="http://schemas.microsoft.com/office/powerpoint/2010/main">
    <mc:Choice Requires="p14">
      <p:transition spd="slow" p14:dur="2000" advTm="35661"/>
    </mc:Choice>
    <mc:Fallback xmlns="">
      <p:transition spd="slow" advTm="35661"/>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solidFill>
                  <a:schemeClr val="bg1"/>
                </a:solidFill>
              </a:rPr>
              <a:t>Ecosystem Process Projections</a:t>
            </a:r>
            <a:endParaRPr lang="en-US" dirty="0">
              <a:solidFill>
                <a:schemeClr val="bg1"/>
              </a:solidFill>
            </a:endParaRPr>
          </a:p>
        </p:txBody>
      </p:sp>
      <p:sp>
        <p:nvSpPr>
          <p:cNvPr id="5" name="Content Placeholder 4"/>
          <p:cNvSpPr>
            <a:spLocks noGrp="1"/>
          </p:cNvSpPr>
          <p:nvPr>
            <p:ph idx="1"/>
          </p:nvPr>
        </p:nvSpPr>
        <p:spPr/>
        <p:txBody>
          <a:bodyPr/>
          <a:lstStyle/>
          <a:p>
            <a:endParaRPr lang="en-US" dirty="0"/>
          </a:p>
        </p:txBody>
      </p:sp>
      <p:pic>
        <p:nvPicPr>
          <p:cNvPr id="2052"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5448" y="2249424"/>
            <a:ext cx="8877300" cy="24955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721216976"/>
      </p:ext>
    </p:extLst>
  </p:cSld>
  <p:clrMapOvr>
    <a:masterClrMapping/>
  </p:clrMapOvr>
  <mc:AlternateContent xmlns:mc="http://schemas.openxmlformats.org/markup-compatibility/2006" xmlns:p14="http://schemas.microsoft.com/office/powerpoint/2010/main">
    <mc:Choice Requires="p14">
      <p:transition spd="slow" p14:dur="2000" advTm="11331"/>
    </mc:Choice>
    <mc:Fallback xmlns="">
      <p:transition spd="slow" advTm="11331"/>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solidFill>
                  <a:schemeClr val="bg1"/>
                </a:solidFill>
              </a:rPr>
              <a:t>Ecosystem Process Projections</a:t>
            </a:r>
            <a:endParaRPr lang="en-US" dirty="0">
              <a:solidFill>
                <a:schemeClr val="bg1"/>
              </a:solidFill>
            </a:endParaRPr>
          </a:p>
        </p:txBody>
      </p:sp>
      <p:sp>
        <p:nvSpPr>
          <p:cNvPr id="5" name="Content Placeholder 4"/>
          <p:cNvSpPr>
            <a:spLocks noGrp="1"/>
          </p:cNvSpPr>
          <p:nvPr>
            <p:ph idx="1"/>
          </p:nvPr>
        </p:nvSpPr>
        <p:spPr/>
        <p:txBody>
          <a:bodyPr/>
          <a:lstStyle/>
          <a:p>
            <a:endParaRPr lang="en-US" dirty="0"/>
          </a:p>
        </p:txBody>
      </p:sp>
      <p:pic>
        <p:nvPicPr>
          <p:cNvPr id="2050"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2948" r="1207"/>
          <a:stretch/>
        </p:blipFill>
        <p:spPr bwMode="auto">
          <a:xfrm>
            <a:off x="155448" y="2249424"/>
            <a:ext cx="8882744" cy="2514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Content Placeholder 4"/>
          <p:cNvSpPr txBox="1">
            <a:spLocks/>
          </p:cNvSpPr>
          <p:nvPr/>
        </p:nvSpPr>
        <p:spPr bwMode="auto">
          <a:xfrm>
            <a:off x="457200" y="5943600"/>
            <a:ext cx="8229600" cy="9144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S PGothic" pitchFamily="34" charset="-128"/>
                <a:cs typeface="ＭＳ Ｐゴシック" charset="0"/>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S PGothic" pitchFamily="34" charset="-128"/>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S PGothic" pitchFamily="34" charset="-128"/>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S PGothic" pitchFamily="34" charset="-128"/>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S PGothic" pitchFamily="34" charset="-128"/>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mtClean="0">
                <a:solidFill>
                  <a:schemeClr val="bg1"/>
                </a:solidFill>
              </a:rPr>
              <a:t>Results are similar for other NPS units </a:t>
            </a:r>
            <a:endParaRPr lang="en-US" dirty="0">
              <a:solidFill>
                <a:schemeClr val="bg1"/>
              </a:solidFill>
            </a:endParaRPr>
          </a:p>
        </p:txBody>
      </p:sp>
    </p:spTree>
    <p:extLst>
      <p:ext uri="{BB962C8B-B14F-4D97-AF65-F5344CB8AC3E}">
        <p14:creationId xmlns:p14="http://schemas.microsoft.com/office/powerpoint/2010/main" val="994283143"/>
      </p:ext>
    </p:extLst>
  </p:cSld>
  <p:clrMapOvr>
    <a:masterClrMapping/>
  </p:clrMapOvr>
  <mc:AlternateContent xmlns:mc="http://schemas.openxmlformats.org/markup-compatibility/2006" xmlns:p14="http://schemas.microsoft.com/office/powerpoint/2010/main">
    <mc:Choice Requires="p14">
      <p:transition spd="slow" p14:dur="2000" advTm="35736"/>
    </mc:Choice>
    <mc:Fallback xmlns="">
      <p:transition spd="slow" advTm="35736"/>
    </mc:Fallback>
  </mc:AlternateContent>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IMING" val="|37.6"/>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Paper">
      <a:dk1>
        <a:sysClr val="windowText" lastClr="000000"/>
      </a:dk1>
      <a:lt1>
        <a:sysClr val="window" lastClr="FFFFFF"/>
      </a:lt1>
      <a:dk2>
        <a:srgbClr val="444D26"/>
      </a:dk2>
      <a:lt2>
        <a:srgbClr val="FEFAC9"/>
      </a:lt2>
      <a:accent1>
        <a:srgbClr val="A5B592"/>
      </a:accent1>
      <a:accent2>
        <a:srgbClr val="F3A447"/>
      </a:accent2>
      <a:accent3>
        <a:srgbClr val="E7BC29"/>
      </a:accent3>
      <a:accent4>
        <a:srgbClr val="D092A7"/>
      </a:accent4>
      <a:accent5>
        <a:srgbClr val="9C85C0"/>
      </a:accent5>
      <a:accent6>
        <a:srgbClr val="809EC2"/>
      </a:accent6>
      <a:hlink>
        <a:srgbClr val="8E58B6"/>
      </a:hlink>
      <a:folHlink>
        <a:srgbClr val="7F6F6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3024</TotalTime>
  <Words>1076</Words>
  <Application>Microsoft Office PowerPoint</Application>
  <PresentationFormat>On-screen Show (4:3)</PresentationFormat>
  <Paragraphs>102</Paragraphs>
  <Slides>21</Slides>
  <Notes>19</Notes>
  <HiddenSlides>0</HiddenSlides>
  <MMClips>0</MMClips>
  <ScaleCrop>false</ScaleCrop>
  <HeadingPairs>
    <vt:vector size="4" baseType="variant">
      <vt:variant>
        <vt:lpstr>Theme</vt:lpstr>
      </vt:variant>
      <vt:variant>
        <vt:i4>2</vt:i4>
      </vt:variant>
      <vt:variant>
        <vt:lpstr>Slide Titles</vt:lpstr>
      </vt:variant>
      <vt:variant>
        <vt:i4>21</vt:i4>
      </vt:variant>
    </vt:vector>
  </HeadingPairs>
  <TitlesOfParts>
    <vt:vector size="23" baseType="lpstr">
      <vt:lpstr>Office Theme</vt:lpstr>
      <vt:lpstr>1_Office Theme</vt:lpstr>
      <vt:lpstr>Potential Impacts of Climate Change on Vegetation in the Appalachian LCC</vt:lpstr>
      <vt:lpstr>Appalachian LCC</vt:lpstr>
      <vt:lpstr>Appalachian LCC</vt:lpstr>
      <vt:lpstr>PowerPoint Presentation</vt:lpstr>
      <vt:lpstr>Published species distribution models (Iverson et al. 2008, McKenney et al. 2011)</vt:lpstr>
      <vt:lpstr>Shenandoah Projected Climate</vt:lpstr>
      <vt:lpstr>Ecosystem Process Projections</vt:lpstr>
      <vt:lpstr>Ecosystem Process Projections</vt:lpstr>
      <vt:lpstr>Ecosystem Process Projections</vt:lpstr>
      <vt:lpstr>PowerPoint Presentation</vt:lpstr>
      <vt:lpstr>Envelope Modeling for Vegetation Types</vt:lpstr>
      <vt:lpstr>Cove Forest</vt:lpstr>
      <vt:lpstr>Cove Forest</vt:lpstr>
      <vt:lpstr>PowerPoint Presentation</vt:lpstr>
      <vt:lpstr>PowerPoint Presentation</vt:lpstr>
      <vt:lpstr>Thanks!</vt:lpstr>
      <vt:lpstr>Extra</vt:lpstr>
      <vt:lpstr>PowerPoint Presentation</vt:lpstr>
      <vt:lpstr>Species Level Mapping: Sugar Maple</vt:lpstr>
      <vt:lpstr>Recent Historical Trends</vt:lpstr>
      <vt:lpstr>PowerPoint Presentation</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pjantz</dc:creator>
  <cp:lastModifiedBy>Patrick Jantz</cp:lastModifiedBy>
  <cp:revision>116</cp:revision>
  <dcterms:created xsi:type="dcterms:W3CDTF">2014-07-09T16:24:47Z</dcterms:created>
  <dcterms:modified xsi:type="dcterms:W3CDTF">2014-07-14T14:31:06Z</dcterms:modified>
</cp:coreProperties>
</file>