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666" r:id="rId2"/>
    <p:sldId id="530" r:id="rId3"/>
    <p:sldId id="668" r:id="rId4"/>
    <p:sldId id="693" r:id="rId5"/>
    <p:sldId id="667" r:id="rId6"/>
    <p:sldId id="692" r:id="rId7"/>
    <p:sldId id="691" r:id="rId8"/>
    <p:sldId id="671" r:id="rId9"/>
    <p:sldId id="672" r:id="rId10"/>
    <p:sldId id="673" r:id="rId11"/>
    <p:sldId id="694" r:id="rId12"/>
    <p:sldId id="674" r:id="rId13"/>
    <p:sldId id="675" r:id="rId14"/>
    <p:sldId id="677" r:id="rId15"/>
    <p:sldId id="678" r:id="rId16"/>
    <p:sldId id="679" r:id="rId17"/>
    <p:sldId id="689" r:id="rId18"/>
    <p:sldId id="699" r:id="rId19"/>
    <p:sldId id="700" r:id="rId20"/>
    <p:sldId id="681" r:id="rId21"/>
    <p:sldId id="701" r:id="rId22"/>
    <p:sldId id="682" r:id="rId23"/>
    <p:sldId id="652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CB60"/>
    <a:srgbClr val="0000FF"/>
    <a:srgbClr val="CCCC00"/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581" autoAdjust="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43020C-2F44-4F2E-A015-C61A0A16A443}" type="datetimeFigureOut">
              <a:rPr lang="en-US"/>
              <a:pPr>
                <a:defRPr/>
              </a:pPr>
              <a:t>7/14/2014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1D6780-B8AF-45CF-A585-210BF353B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371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E252D2C-7DD9-4331-ACCC-AAB485CFB79A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4656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08B5442-3D8D-4069-994A-5B45370F1EE0}" type="slidenum">
              <a:rPr lang="en-US" sz="1200"/>
              <a:pPr algn="r" eaLnBrk="1" hangingPunct="1"/>
              <a:t>2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Our goal is to demonstrate in two lccs.  </a:t>
            </a:r>
          </a:p>
        </p:txBody>
      </p:sp>
    </p:spTree>
    <p:extLst>
      <p:ext uri="{BB962C8B-B14F-4D97-AF65-F5344CB8AC3E}">
        <p14:creationId xmlns:p14="http://schemas.microsoft.com/office/powerpoint/2010/main" val="4107348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08B5442-3D8D-4069-994A-5B45370F1EE0}" type="slidenum">
              <a:rPr lang="en-US" sz="1200"/>
              <a:pPr algn="r" eaLnBrk="1" hangingPunct="1"/>
              <a:t>3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Our goal is to demonstrate in two lccs.  </a:t>
            </a:r>
          </a:p>
        </p:txBody>
      </p:sp>
    </p:spTree>
    <p:extLst>
      <p:ext uri="{BB962C8B-B14F-4D97-AF65-F5344CB8AC3E}">
        <p14:creationId xmlns:p14="http://schemas.microsoft.com/office/powerpoint/2010/main" val="2138223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08B5442-3D8D-4069-994A-5B45370F1EE0}" type="slidenum">
              <a:rPr lang="en-US" sz="1200"/>
              <a:pPr algn="r" eaLnBrk="1" hangingPunct="1"/>
              <a:t>4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Our goal is to demonstrate in two lccs.  </a:t>
            </a:r>
          </a:p>
        </p:txBody>
      </p:sp>
    </p:spTree>
    <p:extLst>
      <p:ext uri="{BB962C8B-B14F-4D97-AF65-F5344CB8AC3E}">
        <p14:creationId xmlns:p14="http://schemas.microsoft.com/office/powerpoint/2010/main" val="2138223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A7086-4575-45CC-B532-917B552F0D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44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A7086-4575-45CC-B532-917B552F0D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49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A7086-4575-45CC-B532-917B552F0D7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5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84CA6-2768-4738-9BBC-6D150250F9D8}" type="datetimeFigureOut">
              <a:rPr lang="en-US"/>
              <a:pPr>
                <a:defRPr/>
              </a:pPr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17A50-C049-4714-ADF0-52F6499E7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5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318B3-8744-4312-B955-276A433F66A6}" type="datetimeFigureOut">
              <a:rPr lang="en-US"/>
              <a:pPr>
                <a:defRPr/>
              </a:pPr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BF6A9-B724-4DFA-9869-F2C463B22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1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EBF47-9703-41E3-86A7-6F6B396E6177}" type="datetimeFigureOut">
              <a:rPr lang="en-US"/>
              <a:pPr>
                <a:defRPr/>
              </a:pPr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80D74-09F9-450E-8CF8-771E96ED2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9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593DE-CE65-4CF5-A742-5BCDA4C2A60C}" type="datetimeFigureOut">
              <a:rPr lang="en-US"/>
              <a:pPr>
                <a:defRPr/>
              </a:pPr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8D84E-AA8B-4DF0-8274-5768FC15B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53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8102-CD63-47B2-B1A3-E2E83F9555DC}" type="datetimeFigureOut">
              <a:rPr lang="en-US"/>
              <a:pPr>
                <a:defRPr/>
              </a:pPr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13B5B-78B3-4EDD-A3D8-CFCBDB02D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6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3F475-C48A-41A2-BBFD-E14A7016B777}" type="datetimeFigureOut">
              <a:rPr lang="en-US"/>
              <a:pPr>
                <a:defRPr/>
              </a:pPr>
              <a:t>7/14/2014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BC721-5276-44FA-A292-2AE5221A3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26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87BA9-040F-4248-B67A-76549EA6B433}" type="datetimeFigureOut">
              <a:rPr lang="en-US"/>
              <a:pPr>
                <a:defRPr/>
              </a:pPr>
              <a:t>7/14/2014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D6213-71B6-4ECC-917E-5794EA4CE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3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EB923-965A-42DF-9A6B-9E76D35425B2}" type="datetimeFigureOut">
              <a:rPr lang="en-US"/>
              <a:pPr>
                <a:defRPr/>
              </a:pPr>
              <a:t>7/14/2014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08BE0-85EF-4169-A63C-14584B895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5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6F5A6-446B-428A-A462-91FC9FBADC8A}" type="datetimeFigureOut">
              <a:rPr lang="en-US"/>
              <a:pPr>
                <a:defRPr/>
              </a:pPr>
              <a:t>7/14/2014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3D331-19AC-40AB-ADC1-944642F3C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1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3C85-3ABF-431B-98BC-19888D0FDDBE}" type="datetimeFigureOut">
              <a:rPr lang="en-US"/>
              <a:pPr>
                <a:defRPr/>
              </a:pPr>
              <a:t>7/14/2014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A2AC6-35BE-41AB-AA54-E8B534324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33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BB9D-B0CF-471D-9E96-D8B59FCF70A6}" type="datetimeFigureOut">
              <a:rPr lang="en-US"/>
              <a:pPr>
                <a:defRPr/>
              </a:pPr>
              <a:t>7/14/2014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DD62B-8155-4CFF-83E5-2EFD5B6E1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6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E0E7D7-E154-482A-8986-F9ABB3F67EB7}" type="datetimeFigureOut">
              <a:rPr lang="en-US"/>
              <a:pPr>
                <a:defRPr/>
              </a:pPr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035A98-490E-413F-97D7-6519B864D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10"/>
          <p:cNvSpPr txBox="1">
            <a:spLocks noChangeArrowheads="1"/>
          </p:cNvSpPr>
          <p:nvPr/>
        </p:nvSpPr>
        <p:spPr bwMode="auto">
          <a:xfrm>
            <a:off x="1524000" y="294918"/>
            <a:ext cx="7239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</a:rPr>
              <a:t>Which tree species and biome types are most vulnerable to climate change in the US Northern Rocky Mountains?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055" name="Text Box 12"/>
          <p:cNvSpPr txBox="1">
            <a:spLocks noChangeArrowheads="1"/>
          </p:cNvSpPr>
          <p:nvPr/>
        </p:nvSpPr>
        <p:spPr bwMode="auto">
          <a:xfrm>
            <a:off x="2189416" y="1819870"/>
            <a:ext cx="49946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b="1" dirty="0" smtClean="0"/>
              <a:t>Andy Hansen and Linda Phillips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b="1" dirty="0" smtClean="0">
                <a:solidFill>
                  <a:srgbClr val="0000FF"/>
                </a:solidFill>
              </a:rPr>
              <a:t>Ecology Department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b="1" dirty="0" smtClean="0">
                <a:solidFill>
                  <a:srgbClr val="0000FF"/>
                </a:solidFill>
              </a:rPr>
              <a:t>Montana </a:t>
            </a:r>
            <a:r>
              <a:rPr lang="en-US" b="1" dirty="0">
                <a:solidFill>
                  <a:srgbClr val="0000FF"/>
                </a:solidFill>
              </a:rPr>
              <a:t>State </a:t>
            </a:r>
            <a:r>
              <a:rPr lang="en-US" b="1" dirty="0" smtClean="0">
                <a:solidFill>
                  <a:srgbClr val="0000FF"/>
                </a:solidFill>
              </a:rPr>
              <a:t>University</a:t>
            </a:r>
            <a:endParaRPr lang="en-US" b="1" dirty="0"/>
          </a:p>
        </p:txBody>
      </p:sp>
      <p:pic>
        <p:nvPicPr>
          <p:cNvPr id="205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1566"/>
            <a:ext cx="962450" cy="62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97" y="2819400"/>
            <a:ext cx="8346603" cy="3276600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429000" y="6336268"/>
            <a:ext cx="26836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900" b="1" dirty="0">
                <a:solidFill>
                  <a:srgbClr val="92D050"/>
                </a:solidFill>
              </a:rPr>
              <a:t>NASA Applied Sciences Program</a:t>
            </a:r>
          </a:p>
          <a:p>
            <a:pPr algn="ctr" eaLnBrk="1" hangingPunct="1"/>
            <a:r>
              <a:rPr lang="en-US" sz="900" b="1" dirty="0">
                <a:solidFill>
                  <a:srgbClr val="92D050"/>
                </a:solidFill>
              </a:rPr>
              <a:t> (NNH10ZDA001N - BIOCLIM</a:t>
            </a:r>
            <a:r>
              <a:rPr lang="en-US" sz="900" b="1" dirty="0" smtClean="0">
                <a:solidFill>
                  <a:srgbClr val="92D050"/>
                </a:solidFill>
              </a:rPr>
              <a:t>)</a:t>
            </a:r>
            <a:endParaRPr lang="en-US" sz="900" b="1" dirty="0">
              <a:solidFill>
                <a:srgbClr val="92D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863853"/>
            <a:ext cx="901490" cy="63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3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667000" y="86380"/>
            <a:ext cx="411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C00000"/>
                </a:solidFill>
              </a:rPr>
              <a:t>Biome Types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7543800" cy="58674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8" y="152400"/>
            <a:ext cx="810815" cy="52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5" y="685800"/>
            <a:ext cx="784120" cy="5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53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590800" y="152400"/>
            <a:ext cx="434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C00000"/>
                </a:solidFill>
              </a:rPr>
              <a:t>Biome Types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73"/>
          <a:stretch/>
        </p:blipFill>
        <p:spPr bwMode="auto">
          <a:xfrm>
            <a:off x="304801" y="914401"/>
            <a:ext cx="8686800" cy="5867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8" y="152400"/>
            <a:ext cx="810815" cy="52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6236"/>
            <a:ext cx="784120" cy="5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49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838200" y="273050"/>
            <a:ext cx="7748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C00000"/>
                </a:solidFill>
              </a:rPr>
              <a:t>Tree Species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55" t="39354" r="1441" b="39976"/>
          <a:stretch/>
        </p:blipFill>
        <p:spPr bwMode="auto">
          <a:xfrm>
            <a:off x="7696200" y="4985390"/>
            <a:ext cx="1406350" cy="77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0" t="34368" r="1217" b="36236"/>
          <a:stretch/>
        </p:blipFill>
        <p:spPr bwMode="auto">
          <a:xfrm>
            <a:off x="7738783" y="1466875"/>
            <a:ext cx="1386344" cy="110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30231" y="1189876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Subalpine</a:t>
            </a:r>
            <a:endParaRPr lang="en-US" sz="1400" b="1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20" t="39085" r="975" b="40350"/>
          <a:stretch/>
        </p:blipFill>
        <p:spPr bwMode="auto">
          <a:xfrm>
            <a:off x="7848599" y="3014971"/>
            <a:ext cx="1239117" cy="84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29" t="51756" r="605" b="40644"/>
          <a:stretch/>
        </p:blipFill>
        <p:spPr bwMode="auto">
          <a:xfrm>
            <a:off x="7848600" y="3057100"/>
            <a:ext cx="1146970" cy="32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985708" y="2743200"/>
            <a:ext cx="867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Montane</a:t>
            </a:r>
            <a:endParaRPr lang="en-US" sz="1400" b="1" dirty="0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67" t="50000" r="2689" b="40935"/>
          <a:stretch/>
        </p:blipFill>
        <p:spPr bwMode="auto">
          <a:xfrm>
            <a:off x="7848600" y="3761343"/>
            <a:ext cx="1221207" cy="36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137305" y="4724400"/>
            <a:ext cx="62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Mesic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960556" y="5499404"/>
            <a:ext cx="110318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+mj-lt"/>
              </a:rPr>
              <a:t>Western hemlock</a:t>
            </a:r>
            <a:endParaRPr lang="en-US" sz="10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60557" y="5003884"/>
            <a:ext cx="1141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j-lt"/>
              </a:rPr>
              <a:t>Western </a:t>
            </a:r>
            <a:r>
              <a:rPr lang="en-US" sz="1000" dirty="0" err="1" smtClean="0">
                <a:latin typeface="+mj-lt"/>
              </a:rPr>
              <a:t>redcedar</a:t>
            </a:r>
            <a:endParaRPr lang="en-US" sz="10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66063" y="861227"/>
            <a:ext cx="1567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Crookston et al.</a:t>
            </a:r>
            <a:endParaRPr lang="en-US" sz="1600" b="1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0790" y="861227"/>
            <a:ext cx="1554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Coops &amp; Waring</a:t>
            </a:r>
            <a:endParaRPr lang="en-US" sz="1600" b="1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47880" y="861227"/>
            <a:ext cx="1537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Gray &amp; </a:t>
            </a:r>
            <a:r>
              <a:rPr lang="en-US" sz="1600" b="1" dirty="0" err="1" smtClean="0">
                <a:latin typeface="+mn-lt"/>
              </a:rPr>
              <a:t>Hamann</a:t>
            </a:r>
            <a:endParaRPr lang="en-US" sz="1600" b="1" dirty="0">
              <a:latin typeface="+mn-lt"/>
            </a:endParaRP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538" y="3003356"/>
            <a:ext cx="1831862" cy="133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36" y="1240745"/>
            <a:ext cx="1900464" cy="138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451" y="4740332"/>
            <a:ext cx="1857949" cy="134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40331"/>
            <a:ext cx="1894464" cy="137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8" y="1265585"/>
            <a:ext cx="1866270" cy="135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18210"/>
            <a:ext cx="1864050" cy="135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624" y="1250824"/>
            <a:ext cx="1817576" cy="134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780" y="2988586"/>
            <a:ext cx="1824620" cy="134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3"/>
          <a:stretch/>
        </p:blipFill>
        <p:spPr bwMode="auto">
          <a:xfrm>
            <a:off x="5890077" y="1240745"/>
            <a:ext cx="1806123" cy="137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343267" y="861227"/>
            <a:ext cx="971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Bell et al.</a:t>
            </a:r>
            <a:endParaRPr lang="en-US" sz="1600" b="1" dirty="0">
              <a:latin typeface="+mn-lt"/>
            </a:endParaRPr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324" y="2988585"/>
            <a:ext cx="1819076" cy="132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453" y="4731279"/>
            <a:ext cx="1852947" cy="13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6324600"/>
            <a:ext cx="579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Percent of GNLCC Suitable in Climate, Reference Period to 2100</a:t>
            </a:r>
            <a:endParaRPr lang="en-US" sz="1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471570" y="13271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A2 Scenario</a:t>
            </a:r>
            <a:endParaRPr lang="en-US" b="1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8" y="152400"/>
            <a:ext cx="810815" cy="52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66" y="125895"/>
            <a:ext cx="784120" cy="5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14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838200" y="273050"/>
            <a:ext cx="7748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C00000"/>
                </a:solidFill>
              </a:rPr>
              <a:t>Change in Spatial Patterns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8" y="152400"/>
            <a:ext cx="810815" cy="52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9" y="945187"/>
            <a:ext cx="8500429" cy="29633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317" y="3908500"/>
            <a:ext cx="8924078" cy="27971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162800" y="332642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A2 Scenario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8" y="152400"/>
            <a:ext cx="810815" cy="52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9743"/>
            <a:ext cx="784120" cy="5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8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8" y="152400"/>
            <a:ext cx="810815" cy="52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60" y="920391"/>
            <a:ext cx="8347201" cy="31944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14800"/>
            <a:ext cx="9071074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1524000"/>
            <a:ext cx="2213074" cy="8489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81308" y="287452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A2 Scenario</a:t>
            </a:r>
            <a:endParaRPr lang="en-US" b="1" dirty="0"/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838200" y="273050"/>
            <a:ext cx="7748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C00000"/>
                </a:solidFill>
              </a:rPr>
              <a:t>Change in Spatial Patterns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6720"/>
            <a:ext cx="784120" cy="5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9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8" y="152400"/>
            <a:ext cx="810815" cy="52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1" y="1447800"/>
            <a:ext cx="8462528" cy="32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126" y="2199083"/>
            <a:ext cx="2213074" cy="8489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51663" y="6324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A2 Scenario</a:t>
            </a:r>
            <a:endParaRPr lang="en-US" b="1" dirty="0"/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838200" y="273050"/>
            <a:ext cx="7748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C00000"/>
                </a:solidFill>
              </a:rPr>
              <a:t>Change in Spatial Patterns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8" y="152400"/>
            <a:ext cx="810815" cy="52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5" y="685800"/>
            <a:ext cx="784120" cy="5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1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8" y="152400"/>
            <a:ext cx="810815" cy="52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1" y="1318736"/>
            <a:ext cx="8462528" cy="32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126" y="2070019"/>
            <a:ext cx="2213074" cy="8489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6433" y="4976336"/>
            <a:ext cx="64811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Species expansions of Coops </a:t>
            </a:r>
            <a:r>
              <a:rPr lang="en-US" sz="1400" b="1" dirty="0"/>
              <a:t>&amp; Waring </a:t>
            </a:r>
            <a:r>
              <a:rPr lang="en-US" sz="1400" b="1" dirty="0" smtClean="0"/>
              <a:t>suspect because they used a GCM subsequently found </a:t>
            </a:r>
            <a:r>
              <a:rPr lang="en-US" sz="1400" b="1" dirty="0"/>
              <a:t>to project cooler and wetter conditions in the Pacific Northwest than a 20 GCM ensemble average (Mote et al. 2005, 2008).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1663" y="6324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A2 Scenario</a:t>
            </a:r>
            <a:endParaRPr lang="en-US" b="1" dirty="0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838200" y="273050"/>
            <a:ext cx="7748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C00000"/>
                </a:solidFill>
              </a:rPr>
              <a:t>Change in Spatial Patterns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8" y="152400"/>
            <a:ext cx="810815" cy="52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5" y="685800"/>
            <a:ext cx="784120" cy="5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6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1570" y="751284"/>
            <a:ext cx="6564630" cy="32538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838200" y="76200"/>
            <a:ext cx="792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C00000"/>
                </a:solidFill>
              </a:rPr>
              <a:t>Vulnerability A</a:t>
            </a:r>
            <a:r>
              <a:rPr lang="en-US" sz="2400" b="1" dirty="0" smtClean="0">
                <a:solidFill>
                  <a:srgbClr val="C00000"/>
                </a:solidFill>
              </a:rPr>
              <a:t>ssessment Based </a:t>
            </a:r>
            <a:r>
              <a:rPr lang="en-US" sz="2400" b="1" dirty="0">
                <a:solidFill>
                  <a:srgbClr val="C00000"/>
                </a:solidFill>
              </a:rPr>
              <a:t>on </a:t>
            </a:r>
            <a:r>
              <a:rPr lang="en-US" sz="2400" b="1" dirty="0" smtClean="0">
                <a:solidFill>
                  <a:srgbClr val="C00000"/>
                </a:solidFill>
              </a:rPr>
              <a:t>Potential Impact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8" y="152400"/>
            <a:ext cx="810815" cy="52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759789"/>
              </p:ext>
            </p:extLst>
          </p:nvPr>
        </p:nvGraphicFramePr>
        <p:xfrm>
          <a:off x="1283970" y="750507"/>
          <a:ext cx="6412230" cy="3185160"/>
        </p:xfrm>
        <a:graphic>
          <a:graphicData uri="http://schemas.openxmlformats.org/drawingml/2006/table">
            <a:tbl>
              <a:tblPr firstRow="1" firstCol="1" bandRow="1"/>
              <a:tblGrid>
                <a:gridCol w="925830"/>
                <a:gridCol w="1657350"/>
                <a:gridCol w="1885950"/>
                <a:gridCol w="194310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Time Period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Metric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Units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Vulnerability Ranking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Current Period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Area of suitable habitat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Percent of study area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5: Very high (&lt;10% of area)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4: High (10&lt;30% of area)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3: Medium (30&lt;50% of area)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2: Low (50&lt;75% of area)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1: Very low (&gt;=75% of area)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1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Late century (e.g., 2070-2090)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Loss of reference-period suitable habitat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Percent loss of area from the reference period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5: Very high (&gt;75%)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4: High (&gt;50-75%)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3: Medium (&gt;30-50%)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2: Low (&gt;10-30%)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1: Very low (&lt;=10%)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Naturally colonizable newly suitable habitat by 2070-2090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 gain in </a:t>
                      </a: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suitable </a:t>
                      </a: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habitat &lt;=30 km from ref suitable)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0: very low gain (0&lt;10%)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-1: low gain (10&lt;50%)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-2: mod gain (50&lt;100%)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-3: large gain (100&lt;150%)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-4: very large gain (&gt;=150%)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Newly suitable habitat by 2070-2090 requiring assisted migration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Percent gain in suitable habitat &gt;30 km from ref suitable)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0: low gain (0&lt;20%)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-1: mod gain (20&lt;100%)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-2: large gain (&gt;100%)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96200" y="1066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A2 </a:t>
            </a:r>
          </a:p>
          <a:p>
            <a:pPr algn="ctr"/>
            <a:r>
              <a:rPr lang="en-US" b="1" dirty="0" smtClean="0"/>
              <a:t>Scenario</a:t>
            </a:r>
            <a:endParaRPr lang="en-US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8" y="152400"/>
            <a:ext cx="810815" cy="52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5" y="685800"/>
            <a:ext cx="784120" cy="549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1797" b="9273"/>
          <a:stretch/>
        </p:blipFill>
        <p:spPr>
          <a:xfrm>
            <a:off x="2133600" y="4146317"/>
            <a:ext cx="5029607" cy="263548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5454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838200" y="76200"/>
            <a:ext cx="792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C00000"/>
                </a:solidFill>
              </a:rPr>
              <a:t>Climate Suitability as a Component of VA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026" y="6443246"/>
            <a:ext cx="8181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Climate-envelop modeling is one component of the needed assessment methods.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847808"/>
            <a:ext cx="5300426" cy="33243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0" y="58952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Dawson et al. 2011</a:t>
            </a:r>
            <a:endParaRPr lang="en-US" sz="12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8" y="152400"/>
            <a:ext cx="810815" cy="52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5" y="685800"/>
            <a:ext cx="784120" cy="549189"/>
          </a:xfrm>
          <a:prstGeom prst="rect">
            <a:avLst/>
          </a:prstGeom>
        </p:spPr>
      </p:pic>
      <p:sp>
        <p:nvSpPr>
          <p:cNvPr id="9" name="Text Box 2251"/>
          <p:cNvSpPr txBox="1">
            <a:spLocks noChangeArrowheads="1"/>
          </p:cNvSpPr>
          <p:nvPr/>
        </p:nvSpPr>
        <p:spPr bwMode="auto">
          <a:xfrm>
            <a:off x="2133600" y="762000"/>
            <a:ext cx="5791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483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83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83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83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83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8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8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8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8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b="1" u="sng" dirty="0" smtClean="0"/>
              <a:t>Utility</a:t>
            </a:r>
            <a:endParaRPr lang="en-US" sz="16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Climate suitability is a strong indicator of where viable populations </a:t>
            </a:r>
            <a:r>
              <a:rPr lang="en-US" sz="1600" b="1" dirty="0" smtClean="0"/>
              <a:t>may be able to exist</a:t>
            </a:r>
            <a:r>
              <a:rPr lang="en-US" sz="1600" b="1" dirty="0"/>
              <a:t>.  </a:t>
            </a:r>
            <a:endParaRPr lang="en-US" sz="1600" b="1" dirty="0" smtClean="0"/>
          </a:p>
          <a:p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Knowledge </a:t>
            </a:r>
            <a:r>
              <a:rPr lang="en-US" sz="1600" b="1" dirty="0"/>
              <a:t>of climate suitability is a critical filter for deciding where apply </a:t>
            </a:r>
            <a:r>
              <a:rPr lang="en-US" sz="1600" b="1" dirty="0" smtClean="0"/>
              <a:t>management.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9871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986433" y="85310"/>
            <a:ext cx="792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C00000"/>
                </a:solidFill>
              </a:rPr>
              <a:t>Questions for WBP Climate Suitable Area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066800"/>
            <a:ext cx="74676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Ecosystem services provided by WBP are likely to be reduced.</a:t>
            </a:r>
          </a:p>
          <a:p>
            <a:endParaRPr lang="en-US" sz="1600" b="1" dirty="0"/>
          </a:p>
          <a:p>
            <a:r>
              <a:rPr lang="en-US" sz="1600" b="1" dirty="0" smtClean="0"/>
              <a:t>But, will WBP maintain viable populations?</a:t>
            </a:r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Might micro-</a:t>
            </a:r>
            <a:r>
              <a:rPr lang="en-US" sz="1600" b="1" dirty="0" err="1" smtClean="0"/>
              <a:t>refugia</a:t>
            </a:r>
            <a:r>
              <a:rPr lang="en-US" sz="1600" b="1" dirty="0" smtClean="0"/>
              <a:t> </a:t>
            </a:r>
            <a:r>
              <a:rPr lang="en-US" sz="1600" b="1" dirty="0"/>
              <a:t>provide adequate climate space to allow viable populations to persist?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Do genetic variants exist that are better able to tolerate more extreme climate conditions</a:t>
            </a:r>
            <a:r>
              <a:rPr lang="en-US" sz="1600" b="1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How did WBP </a:t>
            </a:r>
            <a:r>
              <a:rPr lang="en-US" sz="1600" b="1" dirty="0"/>
              <a:t>persist through warmer periods during the </a:t>
            </a:r>
            <a:r>
              <a:rPr lang="en-US" sz="1600" b="1" dirty="0" smtClean="0"/>
              <a:t>Holocene?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Is mountain </a:t>
            </a:r>
            <a:r>
              <a:rPr lang="en-US" sz="1600" b="1" dirty="0"/>
              <a:t>pine </a:t>
            </a:r>
            <a:r>
              <a:rPr lang="en-US" sz="1600" b="1" dirty="0" smtClean="0"/>
              <a:t>beetle ever known to cause local </a:t>
            </a:r>
            <a:r>
              <a:rPr lang="en-US" sz="1600" b="1" dirty="0"/>
              <a:t>extinction of host species?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Can WBP </a:t>
            </a:r>
            <a:r>
              <a:rPr lang="en-US" sz="1600" b="1" dirty="0" smtClean="0"/>
              <a:t>be viable under warmer </a:t>
            </a:r>
            <a:r>
              <a:rPr lang="en-US" sz="1600" b="1" dirty="0"/>
              <a:t>and drier conditions </a:t>
            </a:r>
            <a:r>
              <a:rPr lang="en-US" sz="1600" b="1" dirty="0" smtClean="0"/>
              <a:t>if competing vegetation is controlled?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endParaRPr lang="en-US" sz="1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8" y="152400"/>
            <a:ext cx="810815" cy="52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5" y="685800"/>
            <a:ext cx="784120" cy="5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3" t="6368" r="40124" b="31127"/>
          <a:stretch/>
        </p:blipFill>
        <p:spPr>
          <a:xfrm>
            <a:off x="2362200" y="2514600"/>
            <a:ext cx="5418227" cy="419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03850" y="5943600"/>
            <a:ext cx="3278039" cy="50892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1752600" y="229076"/>
            <a:ext cx="58114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C00000"/>
                </a:solidFill>
              </a:rPr>
              <a:t>Goal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075" name="Text Box 2251"/>
          <p:cNvSpPr txBox="1">
            <a:spLocks noChangeArrowheads="1"/>
          </p:cNvSpPr>
          <p:nvPr/>
        </p:nvSpPr>
        <p:spPr bwMode="auto">
          <a:xfrm>
            <a:off x="1676400" y="1150203"/>
            <a:ext cx="658594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483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83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83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83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83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8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8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8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8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0000FF"/>
                </a:solidFill>
              </a:rPr>
              <a:t>Synthesize published studies to assess potential impact of climate change on biome types and tree species in the GNLCC and in the Greater Yellowstone and Glacier ecosystems.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8" y="152400"/>
            <a:ext cx="810815" cy="52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64932" y="6019800"/>
            <a:ext cx="381000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64932" y="6248400"/>
            <a:ext cx="381000" cy="152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7371" y="5943600"/>
            <a:ext cx="2653290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100" b="1" dirty="0" smtClean="0"/>
              <a:t>Great Northern LCC</a:t>
            </a:r>
          </a:p>
          <a:p>
            <a:pPr>
              <a:lnSpc>
                <a:spcPts val="1700"/>
              </a:lnSpc>
            </a:pPr>
            <a:r>
              <a:rPr lang="en-US" sz="1100" b="1" dirty="0" smtClean="0"/>
              <a:t>Protected area centered Ecosystems</a:t>
            </a:r>
            <a:endParaRPr lang="en-US" sz="11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5" y="794255"/>
            <a:ext cx="784120" cy="5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838200" y="76200"/>
            <a:ext cx="769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C00000"/>
                </a:solidFill>
              </a:rPr>
              <a:t>Opportunities for </a:t>
            </a:r>
            <a:r>
              <a:rPr lang="en-US" sz="2800" b="1" dirty="0" smtClean="0">
                <a:solidFill>
                  <a:srgbClr val="C00000"/>
                </a:solidFill>
              </a:rPr>
              <a:t>Management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642646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Distribution of suitable climates among land allocation types.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8" y="152400"/>
            <a:ext cx="810815" cy="52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9147"/>
            <a:ext cx="784120" cy="54918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65" y="2286000"/>
            <a:ext cx="5511500" cy="405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39000" y="3985736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Ref. period</a:t>
            </a:r>
          </a:p>
          <a:p>
            <a:endParaRPr lang="en-US" sz="1400" b="1" dirty="0"/>
          </a:p>
          <a:p>
            <a:r>
              <a:rPr lang="en-US" sz="1400" b="1" dirty="0" smtClean="0"/>
              <a:t>2080’s</a:t>
            </a:r>
            <a:endParaRPr lang="en-US" sz="14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226935" y="4114800"/>
            <a:ext cx="935865" cy="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531734" y="4572000"/>
            <a:ext cx="631066" cy="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39000" y="63347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Crookston et al. / A2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21839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838200" y="76200"/>
            <a:ext cx="769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C00000"/>
                </a:solidFill>
              </a:rPr>
              <a:t>Opportunities for </a:t>
            </a:r>
            <a:r>
              <a:rPr lang="en-US" sz="2800" b="1" dirty="0" smtClean="0">
                <a:solidFill>
                  <a:srgbClr val="C00000"/>
                </a:solidFill>
              </a:rPr>
              <a:t>Management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918845"/>
              </p:ext>
            </p:extLst>
          </p:nvPr>
        </p:nvGraphicFramePr>
        <p:xfrm>
          <a:off x="381001" y="2057400"/>
          <a:ext cx="8153398" cy="3657600"/>
        </p:xfrm>
        <a:graphic>
          <a:graphicData uri="http://schemas.openxmlformats.org/drawingml/2006/table">
            <a:tbl>
              <a:tblPr firstRow="1" firstCol="1" bandRow="1"/>
              <a:tblGrid>
                <a:gridCol w="1295399"/>
                <a:gridCol w="1219200"/>
                <a:gridCol w="1143000"/>
                <a:gridCol w="1041428"/>
                <a:gridCol w="1151457"/>
                <a:gridCol w="1151457"/>
                <a:gridCol w="1151457"/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Adaptation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Strategy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Allocation Type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Private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Private protected and nonfederal public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Federal multiple use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Defacto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roadless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wilderness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park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Designated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wilderness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lang="en-US" sz="16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roadless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Monitoring and research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Vulnerability assessment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Passive management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Active management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1" y="1524000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Which adaptation strategies are legal and/or appropriate in each land allocation type?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8" y="152400"/>
            <a:ext cx="810815" cy="52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9147"/>
            <a:ext cx="784120" cy="5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9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838200" y="76200"/>
            <a:ext cx="769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C00000"/>
                </a:solidFill>
              </a:rPr>
              <a:t>Conclusions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143000"/>
            <a:ext cx="6705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Areal </a:t>
            </a:r>
            <a:r>
              <a:rPr lang="en-US" sz="1600" b="1" dirty="0"/>
              <a:t>extent of </a:t>
            </a:r>
            <a:r>
              <a:rPr lang="en-US" sz="1600" b="1" dirty="0" smtClean="0"/>
              <a:t>suitable climate for WBP and other subalpine species is likely </a:t>
            </a:r>
            <a:r>
              <a:rPr lang="en-US" sz="1600" b="1" dirty="0"/>
              <a:t>to be </a:t>
            </a:r>
            <a:r>
              <a:rPr lang="en-US" sz="1600" b="1" dirty="0" smtClean="0"/>
              <a:t>greatly reduced</a:t>
            </a:r>
            <a:r>
              <a:rPr lang="en-US" sz="1600" b="1" dirty="0"/>
              <a:t>, with reductions in the ecosystem services they provide.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Research is needed on WBP population viability.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The vulnerability of Mountain hemlock in the GNLCC is poorly known.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Resource </a:t>
            </a:r>
            <a:r>
              <a:rPr lang="en-US" sz="1600" b="1" dirty="0"/>
              <a:t>managers will better understand </a:t>
            </a:r>
            <a:r>
              <a:rPr lang="en-US" sz="1600" b="1" dirty="0" smtClean="0"/>
              <a:t>these changes and be able achieve natural </a:t>
            </a:r>
            <a:r>
              <a:rPr lang="en-US" sz="1600" b="1" dirty="0"/>
              <a:t>resource objectives if </a:t>
            </a:r>
            <a:r>
              <a:rPr lang="en-US" sz="1600" b="1" dirty="0" smtClean="0"/>
              <a:t>they </a:t>
            </a:r>
            <a:r>
              <a:rPr lang="en-US" sz="1600" b="1" dirty="0"/>
              <a:t>begin investing in some or all of </a:t>
            </a:r>
            <a:r>
              <a:rPr lang="en-US" sz="1600" b="1" dirty="0" smtClean="0"/>
              <a:t>the adaptation strategies.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r>
              <a:rPr lang="en-US" sz="1600" b="1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endParaRPr lang="en-US" sz="1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8" y="152400"/>
            <a:ext cx="810815" cy="52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5" y="685800"/>
            <a:ext cx="784120" cy="5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0" y="83403"/>
            <a:ext cx="632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C00000"/>
                </a:solidFill>
              </a:rPr>
              <a:t>Acknowledgements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321807"/>
            <a:ext cx="63555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NASA Applied Sciences Program (Grant 10-BIOCLIM10-0034)</a:t>
            </a:r>
          </a:p>
          <a:p>
            <a:pPr algn="ctr"/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NSF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EPSCoR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Track-I  EPS-1101342 (INSTEP 3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NASA Land Cover Land Use Change Program</a:t>
            </a:r>
          </a:p>
          <a:p>
            <a:pPr algn="ctr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North Central Climate Sciences Center </a:t>
            </a:r>
          </a:p>
          <a:p>
            <a:pPr algn="ctr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Federal agency collaborators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8" y="152400"/>
            <a:ext cx="810815" cy="52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5" y="685800"/>
            <a:ext cx="784120" cy="5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1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8" y="152400"/>
            <a:ext cx="810815" cy="52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981200" y="228600"/>
            <a:ext cx="5233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C00000"/>
                </a:solidFill>
              </a:rPr>
              <a:t>Components of Vulnerability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pSp>
        <p:nvGrpSpPr>
          <p:cNvPr id="10" name="Group 87"/>
          <p:cNvGrpSpPr>
            <a:grpSpLocks/>
          </p:cNvGrpSpPr>
          <p:nvPr/>
        </p:nvGrpSpPr>
        <p:grpSpPr bwMode="auto">
          <a:xfrm>
            <a:off x="2436813" y="2314575"/>
            <a:ext cx="4054475" cy="2714625"/>
            <a:chOff x="990598" y="765049"/>
            <a:chExt cx="8860815" cy="6147118"/>
          </a:xfrm>
        </p:grpSpPr>
        <p:sp>
          <p:nvSpPr>
            <p:cNvPr id="11" name="Rounded Rectangle 10"/>
            <p:cNvSpPr/>
            <p:nvPr/>
          </p:nvSpPr>
          <p:spPr>
            <a:xfrm>
              <a:off x="990598" y="876487"/>
              <a:ext cx="2848366" cy="1416354"/>
            </a:xfrm>
            <a:prstGeom prst="roundRect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000" b="1" i="1" dirty="0" smtClean="0">
                  <a:solidFill>
                    <a:schemeClr val="tx1"/>
                  </a:solidFill>
                </a:rPr>
                <a:t>Exposure</a:t>
              </a:r>
              <a:endParaRPr lang="en-US" sz="20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702842" y="5653985"/>
              <a:ext cx="3788571" cy="1258182"/>
            </a:xfrm>
            <a:prstGeom prst="roundRect">
              <a:avLst/>
            </a:prstGeom>
            <a:solidFill>
              <a:srgbClr val="FFE1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000" b="1" i="1" dirty="0" smtClean="0">
                  <a:solidFill>
                    <a:schemeClr val="tx1"/>
                  </a:solidFill>
                </a:rPr>
                <a:t>Vulnerability</a:t>
              </a:r>
              <a:endParaRPr lang="en-US" sz="20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723659" y="765049"/>
              <a:ext cx="3007958" cy="1527791"/>
            </a:xfrm>
            <a:prstGeom prst="roundRect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000" b="1" i="1" dirty="0" smtClean="0">
                  <a:solidFill>
                    <a:schemeClr val="tx1"/>
                  </a:solidFill>
                </a:rPr>
                <a:t>Sensitivity</a:t>
              </a:r>
              <a:endParaRPr lang="en-US" sz="20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270801" y="3169973"/>
              <a:ext cx="2980205" cy="1272561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000" b="1" i="1" dirty="0" smtClean="0">
                  <a:solidFill>
                    <a:schemeClr val="tx1"/>
                  </a:solidFill>
                </a:rPr>
                <a:t>Potential </a:t>
              </a:r>
            </a:p>
            <a:p>
              <a:pPr algn="ctr">
                <a:defRPr/>
              </a:pPr>
              <a:r>
                <a:rPr lang="en-US" sz="2000" b="1" i="1" dirty="0" smtClean="0">
                  <a:solidFill>
                    <a:schemeClr val="tx1"/>
                  </a:solidFill>
                </a:rPr>
                <a:t>Impact</a:t>
              </a:r>
              <a:endParaRPr lang="en-US" sz="20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659577" y="3169973"/>
              <a:ext cx="3191836" cy="1272561"/>
            </a:xfrm>
            <a:prstGeom prst="roundRect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000" b="1" i="1" dirty="0" smtClean="0">
                  <a:solidFill>
                    <a:schemeClr val="tx1"/>
                  </a:solidFill>
                </a:rPr>
                <a:t>Adaptive </a:t>
              </a:r>
            </a:p>
            <a:p>
              <a:pPr algn="ctr">
                <a:defRPr/>
              </a:pPr>
              <a:r>
                <a:rPr lang="en-US" sz="2000" b="1" i="1" dirty="0" smtClean="0">
                  <a:solidFill>
                    <a:schemeClr val="tx1"/>
                  </a:solidFill>
                </a:rPr>
                <a:t>Capacity</a:t>
              </a:r>
              <a:endParaRPr lang="en-US" sz="2000" b="1" i="1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Elbow Connector 15"/>
            <p:cNvCxnSpPr>
              <a:stCxn id="14" idx="2"/>
              <a:endCxn id="12" idx="0"/>
            </p:cNvCxnSpPr>
            <p:nvPr/>
          </p:nvCxnSpPr>
          <p:spPr>
            <a:xfrm rot="16200000" flipH="1">
              <a:off x="4572424" y="3629279"/>
              <a:ext cx="1211451" cy="2837959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15" idx="2"/>
              <a:endCxn id="12" idx="0"/>
            </p:cNvCxnSpPr>
            <p:nvPr/>
          </p:nvCxnSpPr>
          <p:spPr>
            <a:xfrm rot="5400000">
              <a:off x="6820587" y="4219075"/>
              <a:ext cx="1211451" cy="1658367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>
              <a:stCxn id="11" idx="2"/>
              <a:endCxn id="14" idx="0"/>
            </p:cNvCxnSpPr>
            <p:nvPr/>
          </p:nvCxnSpPr>
          <p:spPr>
            <a:xfrm rot="16200000" flipH="1">
              <a:off x="2649277" y="2060079"/>
              <a:ext cx="877133" cy="1342654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13" idx="2"/>
              <a:endCxn id="14" idx="0"/>
            </p:cNvCxnSpPr>
            <p:nvPr/>
          </p:nvCxnSpPr>
          <p:spPr>
            <a:xfrm rot="5400000">
              <a:off x="4555705" y="1496305"/>
              <a:ext cx="877133" cy="2470204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5" y="794255"/>
            <a:ext cx="784120" cy="5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3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8" y="152400"/>
            <a:ext cx="810815" cy="52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981200" y="228600"/>
            <a:ext cx="5233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C00000"/>
                </a:solidFill>
              </a:rPr>
              <a:t>Components of Vulnerability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pSp>
        <p:nvGrpSpPr>
          <p:cNvPr id="10" name="Group 87"/>
          <p:cNvGrpSpPr>
            <a:grpSpLocks/>
          </p:cNvGrpSpPr>
          <p:nvPr/>
        </p:nvGrpSpPr>
        <p:grpSpPr bwMode="auto">
          <a:xfrm>
            <a:off x="2436813" y="2314575"/>
            <a:ext cx="4054475" cy="2714625"/>
            <a:chOff x="990598" y="765049"/>
            <a:chExt cx="8860815" cy="6147118"/>
          </a:xfrm>
        </p:grpSpPr>
        <p:sp>
          <p:nvSpPr>
            <p:cNvPr id="11" name="Rounded Rectangle 10"/>
            <p:cNvSpPr/>
            <p:nvPr/>
          </p:nvSpPr>
          <p:spPr>
            <a:xfrm>
              <a:off x="990598" y="876487"/>
              <a:ext cx="2848366" cy="1416354"/>
            </a:xfrm>
            <a:prstGeom prst="roundRect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000" b="1" i="1" dirty="0" smtClean="0">
                  <a:solidFill>
                    <a:schemeClr val="tx1"/>
                  </a:solidFill>
                </a:rPr>
                <a:t>Exposure</a:t>
              </a:r>
              <a:endParaRPr lang="en-US" sz="20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702842" y="5653985"/>
              <a:ext cx="3788571" cy="1258182"/>
            </a:xfrm>
            <a:prstGeom prst="roundRect">
              <a:avLst/>
            </a:prstGeom>
            <a:solidFill>
              <a:srgbClr val="FFE1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000" b="1" i="1" dirty="0" smtClean="0">
                  <a:solidFill>
                    <a:schemeClr val="tx1"/>
                  </a:solidFill>
                </a:rPr>
                <a:t>Vulnerability</a:t>
              </a:r>
              <a:endParaRPr lang="en-US" sz="20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723659" y="765049"/>
              <a:ext cx="3007958" cy="1527791"/>
            </a:xfrm>
            <a:prstGeom prst="roundRect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000" b="1" i="1" dirty="0" smtClean="0">
                  <a:solidFill>
                    <a:schemeClr val="tx1"/>
                  </a:solidFill>
                </a:rPr>
                <a:t>Sensitivity</a:t>
              </a:r>
              <a:endParaRPr lang="en-US" sz="20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270801" y="3169973"/>
              <a:ext cx="2980205" cy="1272561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000" b="1" i="1" dirty="0" smtClean="0">
                  <a:solidFill>
                    <a:schemeClr val="tx1"/>
                  </a:solidFill>
                </a:rPr>
                <a:t>Potential </a:t>
              </a:r>
            </a:p>
            <a:p>
              <a:pPr algn="ctr">
                <a:defRPr/>
              </a:pPr>
              <a:r>
                <a:rPr lang="en-US" sz="2000" b="1" i="1" dirty="0" smtClean="0">
                  <a:solidFill>
                    <a:schemeClr val="tx1"/>
                  </a:solidFill>
                </a:rPr>
                <a:t>Impact</a:t>
              </a:r>
              <a:endParaRPr lang="en-US" sz="20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659577" y="3169973"/>
              <a:ext cx="3191836" cy="1272561"/>
            </a:xfrm>
            <a:prstGeom prst="roundRect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000" b="1" i="1" dirty="0" smtClean="0">
                  <a:solidFill>
                    <a:schemeClr val="tx1"/>
                  </a:solidFill>
                </a:rPr>
                <a:t>Adaptive </a:t>
              </a:r>
            </a:p>
            <a:p>
              <a:pPr algn="ctr">
                <a:defRPr/>
              </a:pPr>
              <a:r>
                <a:rPr lang="en-US" sz="2000" b="1" i="1" dirty="0" smtClean="0">
                  <a:solidFill>
                    <a:schemeClr val="tx1"/>
                  </a:solidFill>
                </a:rPr>
                <a:t>Capacity</a:t>
              </a:r>
              <a:endParaRPr lang="en-US" sz="2000" b="1" i="1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Elbow Connector 15"/>
            <p:cNvCxnSpPr>
              <a:stCxn id="14" idx="2"/>
              <a:endCxn id="12" idx="0"/>
            </p:cNvCxnSpPr>
            <p:nvPr/>
          </p:nvCxnSpPr>
          <p:spPr>
            <a:xfrm rot="16200000" flipH="1">
              <a:off x="4572424" y="3629279"/>
              <a:ext cx="1211451" cy="2837959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15" idx="2"/>
              <a:endCxn id="12" idx="0"/>
            </p:cNvCxnSpPr>
            <p:nvPr/>
          </p:nvCxnSpPr>
          <p:spPr>
            <a:xfrm rot="5400000">
              <a:off x="6820587" y="4219075"/>
              <a:ext cx="1211451" cy="1658367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>
              <a:stCxn id="11" idx="2"/>
              <a:endCxn id="14" idx="0"/>
            </p:cNvCxnSpPr>
            <p:nvPr/>
          </p:nvCxnSpPr>
          <p:spPr>
            <a:xfrm rot="16200000" flipH="1">
              <a:off x="2649277" y="2060079"/>
              <a:ext cx="877133" cy="1342654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13" idx="2"/>
              <a:endCxn id="14" idx="0"/>
            </p:cNvCxnSpPr>
            <p:nvPr/>
          </p:nvCxnSpPr>
          <p:spPr>
            <a:xfrm rot="5400000">
              <a:off x="4555705" y="1496305"/>
              <a:ext cx="877133" cy="2470204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381000" y="1979612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+mn-lt"/>
              </a:rPr>
              <a:t>Climate change</a:t>
            </a:r>
            <a:endParaRPr lang="en-US" sz="1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8799" y="1903412"/>
            <a:ext cx="228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+mn-lt"/>
              </a:rPr>
              <a:t>Species climate tolerances</a:t>
            </a:r>
            <a:endParaRPr lang="en-US" sz="1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3124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+mn-lt"/>
              </a:rPr>
              <a:t>Projected climate suitability</a:t>
            </a:r>
            <a:endParaRPr lang="en-US" sz="1600" b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676400" y="2439987"/>
            <a:ext cx="533400" cy="1492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133600" y="3432175"/>
            <a:ext cx="533400" cy="1492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868988" y="2502832"/>
            <a:ext cx="531812" cy="1193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5" y="794255"/>
            <a:ext cx="784120" cy="5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4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838200" y="273050"/>
            <a:ext cx="7748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C00000"/>
                </a:solidFill>
              </a:rPr>
              <a:t>Climate Envelop Modeling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8" y="152400"/>
            <a:ext cx="810815" cy="52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5" y="685800"/>
            <a:ext cx="784120" cy="54918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950" y="1577662"/>
            <a:ext cx="2577135" cy="164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1066800"/>
            <a:ext cx="4570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Presence 1950-1980 = f(climate)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33600" y="3265730"/>
            <a:ext cx="2065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WBP Presence 1950-1980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92450" y="3254062"/>
            <a:ext cx="2065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Climate 1950-1980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14600" y="4050268"/>
            <a:ext cx="4570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Climate 2100 = </a:t>
            </a:r>
            <a:r>
              <a:rPr lang="en-US" dirty="0" err="1" smtClean="0"/>
              <a:t>Prob</a:t>
            </a:r>
            <a:r>
              <a:rPr lang="en-US" dirty="0" smtClean="0"/>
              <a:t> of Presence 2100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73772" y="6215356"/>
            <a:ext cx="2441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Probability of Presence 2100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049250" y="6172200"/>
            <a:ext cx="2065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Projected Climate 2100</a:t>
            </a:r>
            <a:endParaRPr lang="en-US" sz="1200" b="1" dirty="0"/>
          </a:p>
        </p:txBody>
      </p:sp>
      <p:pic>
        <p:nvPicPr>
          <p:cNvPr id="1029" name="Picture 5" descr="http://media.treehugger.com/assets/images/2011/10/ClimateWizard_Climate_change_temperature_increases_centur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88133"/>
            <a:ext cx="2393324" cy="155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ilderness.org/sites/default/files/styles/large/public/WhiteBarkPineMap.png?itok=zECqgEJ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2" r="2877"/>
          <a:stretch/>
        </p:blipFill>
        <p:spPr bwMode="auto">
          <a:xfrm>
            <a:off x="4873773" y="4564968"/>
            <a:ext cx="2211511" cy="165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http://wilderness.org/sites/default/files/styles/large/public/WhiteBarkPineMap.png?itok=zECqgEJ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 r="55588"/>
          <a:stretch/>
        </p:blipFill>
        <p:spPr bwMode="auto">
          <a:xfrm>
            <a:off x="1981200" y="1627831"/>
            <a:ext cx="2084231" cy="166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78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838200" y="273050"/>
            <a:ext cx="7748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C00000"/>
                </a:solidFill>
              </a:rPr>
              <a:t>Climate Envelop Modeling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8" y="152400"/>
            <a:ext cx="810815" cy="52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5" y="685800"/>
            <a:ext cx="784120" cy="549189"/>
          </a:xfrm>
          <a:prstGeom prst="rect">
            <a:avLst/>
          </a:prstGeom>
        </p:spPr>
      </p:pic>
      <p:sp>
        <p:nvSpPr>
          <p:cNvPr id="18" name="Text Box 2251"/>
          <p:cNvSpPr txBox="1">
            <a:spLocks noChangeArrowheads="1"/>
          </p:cNvSpPr>
          <p:nvPr/>
        </p:nvSpPr>
        <p:spPr bwMode="auto">
          <a:xfrm>
            <a:off x="4747910" y="3276600"/>
            <a:ext cx="393889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483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83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83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83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83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8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8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8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8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b="1" u="sng" dirty="0" smtClean="0"/>
              <a:t>Utility</a:t>
            </a:r>
            <a:endParaRPr lang="en-US" sz="16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Climate suitability is a strong indicator of where viable populations </a:t>
            </a:r>
            <a:r>
              <a:rPr lang="en-US" sz="1600" b="1" dirty="0" smtClean="0"/>
              <a:t>may be able to exist</a:t>
            </a:r>
            <a:r>
              <a:rPr lang="en-US" sz="1600" b="1" dirty="0"/>
              <a:t>.  </a:t>
            </a:r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Other </a:t>
            </a:r>
            <a:r>
              <a:rPr lang="en-US" sz="1600" b="1" dirty="0"/>
              <a:t>controlling factors can be manipulated through management.  </a:t>
            </a:r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Thus</a:t>
            </a:r>
            <a:r>
              <a:rPr lang="en-US" sz="1600" b="1" dirty="0"/>
              <a:t>, knowledge of climate suitability is a critical </a:t>
            </a:r>
            <a:r>
              <a:rPr lang="en-US" sz="1600" b="1" dirty="0" smtClean="0"/>
              <a:t>first filter </a:t>
            </a:r>
            <a:r>
              <a:rPr lang="en-US" sz="1600" b="1" dirty="0"/>
              <a:t>for deciding where apply </a:t>
            </a:r>
            <a:r>
              <a:rPr lang="en-US" sz="1600" b="1" dirty="0" smtClean="0"/>
              <a:t>management.</a:t>
            </a:r>
            <a:endParaRPr lang="en-US" sz="1600" b="1" dirty="0"/>
          </a:p>
        </p:txBody>
      </p:sp>
      <p:sp>
        <p:nvSpPr>
          <p:cNvPr id="20" name="Text Box 2251"/>
          <p:cNvSpPr txBox="1">
            <a:spLocks noChangeArrowheads="1"/>
          </p:cNvSpPr>
          <p:nvPr/>
        </p:nvSpPr>
        <p:spPr bwMode="auto">
          <a:xfrm>
            <a:off x="533400" y="1999833"/>
            <a:ext cx="3657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483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83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83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83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83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8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8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8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8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b="1" u="sng" dirty="0" smtClean="0"/>
              <a:t>Ignores</a:t>
            </a:r>
            <a:endParaRPr lang="en-US" sz="16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Soils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Disturbance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Pests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Competition with other 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Adaptive capacity: dispersal, genetic variation, etc.  </a:t>
            </a:r>
          </a:p>
          <a:p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1091625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Identifies the places projected to have suitable climate for presence of the species in the future.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247040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838200" y="273050"/>
            <a:ext cx="7748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C00000"/>
                </a:solidFill>
              </a:rPr>
              <a:t>Studies Synthesized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8" y="152400"/>
            <a:ext cx="810815" cy="52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896172"/>
              </p:ext>
            </p:extLst>
          </p:nvPr>
        </p:nvGraphicFramePr>
        <p:xfrm>
          <a:off x="304800" y="1309046"/>
          <a:ext cx="8306051" cy="4863154"/>
        </p:xfrm>
        <a:graphic>
          <a:graphicData uri="http://schemas.openxmlformats.org/drawingml/2006/table">
            <a:tbl>
              <a:tblPr firstRow="1" firstCol="1" bandRow="1"/>
              <a:tblGrid>
                <a:gridCol w="1466736"/>
                <a:gridCol w="2059149"/>
                <a:gridCol w="1579515"/>
                <a:gridCol w="2023995"/>
                <a:gridCol w="1176656"/>
              </a:tblGrid>
              <a:tr h="6823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Statistical modeling method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Reference and future projection periods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Scenarios </a:t>
                      </a: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GCMs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Vegetation units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5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Rehfeldt</a:t>
                      </a: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al. 2012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Random Forests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1961-1990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2030, 2060, 2090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A1, B2 /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Consensus of CGCM3, GFDLCM21, HADCM3 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Biomes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5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Crookson et al. 2010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Random Forests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1961-1990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2030, 2060, 2090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A1, B2 /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CGCM3, GFDLCM21, </a:t>
                      </a:r>
                      <a:r>
                        <a:rPr lang="en-US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HADCM3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Tree species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9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Coops and Waring 2011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Decision Tree Regression 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1950-1975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2020’s, 2050’s, 2080’s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A1, B2 /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CGCM3 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Tree species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8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Gray &amp; Hamann 2013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Random Forests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1961-1990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2020s, 2050s, </a:t>
                      </a: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2080s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Consensus of AIFI, A2, B1, B2 under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CGCM, CSIRO2, HADCM3, ECHAM4, </a:t>
                      </a:r>
                      <a:r>
                        <a:rPr lang="en-US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PCM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Tree species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7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Bell et al. 2014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Baysian</a:t>
                      </a: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Logistic Regression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1981-2010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2070-2099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A1, B2 /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of 16 </a:t>
                      </a:r>
                      <a:r>
                        <a:rPr lang="en-US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GCMs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Tree species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6258580"/>
            <a:ext cx="8281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Selected based on: </a:t>
            </a:r>
            <a:r>
              <a:rPr lang="en-US" sz="1400" b="1" dirty="0" smtClean="0"/>
              <a:t>GNLCC or wider in extent; used comparable GCMs, scenarios, methods; </a:t>
            </a:r>
            <a:r>
              <a:rPr lang="en-US" sz="1400" b="1" dirty="0"/>
              <a:t>grain size </a:t>
            </a:r>
            <a:r>
              <a:rPr lang="en-US" sz="1400" b="1" dirty="0" smtClean="0"/>
              <a:t>projection results available. </a:t>
            </a:r>
            <a:endParaRPr lang="en-US" sz="1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5" y="685800"/>
            <a:ext cx="784120" cy="5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20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0" y="83403"/>
            <a:ext cx="632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C00000"/>
                </a:solidFill>
              </a:rPr>
              <a:t>Future Climate Projection: Scenarios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" r="58730"/>
          <a:stretch/>
        </p:blipFill>
        <p:spPr>
          <a:xfrm>
            <a:off x="685801" y="1557942"/>
            <a:ext cx="3809999" cy="40148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1066800"/>
            <a:ext cx="3810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IPCC Third/Fourth Assessment Report (2001, 2007)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0" y="4254043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A2 and B1 separately</a:t>
            </a:r>
            <a:r>
              <a:rPr lang="en-US" sz="1400" b="1" dirty="0" smtClean="0"/>
              <a:t>:</a:t>
            </a:r>
          </a:p>
          <a:p>
            <a:pPr algn="ctr"/>
            <a:r>
              <a:rPr lang="en-US" sz="1400" b="1" dirty="0" smtClean="0"/>
              <a:t>Crookston et al.</a:t>
            </a:r>
          </a:p>
          <a:p>
            <a:pPr algn="ctr"/>
            <a:r>
              <a:rPr lang="en-US" sz="1400" b="1" dirty="0" smtClean="0"/>
              <a:t>Coops &amp; Waring</a:t>
            </a:r>
          </a:p>
          <a:p>
            <a:pPr algn="ctr"/>
            <a:r>
              <a:rPr lang="en-US" sz="1400" b="1" dirty="0" smtClean="0"/>
              <a:t>Bell et al. </a:t>
            </a:r>
            <a:endParaRPr lang="en-US" sz="1400" b="1" dirty="0"/>
          </a:p>
        </p:txBody>
      </p:sp>
      <p:sp>
        <p:nvSpPr>
          <p:cNvPr id="7" name="Oval 6"/>
          <p:cNvSpPr/>
          <p:nvPr/>
        </p:nvSpPr>
        <p:spPr>
          <a:xfrm rot="18757922">
            <a:off x="3363762" y="3058970"/>
            <a:ext cx="1139595" cy="304800"/>
          </a:xfrm>
          <a:prstGeom prst="ellipse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20353504">
            <a:off x="3293609" y="3617802"/>
            <a:ext cx="1139595" cy="304800"/>
          </a:xfrm>
          <a:prstGeom prst="ellipse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0" y="5509736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A2 and B1 </a:t>
            </a:r>
            <a:r>
              <a:rPr lang="en-US" sz="1400" b="1" u="sng" dirty="0" err="1" smtClean="0"/>
              <a:t>concensus</a:t>
            </a:r>
            <a:r>
              <a:rPr lang="en-US" sz="1400" b="1" dirty="0" smtClean="0"/>
              <a:t>:</a:t>
            </a:r>
          </a:p>
          <a:p>
            <a:pPr algn="ctr"/>
            <a:r>
              <a:rPr lang="en-US" sz="1400" b="1" dirty="0" err="1" smtClean="0"/>
              <a:t>Rehfeldt</a:t>
            </a:r>
            <a:r>
              <a:rPr lang="en-US" sz="1400" b="1" dirty="0" smtClean="0"/>
              <a:t> et al.</a:t>
            </a:r>
          </a:p>
          <a:p>
            <a:pPr algn="ctr"/>
            <a:r>
              <a:rPr lang="en-US" sz="1400" b="1" dirty="0" smtClean="0"/>
              <a:t>Gray &amp; </a:t>
            </a:r>
            <a:r>
              <a:rPr lang="en-US" sz="1400" b="1" dirty="0" err="1" smtClean="0"/>
              <a:t>Hamann</a:t>
            </a:r>
            <a:r>
              <a:rPr lang="en-US" sz="1400" b="1" dirty="0" smtClean="0"/>
              <a:t> 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24399" y="2664023"/>
            <a:ext cx="3810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A2: “Business as usual emissions”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24400" y="3349823"/>
            <a:ext cx="3810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B1: “Global reductions in emissions”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8" y="152400"/>
            <a:ext cx="810815" cy="52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5" y="685800"/>
            <a:ext cx="784120" cy="5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0" y="83403"/>
            <a:ext cx="632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C00000"/>
                </a:solidFill>
              </a:rPr>
              <a:t>Future Climate Projection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7461"/>
          <a:stretch/>
        </p:blipFill>
        <p:spPr>
          <a:xfrm>
            <a:off x="685801" y="1557942"/>
            <a:ext cx="7619999" cy="401483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4343400" y="3505200"/>
            <a:ext cx="3581400" cy="107721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343400" y="2590800"/>
            <a:ext cx="3429000" cy="225822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0" y="990600"/>
            <a:ext cx="3810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IPCC Third/Fourth Assessment Report (2001, 2007)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8199" y="993577"/>
            <a:ext cx="3810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IPCC Fifth Assessment Report</a:t>
            </a:r>
          </a:p>
          <a:p>
            <a:pPr algn="ctr"/>
            <a:r>
              <a:rPr lang="en-US" sz="1400" b="1" dirty="0" smtClean="0"/>
              <a:t>(2013)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8" y="152400"/>
            <a:ext cx="810815" cy="52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5" y="685800"/>
            <a:ext cx="784120" cy="5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2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12346</TotalTime>
  <Words>1166</Words>
  <Application>Microsoft Office PowerPoint</Application>
  <PresentationFormat>On-screen Show (4:3)</PresentationFormat>
  <Paragraphs>275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Montana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 for Delineating Greater Park Ecosystems</dc:title>
  <dc:creator>Cory Davis</dc:creator>
  <cp:lastModifiedBy>Andy Hansen</cp:lastModifiedBy>
  <cp:revision>729</cp:revision>
  <dcterms:created xsi:type="dcterms:W3CDTF">2008-03-19T16:24:57Z</dcterms:created>
  <dcterms:modified xsi:type="dcterms:W3CDTF">2014-07-14T19:02:06Z</dcterms:modified>
</cp:coreProperties>
</file>