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2" r:id="rId2"/>
    <p:sldId id="313" r:id="rId3"/>
    <p:sldId id="324" r:id="rId4"/>
    <p:sldId id="327" r:id="rId5"/>
    <p:sldId id="318" r:id="rId6"/>
    <p:sldId id="317" r:id="rId7"/>
    <p:sldId id="319" r:id="rId8"/>
    <p:sldId id="328" r:id="rId9"/>
    <p:sldId id="329" r:id="rId10"/>
    <p:sldId id="325" r:id="rId11"/>
    <p:sldId id="321" r:id="rId12"/>
    <p:sldId id="32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86" autoAdjust="0"/>
  </p:normalViewPr>
  <p:slideViewPr>
    <p:cSldViewPr>
      <p:cViewPr varScale="1">
        <p:scale>
          <a:sx n="53" d="100"/>
          <a:sy n="53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86E642-E81E-48F1-9843-B144F12CB2C6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208795-D51A-4F62-9BD5-3E581217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9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8795-D51A-4F62-9BD5-3E5812176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8795-D51A-4F62-9BD5-3E5812176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8795-D51A-4F62-9BD5-3E5812176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8795-D51A-4F62-9BD5-3E5812176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8795-D51A-4F62-9BD5-3E5812176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9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8795-D51A-4F62-9BD5-3E5812176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8795-D51A-4F62-9BD5-3E5812176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2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7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3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2E2B-508A-41A6-B61E-340C6CD11507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F4B5-B748-42AA-9432-D3ADCEE9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Tree and shrub species habitat suitability </a:t>
            </a:r>
            <a:r>
              <a:rPr lang="en-US" dirty="0" smtClean="0"/>
              <a:t>across the Greater </a:t>
            </a:r>
            <a:r>
              <a:rPr lang="en-US" dirty="0"/>
              <a:t>Yellowstone under climate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Society for Conservation Biology Meetings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Missoula, MT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Nathan </a:t>
            </a:r>
            <a:r>
              <a:rPr lang="en-US" dirty="0" err="1" smtClean="0">
                <a:solidFill>
                  <a:schemeClr val="tx1"/>
                </a:solidFill>
              </a:rPr>
              <a:t>Piekielek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Andrew Hansen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Tony Chang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1600200"/>
            <a:ext cx="91574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01"/>
            <a:ext cx="1255054" cy="33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6451" y="533400"/>
            <a:ext cx="2423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 Suitable on</a:t>
            </a:r>
          </a:p>
          <a:p>
            <a:r>
              <a:rPr lang="en-US" sz="2800" dirty="0" smtClean="0"/>
              <a:t>Federal general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33400"/>
            <a:ext cx="2740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 Suitable on</a:t>
            </a:r>
          </a:p>
          <a:p>
            <a:r>
              <a:rPr lang="en-US" sz="2800" dirty="0" smtClean="0"/>
              <a:t>Federal restricted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82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Discussion and Management Implications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303377"/>
            <a:ext cx="426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   deft9 and     pack4 = longer drier growing 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Increasing suitability for </a:t>
            </a:r>
            <a:r>
              <a:rPr lang="en-US" sz="2200" dirty="0" err="1" smtClean="0"/>
              <a:t>artr</a:t>
            </a:r>
            <a:r>
              <a:rPr lang="en-US" sz="2200" dirty="0" smtClean="0"/>
              <a:t> and </a:t>
            </a:r>
            <a:r>
              <a:rPr lang="en-US" sz="2200" dirty="0" err="1" smtClean="0"/>
              <a:t>jusc</a:t>
            </a:r>
            <a:r>
              <a:rPr lang="en-US" sz="2200" dirty="0" smtClean="0"/>
              <a:t> across study area and elev.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Montane habitat biggest upslope movers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Most sensitive to interactions between soil conditions and water-availability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Subalpine species habitat retracted upslope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Unsuitable upslope soil conditions/mountain tops?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" y="1325789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46732" y="1325789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219200"/>
            <a:ext cx="4648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Sagebrush cons. </a:t>
            </a:r>
            <a:r>
              <a:rPr lang="en-US" sz="2200" dirty="0"/>
              <a:t>o</a:t>
            </a:r>
            <a:r>
              <a:rPr lang="en-US" sz="2200" dirty="0" smtClean="0"/>
              <a:t>pportunity?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&gt; half on federal lands by </a:t>
            </a:r>
            <a:r>
              <a:rPr lang="en-US" sz="2200" dirty="0" smtClean="0"/>
              <a:t>mid-century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Montane </a:t>
            </a:r>
            <a:r>
              <a:rPr lang="en-US" sz="2200" dirty="0" err="1" smtClean="0"/>
              <a:t>spcs</a:t>
            </a:r>
            <a:r>
              <a:rPr lang="en-US" sz="2200" dirty="0" smtClean="0"/>
              <a:t> biggest increase on federal general lands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Valuable economic and </a:t>
            </a:r>
            <a:r>
              <a:rPr lang="en-US" sz="2200" dirty="0" err="1" smtClean="0"/>
              <a:t>biodiv</a:t>
            </a:r>
            <a:r>
              <a:rPr lang="en-US" sz="2200" dirty="0"/>
              <a:t>.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Subalpine species may require help?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Plant in alpine when suitable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Control wildfire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Control competing veg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Would require changes to existing management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What are desired future conditions for subalpine forests?</a:t>
            </a:r>
          </a:p>
        </p:txBody>
      </p:sp>
    </p:spTree>
    <p:extLst>
      <p:ext uri="{BB962C8B-B14F-4D97-AF65-F5344CB8AC3E}">
        <p14:creationId xmlns:p14="http://schemas.microsoft.com/office/powerpoint/2010/main" val="32194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90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Funding and Software for Assisted </a:t>
            </a:r>
            <a:r>
              <a:rPr lang="en-US" sz="2400" dirty="0"/>
              <a:t>H</a:t>
            </a:r>
            <a:r>
              <a:rPr lang="en-US" sz="2400" dirty="0" smtClean="0"/>
              <a:t>abitat </a:t>
            </a:r>
            <a:r>
              <a:rPr lang="en-US" sz="2400" dirty="0"/>
              <a:t>M</a:t>
            </a:r>
            <a:r>
              <a:rPr lang="en-US" sz="2400" dirty="0" smtClean="0"/>
              <a:t>odeling provided by the USGS North Central Climate Science Center, Montana NSF </a:t>
            </a:r>
            <a:r>
              <a:rPr lang="en-US" sz="2400" dirty="0" err="1" smtClean="0"/>
              <a:t>EPSCoR</a:t>
            </a:r>
            <a:r>
              <a:rPr lang="en-US" sz="2400" dirty="0" smtClean="0"/>
              <a:t>, and NASA Applied Sciences.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Thank you for  productive collaboration with the entire NASA Landscape Climate Change Vulnerability Project team.</a:t>
            </a:r>
            <a:endParaRPr lang="en-US" sz="2400" dirty="0"/>
          </a:p>
        </p:txBody>
      </p:sp>
      <p:pic>
        <p:nvPicPr>
          <p:cNvPr id="4" name="Picture 47" descr="mntnsmin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532709"/>
            <a:ext cx="1098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71" descr="nasa_3_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32709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69" y="2667000"/>
            <a:ext cx="1954531" cy="37229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5556" r="11665" b="4445"/>
          <a:stretch>
            <a:fillRect/>
          </a:stretch>
        </p:blipFill>
        <p:spPr bwMode="auto">
          <a:xfrm>
            <a:off x="5922963" y="4267200"/>
            <a:ext cx="2840037" cy="22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37" y="3282619"/>
            <a:ext cx="1808163" cy="5273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725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28600"/>
            <a:ext cx="3200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191000" cy="6096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Response to CC will require coordinated ecosystem management</a:t>
            </a:r>
          </a:p>
          <a:p>
            <a:pPr marL="457200" lvl="1" indent="0">
              <a:buNone/>
            </a:pPr>
            <a:r>
              <a:rPr lang="en-US" dirty="0" smtClean="0"/>
              <a:t>GYE important test bed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 smtClean="0"/>
              <a:t>Greater Yellowstone Coordinating Committee (GYCC)</a:t>
            </a:r>
          </a:p>
          <a:p>
            <a:pPr marL="0" indent="0">
              <a:buNone/>
            </a:pPr>
            <a:r>
              <a:rPr lang="en-US" dirty="0" smtClean="0"/>
              <a:t>Results of prior continental scale veg studies do not agree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 smtClean="0"/>
              <a:t>Future trees vs shrubs</a:t>
            </a:r>
          </a:p>
          <a:p>
            <a:pPr marL="0" indent="0">
              <a:buNone/>
            </a:pPr>
            <a:r>
              <a:rPr lang="en-US" dirty="0" smtClean="0"/>
              <a:t>Objective: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Provide </a:t>
            </a:r>
            <a:r>
              <a:rPr lang="en-US" dirty="0"/>
              <a:t>NR managers with </a:t>
            </a:r>
            <a:r>
              <a:rPr lang="en-US" dirty="0" smtClean="0"/>
              <a:t>local results on potential impacts </a:t>
            </a:r>
            <a:r>
              <a:rPr lang="en-US" dirty="0"/>
              <a:t>+ </a:t>
            </a:r>
            <a:r>
              <a:rPr lang="en-US" dirty="0" smtClean="0"/>
              <a:t>opportunities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dirty="0" smtClean="0"/>
              <a:t>cross 4 elevation zones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54787"/>
            <a:ext cx="3935506" cy="6617751"/>
            <a:chOff x="5181600" y="54787"/>
            <a:chExt cx="3935506" cy="6617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06" y="2514600"/>
              <a:ext cx="2705100" cy="16859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4787"/>
              <a:ext cx="3429000" cy="22845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4331208"/>
              <a:ext cx="3429000" cy="2341330"/>
            </a:xfrm>
            <a:prstGeom prst="rect">
              <a:avLst/>
            </a:prstGeom>
          </p:spPr>
        </p:pic>
        <p:sp>
          <p:nvSpPr>
            <p:cNvPr id="9" name="Curved Right Arrow 8"/>
            <p:cNvSpPr/>
            <p:nvPr/>
          </p:nvSpPr>
          <p:spPr>
            <a:xfrm>
              <a:off x="5181600" y="2514600"/>
              <a:ext cx="990600" cy="2667000"/>
            </a:xfrm>
            <a:prstGeom prst="curved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30" y="914400"/>
            <a:ext cx="483237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– </a:t>
            </a:r>
            <a:r>
              <a:rPr lang="en-US" dirty="0"/>
              <a:t>s</a:t>
            </a:r>
            <a:r>
              <a:rPr lang="en-US" dirty="0" smtClean="0"/>
              <a:t>pecies distribution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876799" cy="5029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Application of niche theory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Identifies tolerances of species in multiple climate and other dimensions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Interpolation of present day conditions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Application to future climates to examine change</a:t>
            </a:r>
          </a:p>
          <a:p>
            <a:r>
              <a:rPr lang="en-US" dirty="0" smtClean="0"/>
              <a:t>Often does little to consider dispersal, biotic interactions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05562" y="1905000"/>
            <a:ext cx="1747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(Anderson 2013)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76200"/>
            <a:ext cx="3686175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3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257929"/>
              </p:ext>
            </p:extLst>
          </p:nvPr>
        </p:nvGraphicFramePr>
        <p:xfrm>
          <a:off x="89647" y="263398"/>
          <a:ext cx="6463553" cy="6369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976"/>
                <a:gridCol w="996777"/>
                <a:gridCol w="2971800"/>
              </a:tblGrid>
              <a:tr h="8382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Species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Abbreviation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GYE Habitat niche</a:t>
                      </a: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Sagebrush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artr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Soil recharge followed by extended dry period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Lower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treeline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</a:rPr>
                        <a:t>Juniper 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jusc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Broad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temp.,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 and dry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348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Limber pine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pifl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Broad temp., rocky soils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60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Montane forest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Aspen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potr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Moist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seeps, concavities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Douglas fir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psme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Warm and moist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</a:rPr>
                        <a:t>Lodgepole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 pine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pico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Cold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and drought hardy, tolerant of sandy soils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Subalpine forest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Engelmann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</a:rPr>
                        <a:t>spruce and Subalpine fir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effectLst/>
                        </a:rPr>
                        <a:t>pien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effectLst/>
                        </a:rPr>
                        <a:t>abla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Cold and snowy, low evaporative demand, water not limiting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83" y="1371600"/>
            <a:ext cx="122520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0985" y="6273225"/>
            <a:ext cx="2583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Photo credits:</a:t>
            </a:r>
          </a:p>
          <a:p>
            <a:r>
              <a:rPr lang="en-US" sz="1600" dirty="0" smtClean="0"/>
              <a:t>Yellowstone photo collection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6845"/>
            <a:ext cx="1905000" cy="1190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46" y="1576168"/>
            <a:ext cx="1057835" cy="1548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5257800"/>
            <a:ext cx="790575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437564"/>
            <a:ext cx="102512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95" y="3401705"/>
            <a:ext cx="1225205" cy="1858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91" y="5410200"/>
            <a:ext cx="1219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59098"/>
              </p:ext>
            </p:extLst>
          </p:nvPr>
        </p:nvGraphicFramePr>
        <p:xfrm>
          <a:off x="-4" y="74677"/>
          <a:ext cx="9144003" cy="6630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709"/>
                <a:gridCol w="2101187"/>
                <a:gridCol w="1877708"/>
                <a:gridCol w="1752600"/>
                <a:gridCol w="1828799"/>
              </a:tblGrid>
              <a:tr h="780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Predictor Category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Predictor Name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Abbreviation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Period Summary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Importance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Water-balance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 water deficit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(pet –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Snowpack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 moisture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soilm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Soils and topography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Sand fraction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sandfract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Rock volume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rckvol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Topographic wetness index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twi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N/A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incoming solar radiation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srad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N/A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55895"/>
              </p:ext>
            </p:extLst>
          </p:nvPr>
        </p:nvGraphicFramePr>
        <p:xfrm>
          <a:off x="546847" y="990600"/>
          <a:ext cx="8139953" cy="5629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976"/>
                <a:gridCol w="2667000"/>
                <a:gridCol w="2977977"/>
              </a:tblGrid>
              <a:tr h="74855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Species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# Presence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(n=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effectLst/>
                        </a:rPr>
                        <a:t>2489)</a:t>
                      </a:r>
                      <a:endParaRPr lang="en-US" sz="2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Model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Discrimination (AUC)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Sagebrush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251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0.731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Lower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treeline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</a:rPr>
                        <a:t>Juniper 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0.961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348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Limber pine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266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0.655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Montane forest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Aspen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0.863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Douglas fir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863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0.777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</a:rPr>
                        <a:t>Lodgepole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 pine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1190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0.768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Subalpine forest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</a:rPr>
                        <a:t>Engelmann spruce 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962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0.765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marL="0" marR="0" algn="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Subalpine fir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533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0.857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2133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4" y="546847"/>
            <a:ext cx="4257061" cy="204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18" y="2595562"/>
            <a:ext cx="4290582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53" y="4648199"/>
            <a:ext cx="4299259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0"/>
            <a:ext cx="433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	    RCP4.5		8.5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24126" y="3362980"/>
            <a:ext cx="224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Juniper </a:t>
            </a:r>
            <a:r>
              <a:rPr lang="en-US" sz="2800" dirty="0"/>
              <a:t>+</a:t>
            </a:r>
            <a:r>
              <a:rPr lang="en-US" sz="2800" dirty="0" smtClean="0"/>
              <a:t>55%</a:t>
            </a:r>
          </a:p>
          <a:p>
            <a:pPr algn="r"/>
            <a:r>
              <a:rPr lang="en-US" sz="2000" dirty="0" smtClean="0"/>
              <a:t>(+/-16%)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49250" y="5334000"/>
            <a:ext cx="274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Limber pine </a:t>
            </a:r>
            <a:r>
              <a:rPr lang="en-US" sz="2800" dirty="0"/>
              <a:t>-</a:t>
            </a:r>
            <a:r>
              <a:rPr lang="en-US" sz="2800" dirty="0" smtClean="0"/>
              <a:t>29%</a:t>
            </a:r>
          </a:p>
          <a:p>
            <a:pPr algn="r"/>
            <a:r>
              <a:rPr lang="en-US" sz="2000" dirty="0" smtClean="0"/>
              <a:t>(+/-21%)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8170" y="2514600"/>
            <a:ext cx="2889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Lower </a:t>
            </a:r>
            <a:r>
              <a:rPr lang="en-US" sz="3600" dirty="0" err="1" smtClean="0"/>
              <a:t>treeline</a:t>
            </a:r>
            <a:endParaRPr lang="en-US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315559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4907" y="1219200"/>
            <a:ext cx="1803699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Sagebrush </a:t>
            </a:r>
          </a:p>
          <a:p>
            <a:r>
              <a:rPr lang="en-US" sz="2800" dirty="0" smtClean="0"/>
              <a:t>          +40%</a:t>
            </a:r>
          </a:p>
          <a:p>
            <a:pPr algn="r"/>
            <a:r>
              <a:rPr lang="en-US" sz="2000" dirty="0" smtClean="0"/>
              <a:t>(+/-17%)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64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96" y="466344"/>
            <a:ext cx="4194048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3359" y="-56876"/>
            <a:ext cx="433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	    RCP4.5		8.5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933" y="191869"/>
            <a:ext cx="309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Montane forest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03396" y="1219200"/>
            <a:ext cx="192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Aspen </a:t>
            </a:r>
            <a:r>
              <a:rPr lang="en-US" sz="2800" dirty="0"/>
              <a:t>-</a:t>
            </a:r>
            <a:r>
              <a:rPr lang="en-US" sz="2800" dirty="0" smtClean="0"/>
              <a:t>60%</a:t>
            </a:r>
          </a:p>
          <a:p>
            <a:pPr algn="r"/>
            <a:r>
              <a:rPr lang="en-US" sz="2000" dirty="0" smtClean="0"/>
              <a:t>(+/- 36%)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324096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87152"/>
            <a:ext cx="4294275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96971" y="3362980"/>
            <a:ext cx="258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Douglas fir </a:t>
            </a:r>
            <a:r>
              <a:rPr lang="en-US" sz="2800" dirty="0"/>
              <a:t>-</a:t>
            </a:r>
            <a:r>
              <a:rPr lang="en-US" sz="2800" dirty="0" smtClean="0"/>
              <a:t>73%</a:t>
            </a:r>
          </a:p>
          <a:p>
            <a:pPr algn="r"/>
            <a:r>
              <a:rPr lang="en-US" sz="2000" dirty="0" smtClean="0"/>
              <a:t>(+/-28%)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4174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Lodgepole</a:t>
            </a:r>
            <a:r>
              <a:rPr lang="en-US" sz="2800" dirty="0" smtClean="0"/>
              <a:t> pine </a:t>
            </a:r>
            <a:r>
              <a:rPr lang="en-US" sz="2800" dirty="0"/>
              <a:t>-</a:t>
            </a:r>
            <a:r>
              <a:rPr lang="en-US" sz="2800" dirty="0" smtClean="0"/>
              <a:t>85%</a:t>
            </a:r>
          </a:p>
          <a:p>
            <a:pPr algn="r"/>
            <a:r>
              <a:rPr lang="en-US" sz="2000" dirty="0" smtClean="0"/>
              <a:t>(+/-41%)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5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359" y="391180"/>
            <a:ext cx="433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	    RCP4.5		8.5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4626" y="381000"/>
            <a:ext cx="3219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Subalpine forest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76" y="1280542"/>
            <a:ext cx="4281424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84514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Englemann</a:t>
            </a:r>
            <a:r>
              <a:rPr lang="en-US" sz="2800" dirty="0" smtClean="0"/>
              <a:t> spruce </a:t>
            </a:r>
            <a:r>
              <a:rPr lang="en-US" sz="2800" dirty="0"/>
              <a:t>-</a:t>
            </a:r>
            <a:r>
              <a:rPr lang="en-US" sz="2800" dirty="0" smtClean="0"/>
              <a:t>90%</a:t>
            </a:r>
          </a:p>
          <a:p>
            <a:pPr algn="r"/>
            <a:r>
              <a:rPr lang="en-US" sz="2000" dirty="0" smtClean="0"/>
              <a:t>(+/- 41%)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48" y="3666744"/>
            <a:ext cx="4336652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199" y="4276344"/>
            <a:ext cx="289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Subalpine fir </a:t>
            </a:r>
            <a:r>
              <a:rPr lang="en-US" sz="2800" dirty="0"/>
              <a:t>-</a:t>
            </a:r>
            <a:r>
              <a:rPr lang="en-US" sz="2800" dirty="0" smtClean="0"/>
              <a:t>80%</a:t>
            </a:r>
          </a:p>
          <a:p>
            <a:pPr algn="r"/>
            <a:r>
              <a:rPr lang="en-US" sz="2000" dirty="0" smtClean="0"/>
              <a:t>(+/- 52%)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16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5638</TotalTime>
  <Words>545</Words>
  <Application>Microsoft Office PowerPoint</Application>
  <PresentationFormat>On-screen Show (4:3)</PresentationFormat>
  <Paragraphs>209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Tree and shrub species habitat suitability across the Greater Yellowstone under climate change</vt:lpstr>
      <vt:lpstr>Introduction</vt:lpstr>
      <vt:lpstr>Methods – species distribution models</vt:lpstr>
      <vt:lpstr>PowerPoint Presentation</vt:lpstr>
      <vt:lpstr>PowerPoint Presentation</vt:lpstr>
      <vt:lpstr>Results </vt:lpstr>
      <vt:lpstr>PowerPoint Presentation</vt:lpstr>
      <vt:lpstr>PowerPoint Presentation</vt:lpstr>
      <vt:lpstr>PowerPoint Presentation</vt:lpstr>
      <vt:lpstr>PowerPoint Presentation</vt:lpstr>
      <vt:lpstr>Discussion and Management Implications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Piekielek</dc:creator>
  <cp:lastModifiedBy>Nathan</cp:lastModifiedBy>
  <cp:revision>769</cp:revision>
  <cp:lastPrinted>2014-01-27T22:02:08Z</cp:lastPrinted>
  <dcterms:created xsi:type="dcterms:W3CDTF">2013-10-25T15:41:48Z</dcterms:created>
  <dcterms:modified xsi:type="dcterms:W3CDTF">2014-07-15T18:32:01Z</dcterms:modified>
</cp:coreProperties>
</file>