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7"/>
  </p:notesMasterIdLst>
  <p:sldIdLst>
    <p:sldId id="256" r:id="rId2"/>
    <p:sldId id="257" r:id="rId3"/>
    <p:sldId id="262" r:id="rId4"/>
    <p:sldId id="261" r:id="rId5"/>
    <p:sldId id="263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6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12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4930B1-45C9-D742-B9A1-699CEB60BA98}" type="datetimeFigureOut">
              <a:rPr lang="en-US" smtClean="0"/>
              <a:t>12/14/2012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DCD018-8A72-F44F-AD9E-D7D5D1B30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194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CD018-8A72-F44F-AD9E-D7D5D1B30DA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906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9C06D-4ED8-42C6-905D-CA84CA1B6CBF}" type="datetime2">
              <a:rPr lang="en-US" smtClean="0"/>
              <a:t>Friday, December 14, 2012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EE0E-EDB0-4D84-86B0-50833DF22902}" type="datetime2">
              <a:rPr lang="en-US" smtClean="0"/>
              <a:t>Friday, December 14, 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372C-B5AB-4C39-B273-B99224EB4DD5}" type="datetime2">
              <a:rPr lang="en-US" smtClean="0"/>
              <a:t>Friday, December 14, 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1CAA-32CD-4B55-B92A-B8F0843CACF4}" type="datetime2">
              <a:rPr lang="en-US" smtClean="0"/>
              <a:t>Friday, December 14, 2012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8CDC4-3D19-4983-B478-82F6B8E5AB66}" type="datetime2">
              <a:rPr lang="en-US" smtClean="0"/>
              <a:t>Friday, December 14, 2012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82477-D5D3-4181-8C11-75D0F2433A87}" type="datetime2">
              <a:rPr lang="en-US" smtClean="0"/>
              <a:t>Friday, December 14, 2012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253B-1893-4367-8BAE-DF4BC10DC578}" type="datetime2">
              <a:rPr lang="en-US" smtClean="0"/>
              <a:t>Friday, December 14, 2012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300D-25B3-4603-86C9-4CB776489F00}" type="datetime2">
              <a:rPr lang="en-US" smtClean="0"/>
              <a:t>Friday, December 14, 2012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4AD9-FCC8-48B7-B85B-012A91320DFF}" type="datetime2">
              <a:rPr lang="en-US" smtClean="0"/>
              <a:t>Friday, December 14, 2012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2DC50-D5DB-4F94-B367-9876CD2C4012}" type="datetime2">
              <a:rPr lang="en-US" smtClean="0"/>
              <a:t>Friday, December 14, 2012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B412-E790-42EA-81FE-2925D3A43D91}" type="datetime2">
              <a:rPr lang="en-US" smtClean="0"/>
              <a:t>Friday, December 14, 2012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B385921-A91A-409C-921C-0E0EC1E750EC}" type="datetime2">
              <a:rPr lang="en-US" smtClean="0"/>
              <a:t>Friday, December 14, 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6889" y="254000"/>
            <a:ext cx="8424334" cy="1495073"/>
          </a:xfrm>
          <a:noFill/>
          <a:ln>
            <a:noFill/>
          </a:ln>
        </p:spPr>
        <p:txBody>
          <a:bodyPr/>
          <a:lstStyle/>
          <a:p>
            <a:pPr algn="ctr"/>
            <a:r>
              <a:rPr lang="en-US" sz="3200" b="1" dirty="0" smtClean="0"/>
              <a:t>Effects of climate change on phenology and forage quality in Rocky Mountain National Park and Estes Park, Colorado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70111" y="5895279"/>
            <a:ext cx="2074334" cy="79338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Erica Garroutte</a:t>
            </a:r>
          </a:p>
          <a:p>
            <a:r>
              <a:rPr lang="en-US" dirty="0" smtClean="0"/>
              <a:t>M.S. Candidate</a:t>
            </a:r>
          </a:p>
        </p:txBody>
      </p:sp>
      <p:sp>
        <p:nvSpPr>
          <p:cNvPr id="5" name="Rectangle 4"/>
          <p:cNvSpPr/>
          <p:nvPr/>
        </p:nvSpPr>
        <p:spPr>
          <a:xfrm>
            <a:off x="1397000" y="1749073"/>
            <a:ext cx="6434667" cy="4146206"/>
          </a:xfrm>
          <a:prstGeom prst="rect">
            <a:avLst/>
          </a:prstGeom>
          <a:solidFill>
            <a:srgbClr val="D9D9D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035" y="1889224"/>
            <a:ext cx="5115632" cy="383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429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89573" y="56443"/>
            <a:ext cx="4754315" cy="762001"/>
          </a:xfrm>
          <a:noFill/>
        </p:spPr>
        <p:txBody>
          <a:bodyPr/>
          <a:lstStyle/>
          <a:p>
            <a:pPr algn="ctr"/>
            <a:r>
              <a:rPr lang="en-US" sz="3200" b="1" u="sng" dirty="0" smtClean="0"/>
              <a:t>Erica Garroutte</a:t>
            </a:r>
            <a:endParaRPr lang="en-US" sz="3200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310445" y="1699441"/>
            <a:ext cx="4400461" cy="4247317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-B.A. in Biology from Colorado College 2003 - 2007   </a:t>
            </a:r>
          </a:p>
          <a:p>
            <a:endParaRPr lang="en-US" b="1" dirty="0" smtClean="0">
              <a:solidFill>
                <a:srgbClr val="000000"/>
              </a:solidFill>
            </a:endParaRPr>
          </a:p>
          <a:p>
            <a:r>
              <a:rPr lang="en-US" b="1" dirty="0" smtClean="0">
                <a:solidFill>
                  <a:srgbClr val="000000"/>
                </a:solidFill>
              </a:rPr>
              <a:t>-Education Staff/Consultant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Cheyenne Mountain Zoo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2007 - present</a:t>
            </a:r>
          </a:p>
          <a:p>
            <a:pPr marL="285750" indent="-285750">
              <a:buFontTx/>
              <a:buChar char="-"/>
            </a:pPr>
            <a:endParaRPr lang="en-US" b="1" dirty="0">
              <a:solidFill>
                <a:srgbClr val="000000"/>
              </a:solidFill>
            </a:endParaRPr>
          </a:p>
          <a:p>
            <a:r>
              <a:rPr lang="en-US" b="1" dirty="0" smtClean="0">
                <a:solidFill>
                  <a:srgbClr val="000000"/>
                </a:solidFill>
              </a:rPr>
              <a:t>-Research Assistant/ Student Advisor</a:t>
            </a:r>
            <a:endParaRPr lang="en-US" b="1" dirty="0">
              <a:solidFill>
                <a:srgbClr val="000000"/>
              </a:solidFill>
            </a:endParaRPr>
          </a:p>
          <a:p>
            <a:r>
              <a:rPr lang="en-US" b="1" dirty="0" smtClean="0">
                <a:solidFill>
                  <a:srgbClr val="000000"/>
                </a:solidFill>
              </a:rPr>
              <a:t>SFS Center for Wildlife Management Studies in East Africa, 2009 - 2012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      -land-use changes</a:t>
            </a:r>
          </a:p>
          <a:p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smtClean="0">
                <a:solidFill>
                  <a:srgbClr val="000000"/>
                </a:solidFill>
              </a:rPr>
              <a:t>     -human/wildlife conflict</a:t>
            </a:r>
          </a:p>
          <a:p>
            <a:endParaRPr lang="en-US" b="1" dirty="0">
              <a:solidFill>
                <a:srgbClr val="000000"/>
              </a:solidFill>
            </a:endParaRPr>
          </a:p>
          <a:p>
            <a:r>
              <a:rPr lang="en-US" b="1" dirty="0" smtClean="0">
                <a:solidFill>
                  <a:srgbClr val="000000"/>
                </a:solidFill>
              </a:rPr>
              <a:t>-Kilimanjaro Trip Leader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Putney Student Travel, 2012</a:t>
            </a:r>
          </a:p>
        </p:txBody>
      </p:sp>
      <p:pic>
        <p:nvPicPr>
          <p:cNvPr id="5" name="Picture 4" descr="ericagelephant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91" y="2249774"/>
            <a:ext cx="4375709" cy="328178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707444" y="776111"/>
            <a:ext cx="48694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 M.S. Candidate </a:t>
            </a:r>
            <a:endParaRPr lang="en-US" dirty="0" smtClean="0"/>
          </a:p>
          <a:p>
            <a:pPr algn="ctr"/>
            <a:r>
              <a:rPr lang="en-US" dirty="0" smtClean="0"/>
              <a:t>Landscape </a:t>
            </a:r>
            <a:r>
              <a:rPr lang="en-US" dirty="0"/>
              <a:t>Biodiversity </a:t>
            </a:r>
            <a:r>
              <a:rPr lang="en-US" dirty="0" smtClean="0"/>
              <a:t>Lab</a:t>
            </a:r>
          </a:p>
          <a:p>
            <a:pPr algn="ctr"/>
            <a:r>
              <a:rPr lang="en-US" dirty="0" smtClean="0"/>
              <a:t>Montana State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892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0333" y="324556"/>
            <a:ext cx="7996485" cy="914400"/>
          </a:xfrm>
        </p:spPr>
        <p:txBody>
          <a:bodyPr/>
          <a:lstStyle/>
          <a:p>
            <a:pPr algn="ctr"/>
            <a:r>
              <a:rPr lang="en-US" sz="3200" dirty="0" smtClean="0"/>
              <a:t>How will climate change affect human land-use/wildlife relationships?</a:t>
            </a:r>
            <a:endParaRPr lang="en-US" sz="32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483556" y="2598453"/>
            <a:ext cx="606777" cy="1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3"/>
          </p:cNvCxnSpPr>
          <p:nvPr/>
        </p:nvCxnSpPr>
        <p:spPr>
          <a:xfrm>
            <a:off x="5520293" y="2670755"/>
            <a:ext cx="719596" cy="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917677" y="3564260"/>
            <a:ext cx="5435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err="1" smtClean="0"/>
              <a:t>Kimana</a:t>
            </a:r>
            <a:r>
              <a:rPr lang="en-US" u="sng" dirty="0" smtClean="0"/>
              <a:t>, Kenya and </a:t>
            </a:r>
            <a:r>
              <a:rPr lang="en-US" u="sng" dirty="0" err="1" smtClean="0"/>
              <a:t>Manyara</a:t>
            </a:r>
            <a:r>
              <a:rPr lang="en-US" u="sng" dirty="0" smtClean="0"/>
              <a:t>, Tanzania, East Africa</a:t>
            </a:r>
            <a:endParaRPr lang="en-US" u="sng" dirty="0"/>
          </a:p>
        </p:txBody>
      </p:sp>
      <p:cxnSp>
        <p:nvCxnSpPr>
          <p:cNvPr id="31" name="Straight Arrow Connector 30"/>
          <p:cNvCxnSpPr>
            <a:stCxn id="26" idx="3"/>
          </p:cNvCxnSpPr>
          <p:nvPr/>
        </p:nvCxnSpPr>
        <p:spPr>
          <a:xfrm>
            <a:off x="2483557" y="5498666"/>
            <a:ext cx="888999" cy="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7" idx="3"/>
          </p:cNvCxnSpPr>
          <p:nvPr/>
        </p:nvCxnSpPr>
        <p:spPr>
          <a:xfrm>
            <a:off x="5630333" y="5475110"/>
            <a:ext cx="874889" cy="23556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142687" y="6487446"/>
            <a:ext cx="5502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Rocky Mountain National Park/Estes Park Colorado</a:t>
            </a:r>
            <a:endParaRPr lang="en-US" u="sng" dirty="0"/>
          </a:p>
        </p:txBody>
      </p:sp>
      <p:sp>
        <p:nvSpPr>
          <p:cNvPr id="38" name="Rectangle 37"/>
          <p:cNvSpPr/>
          <p:nvPr/>
        </p:nvSpPr>
        <p:spPr>
          <a:xfrm>
            <a:off x="96690" y="1607993"/>
            <a:ext cx="2483442" cy="1998346"/>
          </a:xfrm>
          <a:prstGeom prst="rect">
            <a:avLst/>
          </a:prstGeom>
          <a:solidFill>
            <a:srgbClr val="D9D9D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59951" y="1560717"/>
            <a:ext cx="10577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Drought</a:t>
            </a:r>
          </a:p>
        </p:txBody>
      </p:sp>
      <p:pic>
        <p:nvPicPr>
          <p:cNvPr id="4" name="Picture 3" descr="drought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49" y="1954843"/>
            <a:ext cx="2311307" cy="154087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3250073" y="1573665"/>
            <a:ext cx="2483442" cy="1998346"/>
          </a:xfrm>
          <a:prstGeom prst="rect">
            <a:avLst/>
          </a:prstGeom>
          <a:solidFill>
            <a:srgbClr val="D9D9D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99321" y="1560717"/>
            <a:ext cx="1376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Agriculture</a:t>
            </a:r>
          </a:p>
        </p:txBody>
      </p:sp>
      <p:pic>
        <p:nvPicPr>
          <p:cNvPr id="5" name="Picture 4" descr="ag in africa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556" y="1954843"/>
            <a:ext cx="2147737" cy="1431824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403457" y="1573665"/>
            <a:ext cx="2483442" cy="1998346"/>
          </a:xfrm>
          <a:prstGeom prst="rect">
            <a:avLst/>
          </a:prstGeom>
          <a:solidFill>
            <a:srgbClr val="D9D9D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482808" y="1560717"/>
            <a:ext cx="43744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Human/</a:t>
            </a:r>
            <a:r>
              <a:rPr lang="en-US" dirty="0" smtClean="0">
                <a:solidFill>
                  <a:srgbClr val="000000"/>
                </a:solidFill>
              </a:rPr>
              <a:t>wildlife conflict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 descr="Living-Wall-Installation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612" y="1919055"/>
            <a:ext cx="1240499" cy="1653998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96690" y="4331863"/>
            <a:ext cx="2483442" cy="1998346"/>
          </a:xfrm>
          <a:prstGeom prst="rect">
            <a:avLst/>
          </a:prstGeom>
          <a:solidFill>
            <a:srgbClr val="D9D9D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225" y="4717889"/>
            <a:ext cx="2342332" cy="156155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69196" y="4348557"/>
            <a:ext cx="1886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Phenology shifts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250073" y="4331863"/>
            <a:ext cx="2483442" cy="1998346"/>
          </a:xfrm>
          <a:prstGeom prst="rect">
            <a:avLst/>
          </a:prstGeom>
          <a:solidFill>
            <a:srgbClr val="D9D9D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250073" y="4348557"/>
            <a:ext cx="2566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 Change elk habitat use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0111" y="4702526"/>
            <a:ext cx="2060222" cy="1545167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6403457" y="4331863"/>
            <a:ext cx="2483442" cy="1998346"/>
          </a:xfrm>
          <a:prstGeom prst="rect">
            <a:avLst/>
          </a:prstGeom>
          <a:solidFill>
            <a:srgbClr val="D9D9D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6643026" y="4348557"/>
            <a:ext cx="2155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Human/elk conflict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3457" y="4670776"/>
            <a:ext cx="2365376" cy="157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644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9888" y="124177"/>
            <a:ext cx="8720667" cy="654755"/>
          </a:xfrm>
          <a:noFill/>
        </p:spPr>
        <p:txBody>
          <a:bodyPr/>
          <a:lstStyle/>
          <a:p>
            <a:r>
              <a:rPr lang="en-US" sz="3200" b="1" dirty="0" smtClean="0">
                <a:latin typeface="+mn-lt"/>
                <a:cs typeface="Arial Black"/>
              </a:rPr>
              <a:t>Climate Change Effects on Forage Phenology</a:t>
            </a:r>
            <a:endParaRPr lang="en-US" sz="3200" b="1" dirty="0">
              <a:latin typeface="+mn-lt"/>
              <a:cs typeface="Arial Black"/>
            </a:endParaRPr>
          </a:p>
        </p:txBody>
      </p:sp>
      <p:sp>
        <p:nvSpPr>
          <p:cNvPr id="4" name="Process 3"/>
          <p:cNvSpPr/>
          <p:nvPr/>
        </p:nvSpPr>
        <p:spPr>
          <a:xfrm>
            <a:off x="493889" y="1086555"/>
            <a:ext cx="8283222" cy="620889"/>
          </a:xfrm>
          <a:prstGeom prst="flowChartProcess">
            <a:avLst/>
          </a:prstGeom>
          <a:solidFill>
            <a:schemeClr val="tx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Climate Change =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Accelerated/delayed snowmelt             Temp increase                 Precipitation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557889" y="1707444"/>
            <a:ext cx="14112" cy="324556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Process 6"/>
          <p:cNvSpPr/>
          <p:nvPr/>
        </p:nvSpPr>
        <p:spPr>
          <a:xfrm>
            <a:off x="3273778" y="2032000"/>
            <a:ext cx="2568222" cy="592666"/>
          </a:xfrm>
          <a:prstGeom prst="flowChartProcess">
            <a:avLst/>
          </a:prstGeom>
          <a:solidFill>
            <a:srgbClr val="D9D9D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Change in phenology</a:t>
            </a:r>
            <a:endParaRPr lang="en-US" b="1" dirty="0">
              <a:solidFill>
                <a:srgbClr val="00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001832" y="2624666"/>
            <a:ext cx="271946" cy="183444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73926" y="2836336"/>
            <a:ext cx="2915712" cy="1693327"/>
          </a:xfrm>
          <a:prstGeom prst="rect">
            <a:avLst/>
          </a:prstGeom>
          <a:solidFill>
            <a:srgbClr val="D9D9D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 smtClean="0">
              <a:solidFill>
                <a:srgbClr val="000000"/>
              </a:solidFill>
            </a:endParaRPr>
          </a:p>
        </p:txBody>
      </p:sp>
      <p:pic>
        <p:nvPicPr>
          <p:cNvPr id="37" name="Picture 36" descr="elk eating gras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99" y="3441844"/>
            <a:ext cx="1100668" cy="849206"/>
          </a:xfrm>
          <a:prstGeom prst="rect">
            <a:avLst/>
          </a:prstGeom>
        </p:spPr>
      </p:pic>
      <p:pic>
        <p:nvPicPr>
          <p:cNvPr id="38" name="Picture 37" descr="Elk Eating In Snow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069" y="3441844"/>
            <a:ext cx="1072444" cy="857955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836069" y="2836335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High 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</a:rPr>
              <a:t>elevation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3926" y="2841937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Low 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</a:rPr>
              <a:t>elevation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41" name="Not Equal 40"/>
          <p:cNvSpPr/>
          <p:nvPr/>
        </p:nvSpPr>
        <p:spPr>
          <a:xfrm>
            <a:off x="1293456" y="3584226"/>
            <a:ext cx="443443" cy="364066"/>
          </a:xfrm>
          <a:prstGeom prst="mathNotEqual">
            <a:avLst/>
          </a:prstGeom>
          <a:solidFill>
            <a:srgbClr val="FFF66B"/>
          </a:solidFill>
          <a:ln>
            <a:solidFill>
              <a:srgbClr val="FFF66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04997" y="4328404"/>
            <a:ext cx="1026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000000"/>
                </a:solidFill>
              </a:rPr>
              <a:t>Inyoue</a:t>
            </a:r>
            <a:r>
              <a:rPr lang="en-US" sz="1200" b="1" dirty="0" smtClean="0">
                <a:solidFill>
                  <a:srgbClr val="000000"/>
                </a:solidFill>
              </a:rPr>
              <a:t> 2000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114145" y="2836336"/>
            <a:ext cx="2915712" cy="1693327"/>
          </a:xfrm>
          <a:prstGeom prst="rect">
            <a:avLst/>
          </a:prstGeom>
          <a:solidFill>
            <a:srgbClr val="D9D9D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 smtClean="0">
              <a:solidFill>
                <a:srgbClr val="000000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228288" y="2836336"/>
            <a:ext cx="2915712" cy="1693327"/>
          </a:xfrm>
          <a:prstGeom prst="rect">
            <a:avLst/>
          </a:prstGeom>
          <a:solidFill>
            <a:srgbClr val="D9D9D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 smtClean="0">
              <a:solidFill>
                <a:srgbClr val="000000"/>
              </a:solidFill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6117" y="3135339"/>
            <a:ext cx="2371767" cy="1235398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3114145" y="2841937"/>
            <a:ext cx="28515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50-100% population increase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928473" y="4328404"/>
            <a:ext cx="1301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Wang et al. 2002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617545" y="2841937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Altered movement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3333" y="3153889"/>
            <a:ext cx="1834444" cy="1216848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7094596" y="4320544"/>
            <a:ext cx="1301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Wang et al. 2002</a:t>
            </a:r>
            <a:endParaRPr lang="en-US" sz="1200" b="1" dirty="0">
              <a:solidFill>
                <a:srgbClr val="000000"/>
              </a:solidFill>
            </a:endParaRPr>
          </a:p>
        </p:txBody>
      </p:sp>
      <p:cxnSp>
        <p:nvCxnSpPr>
          <p:cNvPr id="60" name="Straight Arrow Connector 59"/>
          <p:cNvCxnSpPr>
            <a:stCxn id="7" idx="2"/>
            <a:endCxn id="53" idx="0"/>
          </p:cNvCxnSpPr>
          <p:nvPr/>
        </p:nvCxnSpPr>
        <p:spPr>
          <a:xfrm flipH="1">
            <a:off x="4539926" y="2624666"/>
            <a:ext cx="17963" cy="217271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5842000" y="2624666"/>
            <a:ext cx="386288" cy="211669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Rectangle 73"/>
          <p:cNvSpPr/>
          <p:nvPr/>
        </p:nvSpPr>
        <p:spPr>
          <a:xfrm>
            <a:off x="3100033" y="4992514"/>
            <a:ext cx="2915712" cy="1693327"/>
          </a:xfrm>
          <a:prstGeom prst="rect">
            <a:avLst/>
          </a:prstGeom>
          <a:solidFill>
            <a:srgbClr val="D9D9D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 smtClean="0">
              <a:solidFill>
                <a:srgbClr val="000000"/>
              </a:solidFill>
            </a:endParaRPr>
          </a:p>
        </p:txBody>
      </p:sp>
      <p:cxnSp>
        <p:nvCxnSpPr>
          <p:cNvPr id="76" name="Straight Arrow Connector 75"/>
          <p:cNvCxnSpPr>
            <a:stCxn id="54" idx="2"/>
          </p:cNvCxnSpPr>
          <p:nvPr/>
        </p:nvCxnSpPr>
        <p:spPr>
          <a:xfrm flipH="1">
            <a:off x="4572001" y="4605403"/>
            <a:ext cx="7289" cy="387111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H="1">
            <a:off x="5842000" y="4529663"/>
            <a:ext cx="386288" cy="462851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2989638" y="4529663"/>
            <a:ext cx="284140" cy="462851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" name="Picture 8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0812" y="5229167"/>
            <a:ext cx="1894299" cy="1274705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3906467" y="4879559"/>
            <a:ext cx="1344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Urban elk?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006920" y="6445952"/>
            <a:ext cx="12231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mtClean="0">
                <a:solidFill>
                  <a:srgbClr val="000000"/>
                </a:solidFill>
              </a:rPr>
              <a:t>Mckenzie 2001</a:t>
            </a:r>
            <a:endParaRPr lang="en-US" sz="1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30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361244"/>
            <a:ext cx="7899555" cy="668867"/>
          </a:xfrm>
        </p:spPr>
        <p:txBody>
          <a:bodyPr/>
          <a:lstStyle/>
          <a:p>
            <a:pPr algn="ctr"/>
            <a:r>
              <a:rPr lang="en-US" sz="3200" dirty="0" smtClean="0"/>
              <a:t>Phenology effects on forage </a:t>
            </a:r>
            <a:r>
              <a:rPr lang="en-US" sz="3200" dirty="0"/>
              <a:t>q</a:t>
            </a:r>
            <a:r>
              <a:rPr lang="en-US" sz="3200" dirty="0" smtClean="0"/>
              <a:t>uality in Rocky Mountain National Park/Estes Park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677333" y="1157111"/>
            <a:ext cx="4738630" cy="1415772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rgbClr val="000000"/>
                </a:solidFill>
              </a:rPr>
              <a:t>Cebrian</a:t>
            </a:r>
            <a:r>
              <a:rPr lang="en-US" sz="1400" b="1" dirty="0" smtClean="0">
                <a:solidFill>
                  <a:srgbClr val="000000"/>
                </a:solidFill>
              </a:rPr>
              <a:t> et al. 2008        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Early snowmelt  =  early phenology</a:t>
            </a:r>
          </a:p>
          <a:p>
            <a:r>
              <a:rPr lang="en-US" b="1" dirty="0">
                <a:solidFill>
                  <a:srgbClr val="000000"/>
                </a:solidFill>
              </a:rPr>
              <a:t>	 </a:t>
            </a:r>
            <a:r>
              <a:rPr lang="en-US" b="1" dirty="0" smtClean="0">
                <a:solidFill>
                  <a:srgbClr val="000000"/>
                </a:solidFill>
              </a:rPr>
              <a:t>                 high digestibility</a:t>
            </a:r>
            <a:endParaRPr lang="en-US" b="1" dirty="0">
              <a:solidFill>
                <a:srgbClr val="000000"/>
              </a:solidFill>
            </a:endParaRPr>
          </a:p>
          <a:p>
            <a:r>
              <a:rPr lang="en-US" b="1" dirty="0" smtClean="0">
                <a:solidFill>
                  <a:srgbClr val="000000"/>
                </a:solidFill>
              </a:rPr>
              <a:t>Late snowmelt  =   late phenology</a:t>
            </a:r>
          </a:p>
          <a:p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smtClean="0">
                <a:solidFill>
                  <a:srgbClr val="000000"/>
                </a:solidFill>
              </a:rPr>
              <a:t>                                 low digestibility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0629" y="1030111"/>
            <a:ext cx="2897483" cy="217311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81000" y="3358444"/>
            <a:ext cx="7899554" cy="1382889"/>
          </a:xfrm>
          <a:prstGeom prst="rect">
            <a:avLst/>
          </a:prstGeom>
          <a:solidFill>
            <a:srgbClr val="D9D9D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81002" y="3388056"/>
            <a:ext cx="78772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1.) How does phenology differ across the RM ecosystem? Future projections?</a:t>
            </a:r>
          </a:p>
          <a:p>
            <a:r>
              <a:rPr lang="en-US" b="1" dirty="0">
                <a:solidFill>
                  <a:srgbClr val="000000"/>
                </a:solidFill>
              </a:rPr>
              <a:t>	</a:t>
            </a:r>
            <a:r>
              <a:rPr lang="en-US" b="1" dirty="0" smtClean="0">
                <a:solidFill>
                  <a:srgbClr val="000000"/>
                </a:solidFill>
              </a:rPr>
              <a:t>	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2" y="5108224"/>
            <a:ext cx="2449209" cy="163688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381002" y="4020276"/>
            <a:ext cx="7877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2.) How </a:t>
            </a:r>
            <a:r>
              <a:rPr lang="en-US" b="1" dirty="0">
                <a:solidFill>
                  <a:srgbClr val="000000"/>
                </a:solidFill>
              </a:rPr>
              <a:t>does forage quality change with phenology</a:t>
            </a:r>
            <a:r>
              <a:rPr lang="en-US" b="1" dirty="0" smtClean="0">
                <a:solidFill>
                  <a:srgbClr val="000000"/>
                </a:solidFill>
              </a:rPr>
              <a:t>?</a:t>
            </a:r>
          </a:p>
          <a:p>
            <a:r>
              <a:rPr lang="en-US" b="1" dirty="0">
                <a:solidFill>
                  <a:srgbClr val="000000"/>
                </a:solidFill>
              </a:rPr>
              <a:t>	</a:t>
            </a:r>
            <a:r>
              <a:rPr lang="en-US" b="1" dirty="0" smtClean="0">
                <a:solidFill>
                  <a:srgbClr val="000000"/>
                </a:solidFill>
              </a:rPr>
              <a:t>	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6755" y="4741333"/>
            <a:ext cx="1695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elevation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0607" y="5110665"/>
            <a:ext cx="2901282" cy="163197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783297" y="4768333"/>
            <a:ext cx="1632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elevation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9333" y="5108224"/>
            <a:ext cx="2233789" cy="167769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7224888" y="4781222"/>
            <a:ext cx="832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Urban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8710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Elemental.thmx</Template>
  <TotalTime>540</TotalTime>
  <Words>225</Words>
  <Application>Microsoft Office PowerPoint</Application>
  <PresentationFormat>On-screen Show (4:3)</PresentationFormat>
  <Paragraphs>58</Paragraphs>
  <Slides>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Elemental</vt:lpstr>
      <vt:lpstr>Effects of climate change on phenology and forage quality in Rocky Mountain National Park and Estes Park, Colorado</vt:lpstr>
      <vt:lpstr>Erica Garroutte</vt:lpstr>
      <vt:lpstr>How will climate change affect human land-use/wildlife relationships?</vt:lpstr>
      <vt:lpstr>Climate Change Effects on Forage Phenology</vt:lpstr>
      <vt:lpstr>Phenology effects on forage quality in Rocky Mountain National Park/Estes Park</vt:lpstr>
    </vt:vector>
  </TitlesOfParts>
  <Company>Montana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Effects of early and late snowmelt on grass nutrition in Rocky Mountain National Park</dc:title>
  <dc:creator>Erica Garroutte</dc:creator>
  <cp:lastModifiedBy>lphillips</cp:lastModifiedBy>
  <cp:revision>38</cp:revision>
  <dcterms:created xsi:type="dcterms:W3CDTF">2012-11-26T02:01:44Z</dcterms:created>
  <dcterms:modified xsi:type="dcterms:W3CDTF">2012-12-14T17:34:00Z</dcterms:modified>
</cp:coreProperties>
</file>