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93" r:id="rId3"/>
    <p:sldId id="294" r:id="rId4"/>
    <p:sldId id="295" r:id="rId5"/>
    <p:sldId id="296" r:id="rId6"/>
    <p:sldId id="297" r:id="rId7"/>
    <p:sldId id="298" r:id="rId8"/>
    <p:sldId id="299" r:id="rId9"/>
    <p:sldId id="301" r:id="rId10"/>
    <p:sldId id="300" r:id="rId11"/>
    <p:sldId id="302" r:id="rId12"/>
    <p:sldId id="303" r:id="rId13"/>
    <p:sldId id="305" r:id="rId14"/>
    <p:sldId id="306" r:id="rId15"/>
    <p:sldId id="30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04" autoAdjust="0"/>
    <p:restoredTop sz="94660"/>
  </p:normalViewPr>
  <p:slideViewPr>
    <p:cSldViewPr>
      <p:cViewPr varScale="1">
        <p:scale>
          <a:sx n="81" d="100"/>
          <a:sy n="81" d="100"/>
        </p:scale>
        <p:origin x="-78"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E90A9-23D8-41A7-B327-FE9F061B134C}" type="datetimeFigureOut">
              <a:rPr lang="en-US" smtClean="0"/>
              <a:pPr/>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0842-CE4F-4536-BF2C-6CFF1130EA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E90A9-23D8-41A7-B327-FE9F061B134C}" type="datetimeFigureOut">
              <a:rPr lang="en-US" smtClean="0"/>
              <a:pPr/>
              <a:t>12/14/2012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80842-CE4F-4536-BF2C-6CFF1130EA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orldclim.org/biocli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968" y="1080132"/>
            <a:ext cx="8384232" cy="1169551"/>
          </a:xfrm>
          <a:prstGeom prst="rect">
            <a:avLst/>
          </a:prstGeom>
          <a:noFill/>
        </p:spPr>
        <p:txBody>
          <a:bodyPr wrap="square" rtlCol="0">
            <a:spAutoFit/>
          </a:bodyPr>
          <a:lstStyle/>
          <a:p>
            <a:pPr marL="457200" indent="-457200">
              <a:spcAft>
                <a:spcPts val="600"/>
              </a:spcAft>
              <a:buFont typeface="Arial" pitchFamily="34" charset="0"/>
              <a:buChar char="•"/>
            </a:pPr>
            <a:r>
              <a:rPr lang="en-US" sz="2000" dirty="0" smtClean="0"/>
              <a:t>Movement in latitude, longitude, or elevation? (Change in </a:t>
            </a:r>
            <a:r>
              <a:rPr lang="en-US" sz="2000" u="sng" dirty="0" smtClean="0"/>
              <a:t>position</a:t>
            </a:r>
            <a:r>
              <a:rPr lang="en-US" sz="2000" dirty="0" smtClean="0"/>
              <a:t>)</a:t>
            </a:r>
          </a:p>
          <a:p>
            <a:pPr marL="457200" indent="-457200">
              <a:spcAft>
                <a:spcPts val="600"/>
              </a:spcAft>
              <a:buFont typeface="Arial" pitchFamily="34" charset="0"/>
              <a:buChar char="•"/>
            </a:pPr>
            <a:r>
              <a:rPr lang="en-US" sz="2000" dirty="0" smtClean="0"/>
              <a:t>Expansion or contraction of range? (Change in </a:t>
            </a:r>
            <a:r>
              <a:rPr lang="en-US" sz="2000" u="sng" dirty="0" smtClean="0"/>
              <a:t>scale</a:t>
            </a:r>
            <a:r>
              <a:rPr lang="en-US" sz="2000" dirty="0" smtClean="0"/>
              <a:t>)</a:t>
            </a:r>
          </a:p>
          <a:p>
            <a:pPr marL="457200" indent="-457200">
              <a:spcAft>
                <a:spcPts val="600"/>
              </a:spcAft>
              <a:buFont typeface="Arial" pitchFamily="34" charset="0"/>
              <a:buChar char="•"/>
            </a:pPr>
            <a:r>
              <a:rPr lang="en-US" sz="2000" dirty="0" smtClean="0"/>
              <a:t>Fragmentation or aggregation of range? (Change in </a:t>
            </a:r>
            <a:r>
              <a:rPr lang="en-US" sz="2000" u="sng" dirty="0" smtClean="0"/>
              <a:t>shape</a:t>
            </a:r>
            <a:r>
              <a:rPr lang="en-US" sz="2000" dirty="0" smtClean="0"/>
              <a:t>)</a:t>
            </a:r>
            <a:endParaRPr lang="en-US" sz="2000" dirty="0"/>
          </a:p>
        </p:txBody>
      </p:sp>
      <p:sp>
        <p:nvSpPr>
          <p:cNvPr id="20"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21" name="Text Box 3"/>
          <p:cNvSpPr txBox="1">
            <a:spLocks noChangeArrowheads="1"/>
          </p:cNvSpPr>
          <p:nvPr/>
        </p:nvSpPr>
        <p:spPr bwMode="auto">
          <a:xfrm>
            <a:off x="228600" y="152400"/>
            <a:ext cx="7696200" cy="584775"/>
          </a:xfrm>
          <a:prstGeom prst="rect">
            <a:avLst/>
          </a:prstGeom>
          <a:noFill/>
          <a:ln w="9525">
            <a:noFill/>
            <a:miter lim="800000"/>
            <a:headEnd/>
            <a:tailEnd/>
          </a:ln>
          <a:effectLst/>
        </p:spPr>
        <p:txBody>
          <a:bodyPr wrap="square">
            <a:spAutoFit/>
          </a:bodyPr>
          <a:lstStyle/>
          <a:p>
            <a:r>
              <a:rPr lang="en-US" sz="3200" dirty="0" smtClean="0">
                <a:solidFill>
                  <a:schemeClr val="bg1"/>
                </a:solidFill>
                <a:latin typeface="Tahoma" pitchFamily="34" charset="0"/>
              </a:rPr>
              <a:t>Geographic Responses to Climate Change</a:t>
            </a:r>
            <a:endParaRPr lang="en-US" sz="3200" dirty="0">
              <a:solidFill>
                <a:schemeClr val="bg1"/>
              </a:solidFill>
              <a:latin typeface="Tahoma" pitchFamily="34" charset="0"/>
            </a:endParaRPr>
          </a:p>
        </p:txBody>
      </p:sp>
      <p:pic>
        <p:nvPicPr>
          <p:cNvPr id="22"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cxnSp>
        <p:nvCxnSpPr>
          <p:cNvPr id="29" name="Straight Arrow Connector 28"/>
          <p:cNvCxnSpPr/>
          <p:nvPr/>
        </p:nvCxnSpPr>
        <p:spPr>
          <a:xfrm>
            <a:off x="2741233" y="4724400"/>
            <a:ext cx="382967" cy="27498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5" idx="3"/>
          </p:cNvCxnSpPr>
          <p:nvPr/>
        </p:nvCxnSpPr>
        <p:spPr>
          <a:xfrm flipH="1">
            <a:off x="6553200" y="3794118"/>
            <a:ext cx="177908" cy="3392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4800600" y="2781901"/>
            <a:ext cx="3235570" cy="3342669"/>
          </a:xfrm>
          <a:custGeom>
            <a:avLst/>
            <a:gdLst>
              <a:gd name="connsiteX0" fmla="*/ 0 w 3235570"/>
              <a:gd name="connsiteY0" fmla="*/ 3342669 h 3342669"/>
              <a:gd name="connsiteX1" fmla="*/ 1392702 w 3235570"/>
              <a:gd name="connsiteY1" fmla="*/ 2512675 h 3342669"/>
              <a:gd name="connsiteX2" fmla="*/ 2588456 w 3235570"/>
              <a:gd name="connsiteY2" fmla="*/ 36761 h 3342669"/>
              <a:gd name="connsiteX3" fmla="*/ 3235570 w 3235570"/>
              <a:gd name="connsiteY3" fmla="*/ 1260651 h 3342669"/>
            </a:gdLst>
            <a:ahLst/>
            <a:cxnLst>
              <a:cxn ang="0">
                <a:pos x="connsiteX0" y="connsiteY0"/>
              </a:cxn>
              <a:cxn ang="0">
                <a:pos x="connsiteX1" y="connsiteY1"/>
              </a:cxn>
              <a:cxn ang="0">
                <a:pos x="connsiteX2" y="connsiteY2"/>
              </a:cxn>
              <a:cxn ang="0">
                <a:pos x="connsiteX3" y="connsiteY3"/>
              </a:cxn>
            </a:cxnLst>
            <a:rect l="l" t="t" r="r" b="b"/>
            <a:pathLst>
              <a:path w="3235570" h="3342669">
                <a:moveTo>
                  <a:pt x="0" y="3342669"/>
                </a:moveTo>
                <a:cubicBezTo>
                  <a:pt x="480646" y="3203164"/>
                  <a:pt x="961293" y="3063660"/>
                  <a:pt x="1392702" y="2512675"/>
                </a:cubicBezTo>
                <a:cubicBezTo>
                  <a:pt x="1824111" y="1961690"/>
                  <a:pt x="2281311" y="245432"/>
                  <a:pt x="2588456" y="36761"/>
                </a:cubicBezTo>
                <a:cubicBezTo>
                  <a:pt x="2895601" y="-171910"/>
                  <a:pt x="3065585" y="544370"/>
                  <a:pt x="3235570" y="12606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00000">
            <a:off x="5930179" y="3938003"/>
            <a:ext cx="735668" cy="1972237"/>
          </a:xfrm>
          <a:prstGeom prst="ellipse">
            <a:avLst/>
          </a:pr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838200" y="2510135"/>
            <a:ext cx="3505200" cy="361443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Straight Arrow Connector 16"/>
          <p:cNvCxnSpPr/>
          <p:nvPr/>
        </p:nvCxnSpPr>
        <p:spPr>
          <a:xfrm flipV="1">
            <a:off x="8250702" y="2781901"/>
            <a:ext cx="0" cy="33426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rot="16200000">
            <a:off x="7890340" y="4171950"/>
            <a:ext cx="1334789" cy="461665"/>
          </a:xfrm>
          <a:prstGeom prst="rect">
            <a:avLst/>
          </a:prstGeom>
          <a:noFill/>
        </p:spPr>
        <p:txBody>
          <a:bodyPr wrap="none" rtlCol="0">
            <a:spAutoFit/>
          </a:bodyPr>
          <a:lstStyle/>
          <a:p>
            <a:r>
              <a:rPr lang="en-US" sz="2400" dirty="0" smtClean="0"/>
              <a:t>Elevation</a:t>
            </a:r>
            <a:endParaRPr lang="en-US" sz="2400" dirty="0"/>
          </a:p>
        </p:txBody>
      </p:sp>
      <p:sp>
        <p:nvSpPr>
          <p:cNvPr id="28" name="Freeform 27"/>
          <p:cNvSpPr/>
          <p:nvPr/>
        </p:nvSpPr>
        <p:spPr>
          <a:xfrm>
            <a:off x="1110761" y="2718765"/>
            <a:ext cx="1899139" cy="2489981"/>
          </a:xfrm>
          <a:custGeom>
            <a:avLst/>
            <a:gdLst>
              <a:gd name="connsiteX0" fmla="*/ 253219 w 1899139"/>
              <a:gd name="connsiteY0" fmla="*/ 2461846 h 2489981"/>
              <a:gd name="connsiteX1" fmla="*/ 56271 w 1899139"/>
              <a:gd name="connsiteY1" fmla="*/ 2335237 h 2489981"/>
              <a:gd name="connsiteX2" fmla="*/ 0 w 1899139"/>
              <a:gd name="connsiteY2" fmla="*/ 2067951 h 2489981"/>
              <a:gd name="connsiteX3" fmla="*/ 0 w 1899139"/>
              <a:gd name="connsiteY3" fmla="*/ 1913206 h 2489981"/>
              <a:gd name="connsiteX4" fmla="*/ 126610 w 1899139"/>
              <a:gd name="connsiteY4" fmla="*/ 1505243 h 2489981"/>
              <a:gd name="connsiteX5" fmla="*/ 140677 w 1899139"/>
              <a:gd name="connsiteY5" fmla="*/ 1350498 h 2489981"/>
              <a:gd name="connsiteX6" fmla="*/ 239151 w 1899139"/>
              <a:gd name="connsiteY6" fmla="*/ 1153551 h 2489981"/>
              <a:gd name="connsiteX7" fmla="*/ 478302 w 1899139"/>
              <a:gd name="connsiteY7" fmla="*/ 970671 h 2489981"/>
              <a:gd name="connsiteX8" fmla="*/ 773723 w 1899139"/>
              <a:gd name="connsiteY8" fmla="*/ 731520 h 2489981"/>
              <a:gd name="connsiteX9" fmla="*/ 815926 w 1899139"/>
              <a:gd name="connsiteY9" fmla="*/ 576775 h 2489981"/>
              <a:gd name="connsiteX10" fmla="*/ 928468 w 1899139"/>
              <a:gd name="connsiteY10" fmla="*/ 379828 h 2489981"/>
              <a:gd name="connsiteX11" fmla="*/ 1055077 w 1899139"/>
              <a:gd name="connsiteY11" fmla="*/ 196948 h 2489981"/>
              <a:gd name="connsiteX12" fmla="*/ 1266093 w 1899139"/>
              <a:gd name="connsiteY12" fmla="*/ 56271 h 2489981"/>
              <a:gd name="connsiteX13" fmla="*/ 1533379 w 1899139"/>
              <a:gd name="connsiteY13" fmla="*/ 0 h 2489981"/>
              <a:gd name="connsiteX14" fmla="*/ 1674056 w 1899139"/>
              <a:gd name="connsiteY14" fmla="*/ 14068 h 2489981"/>
              <a:gd name="connsiteX15" fmla="*/ 1842868 w 1899139"/>
              <a:gd name="connsiteY15" fmla="*/ 98474 h 2489981"/>
              <a:gd name="connsiteX16" fmla="*/ 1885071 w 1899139"/>
              <a:gd name="connsiteY16" fmla="*/ 281354 h 2489981"/>
              <a:gd name="connsiteX17" fmla="*/ 1899139 w 1899139"/>
              <a:gd name="connsiteY17" fmla="*/ 506437 h 2489981"/>
              <a:gd name="connsiteX18" fmla="*/ 1828800 w 1899139"/>
              <a:gd name="connsiteY18" fmla="*/ 787791 h 2489981"/>
              <a:gd name="connsiteX19" fmla="*/ 1674056 w 1899139"/>
              <a:gd name="connsiteY19" fmla="*/ 1153551 h 2489981"/>
              <a:gd name="connsiteX20" fmla="*/ 1659988 w 1899139"/>
              <a:gd name="connsiteY20" fmla="*/ 1266092 h 2489981"/>
              <a:gd name="connsiteX21" fmla="*/ 1688123 w 1899139"/>
              <a:gd name="connsiteY21" fmla="*/ 1561514 h 2489981"/>
              <a:gd name="connsiteX22" fmla="*/ 1772530 w 1899139"/>
              <a:gd name="connsiteY22" fmla="*/ 1744394 h 2489981"/>
              <a:gd name="connsiteX23" fmla="*/ 1772530 w 1899139"/>
              <a:gd name="connsiteY23" fmla="*/ 1955409 h 2489981"/>
              <a:gd name="connsiteX24" fmla="*/ 1645920 w 1899139"/>
              <a:gd name="connsiteY24" fmla="*/ 2124221 h 2489981"/>
              <a:gd name="connsiteX25" fmla="*/ 1378634 w 1899139"/>
              <a:gd name="connsiteY25" fmla="*/ 2264898 h 2489981"/>
              <a:gd name="connsiteX26" fmla="*/ 1167619 w 1899139"/>
              <a:gd name="connsiteY26" fmla="*/ 2264898 h 2489981"/>
              <a:gd name="connsiteX27" fmla="*/ 942536 w 1899139"/>
              <a:gd name="connsiteY27" fmla="*/ 2278966 h 2489981"/>
              <a:gd name="connsiteX28" fmla="*/ 618979 w 1899139"/>
              <a:gd name="connsiteY28" fmla="*/ 2349305 h 2489981"/>
              <a:gd name="connsiteX29" fmla="*/ 534573 w 1899139"/>
              <a:gd name="connsiteY29" fmla="*/ 2405575 h 2489981"/>
              <a:gd name="connsiteX30" fmla="*/ 422031 w 1899139"/>
              <a:gd name="connsiteY30" fmla="*/ 2489981 h 2489981"/>
              <a:gd name="connsiteX31" fmla="*/ 365760 w 1899139"/>
              <a:gd name="connsiteY31" fmla="*/ 2489981 h 2489981"/>
              <a:gd name="connsiteX32" fmla="*/ 253219 w 1899139"/>
              <a:gd name="connsiteY32" fmla="*/ 2461846 h 248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99139" h="2489981">
                <a:moveTo>
                  <a:pt x="253219" y="2461846"/>
                </a:moveTo>
                <a:lnTo>
                  <a:pt x="56271" y="2335237"/>
                </a:lnTo>
                <a:lnTo>
                  <a:pt x="0" y="2067951"/>
                </a:lnTo>
                <a:lnTo>
                  <a:pt x="0" y="1913206"/>
                </a:lnTo>
                <a:lnTo>
                  <a:pt x="126610" y="1505243"/>
                </a:lnTo>
                <a:lnTo>
                  <a:pt x="140677" y="1350498"/>
                </a:lnTo>
                <a:lnTo>
                  <a:pt x="239151" y="1153551"/>
                </a:lnTo>
                <a:lnTo>
                  <a:pt x="478302" y="970671"/>
                </a:lnTo>
                <a:lnTo>
                  <a:pt x="773723" y="731520"/>
                </a:lnTo>
                <a:lnTo>
                  <a:pt x="815926" y="576775"/>
                </a:lnTo>
                <a:lnTo>
                  <a:pt x="928468" y="379828"/>
                </a:lnTo>
                <a:lnTo>
                  <a:pt x="1055077" y="196948"/>
                </a:lnTo>
                <a:lnTo>
                  <a:pt x="1266093" y="56271"/>
                </a:lnTo>
                <a:lnTo>
                  <a:pt x="1533379" y="0"/>
                </a:lnTo>
                <a:lnTo>
                  <a:pt x="1674056" y="14068"/>
                </a:lnTo>
                <a:lnTo>
                  <a:pt x="1842868" y="98474"/>
                </a:lnTo>
                <a:lnTo>
                  <a:pt x="1885071" y="281354"/>
                </a:lnTo>
                <a:lnTo>
                  <a:pt x="1899139" y="506437"/>
                </a:lnTo>
                <a:lnTo>
                  <a:pt x="1828800" y="787791"/>
                </a:lnTo>
                <a:lnTo>
                  <a:pt x="1674056" y="1153551"/>
                </a:lnTo>
                <a:lnTo>
                  <a:pt x="1659988" y="1266092"/>
                </a:lnTo>
                <a:lnTo>
                  <a:pt x="1688123" y="1561514"/>
                </a:lnTo>
                <a:lnTo>
                  <a:pt x="1772530" y="1744394"/>
                </a:lnTo>
                <a:lnTo>
                  <a:pt x="1772530" y="1955409"/>
                </a:lnTo>
                <a:lnTo>
                  <a:pt x="1645920" y="2124221"/>
                </a:lnTo>
                <a:lnTo>
                  <a:pt x="1378634" y="2264898"/>
                </a:lnTo>
                <a:lnTo>
                  <a:pt x="1167619" y="2264898"/>
                </a:lnTo>
                <a:lnTo>
                  <a:pt x="942536" y="2278966"/>
                </a:lnTo>
                <a:lnTo>
                  <a:pt x="618979" y="2349305"/>
                </a:lnTo>
                <a:lnTo>
                  <a:pt x="534573" y="2405575"/>
                </a:lnTo>
                <a:lnTo>
                  <a:pt x="422031" y="2489981"/>
                </a:lnTo>
                <a:lnTo>
                  <a:pt x="365760" y="2489981"/>
                </a:lnTo>
                <a:lnTo>
                  <a:pt x="253219" y="2461846"/>
                </a:lnTo>
                <a:close/>
              </a:path>
            </a:pathLst>
          </a:cu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TextBox 32"/>
          <p:cNvSpPr txBox="1"/>
          <p:nvPr/>
        </p:nvSpPr>
        <p:spPr>
          <a:xfrm rot="16200000">
            <a:off x="-75089" y="4162293"/>
            <a:ext cx="1212511" cy="461665"/>
          </a:xfrm>
          <a:prstGeom prst="rect">
            <a:avLst/>
          </a:prstGeom>
          <a:noFill/>
        </p:spPr>
        <p:txBody>
          <a:bodyPr wrap="none" rtlCol="0">
            <a:spAutoFit/>
          </a:bodyPr>
          <a:lstStyle/>
          <a:p>
            <a:r>
              <a:rPr lang="en-US" sz="2400" dirty="0" smtClean="0"/>
              <a:t>Latitude</a:t>
            </a:r>
            <a:endParaRPr lang="en-US" sz="2400" dirty="0"/>
          </a:p>
        </p:txBody>
      </p:sp>
      <p:sp>
        <p:nvSpPr>
          <p:cNvPr id="34" name="TextBox 33"/>
          <p:cNvSpPr txBox="1"/>
          <p:nvPr/>
        </p:nvSpPr>
        <p:spPr>
          <a:xfrm>
            <a:off x="1843194" y="6243935"/>
            <a:ext cx="1433406" cy="461665"/>
          </a:xfrm>
          <a:prstGeom prst="rect">
            <a:avLst/>
          </a:prstGeom>
          <a:noFill/>
        </p:spPr>
        <p:txBody>
          <a:bodyPr wrap="none" rtlCol="0">
            <a:spAutoFit/>
          </a:bodyPr>
          <a:lstStyle/>
          <a:p>
            <a:r>
              <a:rPr lang="en-US" sz="2400" dirty="0" smtClean="0"/>
              <a:t>Longitude</a:t>
            </a:r>
            <a:endParaRPr lang="en-US" sz="2400" dirty="0"/>
          </a:p>
        </p:txBody>
      </p:sp>
      <p:sp>
        <p:nvSpPr>
          <p:cNvPr id="35" name="Oval 34"/>
          <p:cNvSpPr/>
          <p:nvPr/>
        </p:nvSpPr>
        <p:spPr>
          <a:xfrm rot="1380000">
            <a:off x="6727625" y="3441094"/>
            <a:ext cx="413150" cy="496820"/>
          </a:xfrm>
          <a:prstGeom prst="ellipse">
            <a:avLst/>
          </a:pr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Oval 35"/>
          <p:cNvSpPr/>
          <p:nvPr/>
        </p:nvSpPr>
        <p:spPr>
          <a:xfrm rot="1380000">
            <a:off x="6880026" y="3094274"/>
            <a:ext cx="413150" cy="496820"/>
          </a:xfrm>
          <a:prstGeom prst="ellipse">
            <a:avLst/>
          </a:pr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rot="1380000">
            <a:off x="2817314" y="5298102"/>
            <a:ext cx="527849" cy="496820"/>
          </a:xfrm>
          <a:prstGeom prst="ellipse">
            <a:avLst/>
          </a:pr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rot="1380000">
            <a:off x="3015986" y="4723855"/>
            <a:ext cx="585681" cy="745427"/>
          </a:xfrm>
          <a:prstGeom prst="ellipse">
            <a:avLst/>
          </a:pr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rot="1380000">
            <a:off x="3440921" y="5242233"/>
            <a:ext cx="477435" cy="712617"/>
          </a:xfrm>
          <a:prstGeom prst="ellipse">
            <a:avLst/>
          </a:prstGeom>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TextBox 45"/>
          <p:cNvSpPr txBox="1"/>
          <p:nvPr/>
        </p:nvSpPr>
        <p:spPr>
          <a:xfrm>
            <a:off x="1219200" y="3276600"/>
            <a:ext cx="692818" cy="338554"/>
          </a:xfrm>
          <a:prstGeom prst="rect">
            <a:avLst/>
          </a:prstGeom>
          <a:noFill/>
        </p:spPr>
        <p:txBody>
          <a:bodyPr wrap="none" rtlCol="0">
            <a:spAutoFit/>
          </a:bodyPr>
          <a:lstStyle/>
          <a:p>
            <a:r>
              <a:rPr lang="en-US" sz="1600" i="1" dirty="0" smtClean="0">
                <a:latin typeface="Times New Roman" pitchFamily="18" charset="0"/>
                <a:cs typeface="Times New Roman" pitchFamily="18" charset="0"/>
              </a:rPr>
              <a:t>time 1</a:t>
            </a:r>
            <a:endParaRPr lang="en-US" sz="1600" i="1" dirty="0">
              <a:latin typeface="Times New Roman" pitchFamily="18" charset="0"/>
              <a:cs typeface="Times New Roman" pitchFamily="18" charset="0"/>
            </a:endParaRPr>
          </a:p>
        </p:txBody>
      </p:sp>
      <p:sp>
        <p:nvSpPr>
          <p:cNvPr id="47" name="TextBox 46"/>
          <p:cNvSpPr txBox="1"/>
          <p:nvPr/>
        </p:nvSpPr>
        <p:spPr>
          <a:xfrm>
            <a:off x="3581400" y="4870136"/>
            <a:ext cx="692818" cy="338554"/>
          </a:xfrm>
          <a:prstGeom prst="rect">
            <a:avLst/>
          </a:prstGeom>
          <a:noFill/>
        </p:spPr>
        <p:txBody>
          <a:bodyPr wrap="none" rtlCol="0">
            <a:spAutoFit/>
          </a:bodyPr>
          <a:lstStyle/>
          <a:p>
            <a:r>
              <a:rPr lang="en-US" sz="1600" i="1" dirty="0" smtClean="0">
                <a:latin typeface="Times New Roman" pitchFamily="18" charset="0"/>
                <a:cs typeface="Times New Roman" pitchFamily="18" charset="0"/>
              </a:rPr>
              <a:t>time 2</a:t>
            </a:r>
            <a:endParaRPr lang="en-US" sz="1600" i="1" dirty="0">
              <a:latin typeface="Times New Roman" pitchFamily="18" charset="0"/>
              <a:cs typeface="Times New Roman" pitchFamily="18" charset="0"/>
            </a:endParaRPr>
          </a:p>
        </p:txBody>
      </p:sp>
      <p:sp>
        <p:nvSpPr>
          <p:cNvPr id="48" name="TextBox 47"/>
          <p:cNvSpPr txBox="1"/>
          <p:nvPr/>
        </p:nvSpPr>
        <p:spPr>
          <a:xfrm>
            <a:off x="5410200" y="4495800"/>
            <a:ext cx="692818" cy="338554"/>
          </a:xfrm>
          <a:prstGeom prst="rect">
            <a:avLst/>
          </a:prstGeom>
          <a:noFill/>
        </p:spPr>
        <p:txBody>
          <a:bodyPr wrap="none" rtlCol="0">
            <a:spAutoFit/>
          </a:bodyPr>
          <a:lstStyle/>
          <a:p>
            <a:r>
              <a:rPr lang="en-US" sz="1600" i="1" dirty="0" smtClean="0">
                <a:latin typeface="Times New Roman" pitchFamily="18" charset="0"/>
                <a:cs typeface="Times New Roman" pitchFamily="18" charset="0"/>
              </a:rPr>
              <a:t>time 1</a:t>
            </a:r>
            <a:endParaRPr lang="en-US" sz="1600" i="1" dirty="0">
              <a:latin typeface="Times New Roman" pitchFamily="18" charset="0"/>
              <a:cs typeface="Times New Roman" pitchFamily="18" charset="0"/>
            </a:endParaRPr>
          </a:p>
        </p:txBody>
      </p:sp>
      <p:sp>
        <p:nvSpPr>
          <p:cNvPr id="49" name="TextBox 48"/>
          <p:cNvSpPr txBox="1"/>
          <p:nvPr/>
        </p:nvSpPr>
        <p:spPr>
          <a:xfrm>
            <a:off x="6241382" y="3210849"/>
            <a:ext cx="692818" cy="338554"/>
          </a:xfrm>
          <a:prstGeom prst="rect">
            <a:avLst/>
          </a:prstGeom>
          <a:noFill/>
        </p:spPr>
        <p:txBody>
          <a:bodyPr wrap="none" rtlCol="0">
            <a:spAutoFit/>
          </a:bodyPr>
          <a:lstStyle/>
          <a:p>
            <a:r>
              <a:rPr lang="en-US" sz="1600" i="1" dirty="0" smtClean="0">
                <a:latin typeface="Times New Roman" pitchFamily="18" charset="0"/>
                <a:cs typeface="Times New Roman" pitchFamily="18" charset="0"/>
              </a:rPr>
              <a:t>time 2</a:t>
            </a:r>
            <a:endParaRPr lang="en-US" sz="16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Novel Future Climates</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407" y="1905000"/>
            <a:ext cx="4114460" cy="3657298"/>
          </a:xfrm>
          <a:prstGeom prst="rect">
            <a:avLst/>
          </a:prstGeom>
        </p:spPr>
      </p:pic>
      <p:sp>
        <p:nvSpPr>
          <p:cNvPr id="8" name="TextBox 7"/>
          <p:cNvSpPr txBox="1"/>
          <p:nvPr/>
        </p:nvSpPr>
        <p:spPr>
          <a:xfrm>
            <a:off x="5029200" y="2062877"/>
            <a:ext cx="3962400" cy="2585323"/>
          </a:xfrm>
          <a:prstGeom prst="rect">
            <a:avLst/>
          </a:prstGeom>
          <a:noFill/>
        </p:spPr>
        <p:txBody>
          <a:bodyPr wrap="square" rtlCol="0">
            <a:spAutoFit/>
          </a:bodyPr>
          <a:lstStyle/>
          <a:p>
            <a:r>
              <a:rPr lang="en-US" dirty="0" smtClean="0"/>
              <a:t>MESS = Multivariate Environmental Similarity Surface</a:t>
            </a:r>
          </a:p>
          <a:p>
            <a:endParaRPr lang="en-US" dirty="0"/>
          </a:p>
          <a:p>
            <a:r>
              <a:rPr lang="en-US" dirty="0" smtClean="0"/>
              <a:t>Negative values = areas with novel climates for ≥ 1 variables: </a:t>
            </a:r>
            <a:r>
              <a:rPr lang="en-US" b="1" i="1" dirty="0" smtClean="0"/>
              <a:t>predictions </a:t>
            </a:r>
            <a:r>
              <a:rPr lang="en-US" b="1" i="1" dirty="0"/>
              <a:t>s</a:t>
            </a:r>
            <a:r>
              <a:rPr lang="en-US" b="1" i="1" dirty="0" smtClean="0"/>
              <a:t>hould be treated with caution</a:t>
            </a:r>
          </a:p>
          <a:p>
            <a:endParaRPr lang="en-US" dirty="0"/>
          </a:p>
          <a:p>
            <a:r>
              <a:rPr lang="en-US" dirty="0" smtClean="0"/>
              <a:t>Under RCP 8.5, MESS values turn negative in 2067</a:t>
            </a:r>
            <a:endParaRPr lang="en-US" dirty="0"/>
          </a:p>
        </p:txBody>
      </p:sp>
    </p:spTree>
    <p:extLst>
      <p:ext uri="{BB962C8B-B14F-4D97-AF65-F5344CB8AC3E}">
        <p14:creationId xmlns:p14="http://schemas.microsoft.com/office/powerpoint/2010/main" val="246921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Novel Future Climates</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grpSp>
        <p:nvGrpSpPr>
          <p:cNvPr id="3" name="Group 2"/>
          <p:cNvGrpSpPr/>
          <p:nvPr/>
        </p:nvGrpSpPr>
        <p:grpSpPr>
          <a:xfrm>
            <a:off x="0" y="1752245"/>
            <a:ext cx="9144000" cy="5029555"/>
            <a:chOff x="0" y="1519535"/>
            <a:chExt cx="9144000" cy="5029555"/>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77089"/>
              <a:ext cx="9144000" cy="4572001"/>
            </a:xfrm>
            <a:prstGeom prst="rect">
              <a:avLst/>
            </a:prstGeom>
          </p:spPr>
        </p:pic>
        <p:sp>
          <p:nvSpPr>
            <p:cNvPr id="7" name="TextBox 6"/>
            <p:cNvSpPr txBox="1"/>
            <p:nvPr/>
          </p:nvSpPr>
          <p:spPr>
            <a:xfrm>
              <a:off x="4800600" y="1519535"/>
              <a:ext cx="4343400" cy="461665"/>
            </a:xfrm>
            <a:prstGeom prst="rect">
              <a:avLst/>
            </a:prstGeom>
            <a:noFill/>
          </p:spPr>
          <p:txBody>
            <a:bodyPr wrap="square" rtlCol="0">
              <a:spAutoFit/>
            </a:bodyPr>
            <a:lstStyle/>
            <a:p>
              <a:r>
                <a:rPr lang="en-US" sz="2400" dirty="0" smtClean="0"/>
                <a:t>Most Novel, RCP 8.5</a:t>
              </a:r>
              <a:endParaRPr lang="en-US" sz="2400" dirty="0"/>
            </a:p>
          </p:txBody>
        </p:sp>
        <p:sp>
          <p:nvSpPr>
            <p:cNvPr id="8" name="TextBox 7"/>
            <p:cNvSpPr txBox="1"/>
            <p:nvPr/>
          </p:nvSpPr>
          <p:spPr>
            <a:xfrm>
              <a:off x="457200" y="1524000"/>
              <a:ext cx="4343400" cy="461665"/>
            </a:xfrm>
            <a:prstGeom prst="rect">
              <a:avLst/>
            </a:prstGeom>
            <a:noFill/>
          </p:spPr>
          <p:txBody>
            <a:bodyPr wrap="square" rtlCol="0">
              <a:spAutoFit/>
            </a:bodyPr>
            <a:lstStyle/>
            <a:p>
              <a:r>
                <a:rPr lang="en-US" sz="2400" dirty="0" smtClean="0"/>
                <a:t>Most Novel, RCP 2.6</a:t>
              </a:r>
              <a:endParaRPr lang="en-US" sz="2400" dirty="0"/>
            </a:p>
          </p:txBody>
        </p:sp>
      </p:grpSp>
      <p:sp>
        <p:nvSpPr>
          <p:cNvPr id="9" name="TextBox 8"/>
          <p:cNvSpPr txBox="1"/>
          <p:nvPr/>
        </p:nvSpPr>
        <p:spPr>
          <a:xfrm>
            <a:off x="228600" y="1143000"/>
            <a:ext cx="8106193" cy="400110"/>
          </a:xfrm>
          <a:prstGeom prst="rect">
            <a:avLst/>
          </a:prstGeom>
          <a:noFill/>
        </p:spPr>
        <p:txBody>
          <a:bodyPr wrap="none" rtlCol="0">
            <a:spAutoFit/>
          </a:bodyPr>
          <a:lstStyle/>
          <a:p>
            <a:r>
              <a:rPr lang="en-US" sz="2000" dirty="0" smtClean="0"/>
              <a:t>Variables within predicted range that are most novel, relative to present day</a:t>
            </a:r>
            <a:endParaRPr lang="en-US" sz="2000" dirty="0"/>
          </a:p>
        </p:txBody>
      </p:sp>
      <p:sp>
        <p:nvSpPr>
          <p:cNvPr id="10" name="TextBox 9"/>
          <p:cNvSpPr txBox="1"/>
          <p:nvPr/>
        </p:nvSpPr>
        <p:spPr>
          <a:xfrm>
            <a:off x="3200400" y="2286000"/>
            <a:ext cx="1911336" cy="646331"/>
          </a:xfrm>
          <a:prstGeom prst="rect">
            <a:avLst/>
          </a:prstGeom>
          <a:noFill/>
        </p:spPr>
        <p:txBody>
          <a:bodyPr wrap="square" rtlCol="0">
            <a:spAutoFit/>
          </a:bodyPr>
          <a:lstStyle/>
          <a:p>
            <a:pPr algn="ctr"/>
            <a:r>
              <a:rPr lang="en-US" i="1" dirty="0" smtClean="0">
                <a:solidFill>
                  <a:schemeClr val="bg2">
                    <a:lumMod val="25000"/>
                  </a:schemeClr>
                </a:solidFill>
              </a:rPr>
              <a:t>90-100% of predicted range</a:t>
            </a:r>
            <a:endParaRPr lang="en-US" i="1" dirty="0">
              <a:solidFill>
                <a:schemeClr val="bg2">
                  <a:lumMod val="25000"/>
                </a:schemeClr>
              </a:solidFill>
            </a:endParaRPr>
          </a:p>
        </p:txBody>
      </p:sp>
      <p:cxnSp>
        <p:nvCxnSpPr>
          <p:cNvPr id="12" name="Straight Arrow Connector 11"/>
          <p:cNvCxnSpPr/>
          <p:nvPr/>
        </p:nvCxnSpPr>
        <p:spPr>
          <a:xfrm flipH="1">
            <a:off x="3200400" y="2932331"/>
            <a:ext cx="955668" cy="572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56068" y="2932331"/>
            <a:ext cx="1330332" cy="953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43800" y="2235308"/>
            <a:ext cx="1289135" cy="369332"/>
          </a:xfrm>
          <a:prstGeom prst="rect">
            <a:avLst/>
          </a:prstGeom>
          <a:noFill/>
        </p:spPr>
        <p:txBody>
          <a:bodyPr wrap="none" rtlCol="0">
            <a:spAutoFit/>
          </a:bodyPr>
          <a:lstStyle/>
          <a:p>
            <a:r>
              <a:rPr lang="en-US" i="1" dirty="0" smtClean="0">
                <a:solidFill>
                  <a:srgbClr val="0000FF"/>
                </a:solidFill>
              </a:rPr>
              <a:t>Blue = 2035</a:t>
            </a:r>
            <a:endParaRPr lang="en-US" i="1" dirty="0">
              <a:solidFill>
                <a:srgbClr val="0000FF"/>
              </a:solidFill>
            </a:endParaRPr>
          </a:p>
        </p:txBody>
      </p:sp>
      <p:cxnSp>
        <p:nvCxnSpPr>
          <p:cNvPr id="17" name="Straight Arrow Connector 16"/>
          <p:cNvCxnSpPr/>
          <p:nvPr/>
        </p:nvCxnSpPr>
        <p:spPr>
          <a:xfrm flipH="1">
            <a:off x="8021471" y="2609165"/>
            <a:ext cx="166896" cy="896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55800" y="6292334"/>
            <a:ext cx="1232197" cy="369332"/>
          </a:xfrm>
          <a:prstGeom prst="rect">
            <a:avLst/>
          </a:prstGeom>
          <a:noFill/>
        </p:spPr>
        <p:txBody>
          <a:bodyPr wrap="none" rtlCol="0">
            <a:spAutoFit/>
          </a:bodyPr>
          <a:lstStyle/>
          <a:p>
            <a:r>
              <a:rPr lang="en-US" i="1" dirty="0" smtClean="0">
                <a:solidFill>
                  <a:srgbClr val="C00000"/>
                </a:solidFill>
              </a:rPr>
              <a:t>Red = 2100</a:t>
            </a:r>
            <a:endParaRPr lang="en-US" i="1" dirty="0">
              <a:solidFill>
                <a:srgbClr val="C00000"/>
              </a:solidFill>
            </a:endParaRPr>
          </a:p>
        </p:txBody>
      </p:sp>
      <p:cxnSp>
        <p:nvCxnSpPr>
          <p:cNvPr id="21" name="Straight Arrow Connector 20"/>
          <p:cNvCxnSpPr>
            <a:stCxn id="19" idx="0"/>
          </p:cNvCxnSpPr>
          <p:nvPr/>
        </p:nvCxnSpPr>
        <p:spPr>
          <a:xfrm flipH="1" flipV="1">
            <a:off x="1905000" y="5715000"/>
            <a:ext cx="666899" cy="57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94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Novel Future Climates</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grpSp>
        <p:nvGrpSpPr>
          <p:cNvPr id="3" name="Group 2"/>
          <p:cNvGrpSpPr/>
          <p:nvPr/>
        </p:nvGrpSpPr>
        <p:grpSpPr>
          <a:xfrm>
            <a:off x="4693920" y="1578864"/>
            <a:ext cx="4297680" cy="5126736"/>
            <a:chOff x="228600" y="1475232"/>
            <a:chExt cx="4297680" cy="5126736"/>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481328"/>
              <a:ext cx="4297680" cy="5120640"/>
            </a:xfrm>
            <a:prstGeom prst="rect">
              <a:avLst/>
            </a:prstGeom>
          </p:spPr>
        </p:pic>
        <p:sp>
          <p:nvSpPr>
            <p:cNvPr id="7" name="Rectangle 6"/>
            <p:cNvSpPr/>
            <p:nvPr/>
          </p:nvSpPr>
          <p:spPr>
            <a:xfrm>
              <a:off x="304800" y="1475232"/>
              <a:ext cx="4142232" cy="5077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52400" y="1578864"/>
            <a:ext cx="4297680" cy="5126736"/>
            <a:chOff x="274320" y="1475232"/>
            <a:chExt cx="4297680" cy="5126736"/>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4320" y="1481328"/>
              <a:ext cx="4297680" cy="5120640"/>
            </a:xfrm>
            <a:prstGeom prst="rect">
              <a:avLst/>
            </a:prstGeom>
          </p:spPr>
        </p:pic>
        <p:sp>
          <p:nvSpPr>
            <p:cNvPr id="9" name="Rectangle 8"/>
            <p:cNvSpPr/>
            <p:nvPr/>
          </p:nvSpPr>
          <p:spPr>
            <a:xfrm>
              <a:off x="352044" y="1475232"/>
              <a:ext cx="4142232" cy="5077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28600" y="1066800"/>
            <a:ext cx="3810000" cy="461665"/>
          </a:xfrm>
          <a:prstGeom prst="rect">
            <a:avLst/>
          </a:prstGeom>
          <a:noFill/>
        </p:spPr>
        <p:txBody>
          <a:bodyPr wrap="square" rtlCol="0">
            <a:spAutoFit/>
          </a:bodyPr>
          <a:lstStyle/>
          <a:p>
            <a:r>
              <a:rPr lang="en-US" sz="2400" dirty="0" smtClean="0"/>
              <a:t>MESS, RCP 8.5 (2071-2010)</a:t>
            </a:r>
            <a:endParaRPr lang="en-US" sz="2400" dirty="0"/>
          </a:p>
        </p:txBody>
      </p:sp>
      <p:sp>
        <p:nvSpPr>
          <p:cNvPr id="12" name="TextBox 11"/>
          <p:cNvSpPr txBox="1"/>
          <p:nvPr/>
        </p:nvSpPr>
        <p:spPr>
          <a:xfrm>
            <a:off x="4800600" y="1066800"/>
            <a:ext cx="4343400" cy="461665"/>
          </a:xfrm>
          <a:prstGeom prst="rect">
            <a:avLst/>
          </a:prstGeom>
          <a:noFill/>
        </p:spPr>
        <p:txBody>
          <a:bodyPr wrap="square" rtlCol="0">
            <a:spAutoFit/>
          </a:bodyPr>
          <a:lstStyle/>
          <a:p>
            <a:r>
              <a:rPr lang="en-US" sz="2400" dirty="0" smtClean="0"/>
              <a:t>Most Novel, RCP 8.5 (2071-2100)</a:t>
            </a:r>
            <a:endParaRPr lang="en-US" sz="2400" dirty="0"/>
          </a:p>
        </p:txBody>
      </p:sp>
    </p:spTree>
    <p:extLst>
      <p:ext uri="{BB962C8B-B14F-4D97-AF65-F5344CB8AC3E}">
        <p14:creationId xmlns:p14="http://schemas.microsoft.com/office/powerpoint/2010/main" val="42546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ps.gov/romo/images/lg_limber.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79438"/>
          </a:xfrm>
          <a:prstGeom prst="rect">
            <a:avLst/>
          </a:prstGeom>
          <a:noFill/>
          <a:ln w="9525">
            <a:noFill/>
            <a:miter lim="800000"/>
            <a:headEnd/>
            <a:tailEnd/>
          </a:ln>
          <a:effectLst/>
        </p:spPr>
        <p:txBody>
          <a:bodyPr>
            <a:spAutoFit/>
          </a:bodyPr>
          <a:lstStyle/>
          <a:p>
            <a:r>
              <a:rPr lang="en-US" sz="3200" dirty="0">
                <a:solidFill>
                  <a:schemeClr val="bg1"/>
                </a:solidFill>
                <a:latin typeface="Tahoma" pitchFamily="34" charset="0"/>
              </a:rPr>
              <a:t>Summary / Interpretation of Results</a:t>
            </a:r>
          </a:p>
        </p:txBody>
      </p:sp>
      <p:pic>
        <p:nvPicPr>
          <p:cNvPr id="6" name="Picture 4" descr="arrow-4c-shade-l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7" name="TextBox 6"/>
          <p:cNvSpPr txBox="1"/>
          <p:nvPr/>
        </p:nvSpPr>
        <p:spPr>
          <a:xfrm>
            <a:off x="381000" y="1306354"/>
            <a:ext cx="8127206" cy="5170646"/>
          </a:xfrm>
          <a:prstGeom prst="rect">
            <a:avLst/>
          </a:prstGeom>
          <a:noFill/>
        </p:spPr>
        <p:txBody>
          <a:bodyPr wrap="square" rtlCol="0">
            <a:spAutoFit/>
          </a:bodyPr>
          <a:lstStyle/>
          <a:p>
            <a:pPr marL="457200" indent="-457200">
              <a:buFont typeface="+mj-lt"/>
              <a:buAutoNum type="arabicPeriod"/>
            </a:pPr>
            <a:r>
              <a:rPr lang="en-US" sz="2200" dirty="0" smtClean="0"/>
              <a:t>Limber </a:t>
            </a:r>
            <a:r>
              <a:rPr lang="en-US" sz="2200" dirty="0"/>
              <a:t>pine can likely exist at lower populations in Rocky because:</a:t>
            </a:r>
          </a:p>
          <a:p>
            <a:pPr marL="914400" lvl="1" indent="-457200">
              <a:buFont typeface="Arial" pitchFamily="34" charset="0"/>
              <a:buChar char="•"/>
            </a:pPr>
            <a:r>
              <a:rPr lang="en-US" sz="2200" dirty="0" smtClean="0"/>
              <a:t>It </a:t>
            </a:r>
            <a:r>
              <a:rPr lang="en-US" sz="2200" dirty="0"/>
              <a:t>has the widest </a:t>
            </a:r>
            <a:r>
              <a:rPr lang="en-US" sz="2200" dirty="0" err="1"/>
              <a:t>elevational</a:t>
            </a:r>
            <a:r>
              <a:rPr lang="en-US" sz="2200" dirty="0"/>
              <a:t> range of any tree species in Colorado, and </a:t>
            </a:r>
          </a:p>
          <a:p>
            <a:pPr marL="914400" lvl="1" indent="-457200">
              <a:buFont typeface="Arial" pitchFamily="34" charset="0"/>
              <a:buChar char="•"/>
            </a:pPr>
            <a:r>
              <a:rPr lang="en-US" sz="2200" dirty="0" smtClean="0"/>
              <a:t>The </a:t>
            </a:r>
            <a:r>
              <a:rPr lang="en-US" sz="2200" dirty="0"/>
              <a:t>current model predicts suitable yet unoccupied climates at lower elevations</a:t>
            </a:r>
          </a:p>
          <a:p>
            <a:r>
              <a:rPr lang="en-US" sz="2200" dirty="0"/>
              <a:t> </a:t>
            </a:r>
          </a:p>
          <a:p>
            <a:pPr marL="457200" indent="-457200">
              <a:buFont typeface="+mj-lt"/>
              <a:buAutoNum type="arabicPeriod" startAt="2"/>
            </a:pPr>
            <a:r>
              <a:rPr lang="en-US" sz="2200" dirty="0" smtClean="0"/>
              <a:t>It </a:t>
            </a:r>
            <a:r>
              <a:rPr lang="en-US" sz="2200" dirty="0"/>
              <a:t>is probably absent at lower elevations because it is being outcompeted by more shade-tolerant </a:t>
            </a:r>
            <a:r>
              <a:rPr lang="en-US" sz="2200" dirty="0" smtClean="0"/>
              <a:t>conifers</a:t>
            </a:r>
          </a:p>
          <a:p>
            <a:pPr marL="457200" indent="-457200">
              <a:buFont typeface="+mj-lt"/>
              <a:buAutoNum type="arabicPeriod" startAt="2"/>
            </a:pPr>
            <a:endParaRPr lang="en-US" sz="2200" dirty="0" smtClean="0"/>
          </a:p>
          <a:p>
            <a:pPr marL="457200" indent="-457200">
              <a:buFont typeface="+mj-lt"/>
              <a:buAutoNum type="arabicPeriod" startAt="2"/>
            </a:pPr>
            <a:r>
              <a:rPr lang="en-US" sz="2200" dirty="0" smtClean="0"/>
              <a:t>Expanding </a:t>
            </a:r>
            <a:r>
              <a:rPr lang="en-US" sz="2200" dirty="0"/>
              <a:t>the lower </a:t>
            </a:r>
            <a:r>
              <a:rPr lang="en-US" sz="2200" dirty="0" err="1"/>
              <a:t>elevational</a:t>
            </a:r>
            <a:r>
              <a:rPr lang="en-US" sz="2200" dirty="0"/>
              <a:t> limit might help buffer the upslope distributional shift and alpine invasion predicted under both low (RCP 2.6) and high (RCP 8.5) emissions scenarios. Can we do an experiment to test whether/how 1 or 2-yr old limber seedlings survive at new low elevation sites</a:t>
            </a:r>
            <a:r>
              <a:rPr lang="en-US" sz="2200" dirty="0" smtClean="0"/>
              <a:t>?</a:t>
            </a:r>
            <a:endParaRPr lang="en-US" sz="2200" dirty="0"/>
          </a:p>
        </p:txBody>
      </p:sp>
    </p:spTree>
    <p:extLst>
      <p:ext uri="{BB962C8B-B14F-4D97-AF65-F5344CB8AC3E}">
        <p14:creationId xmlns:p14="http://schemas.microsoft.com/office/powerpoint/2010/main" val="3389953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ps.gov/romo/images/lg_limber.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79438"/>
          </a:xfrm>
          <a:prstGeom prst="rect">
            <a:avLst/>
          </a:prstGeom>
          <a:noFill/>
          <a:ln w="9525">
            <a:noFill/>
            <a:miter lim="800000"/>
            <a:headEnd/>
            <a:tailEnd/>
          </a:ln>
          <a:effectLst/>
        </p:spPr>
        <p:txBody>
          <a:bodyPr>
            <a:spAutoFit/>
          </a:bodyPr>
          <a:lstStyle/>
          <a:p>
            <a:r>
              <a:rPr lang="en-US" sz="3200" dirty="0">
                <a:solidFill>
                  <a:schemeClr val="bg1"/>
                </a:solidFill>
                <a:latin typeface="Tahoma" pitchFamily="34" charset="0"/>
              </a:rPr>
              <a:t>Summary / Interpretation of Results</a:t>
            </a:r>
          </a:p>
        </p:txBody>
      </p:sp>
      <p:pic>
        <p:nvPicPr>
          <p:cNvPr id="6" name="Picture 4" descr="arrow-4c-shade-l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7" name="TextBox 6"/>
          <p:cNvSpPr txBox="1"/>
          <p:nvPr/>
        </p:nvSpPr>
        <p:spPr>
          <a:xfrm>
            <a:off x="381000" y="1306354"/>
            <a:ext cx="8127206" cy="4154984"/>
          </a:xfrm>
          <a:prstGeom prst="rect">
            <a:avLst/>
          </a:prstGeom>
          <a:noFill/>
        </p:spPr>
        <p:txBody>
          <a:bodyPr wrap="square" rtlCol="0">
            <a:spAutoFit/>
          </a:bodyPr>
          <a:lstStyle/>
          <a:p>
            <a:pPr marL="457200" indent="-457200">
              <a:buFont typeface="+mj-lt"/>
              <a:buAutoNum type="arabicPeriod"/>
            </a:pPr>
            <a:r>
              <a:rPr lang="en-US" sz="2200" dirty="0"/>
              <a:t>Limber pine in Rocky can likely colonize upslope because:</a:t>
            </a:r>
          </a:p>
          <a:p>
            <a:pPr marL="914400" lvl="1" indent="-457200">
              <a:buFont typeface="Arial" pitchFamily="34" charset="0"/>
              <a:buChar char="•"/>
            </a:pPr>
            <a:r>
              <a:rPr lang="en-US" sz="2200" dirty="0"/>
              <a:t>Alpine soils are suitable (SSURGO), and </a:t>
            </a:r>
          </a:p>
          <a:p>
            <a:pPr marL="914400" lvl="1" indent="-457200">
              <a:buFont typeface="Arial" pitchFamily="34" charset="0"/>
              <a:buChar char="•"/>
            </a:pPr>
            <a:r>
              <a:rPr lang="en-US" sz="2200" dirty="0" err="1"/>
              <a:t>Bioclimates</a:t>
            </a:r>
            <a:r>
              <a:rPr lang="en-US" sz="2200" dirty="0"/>
              <a:t> at higher elevations will become suitable</a:t>
            </a:r>
          </a:p>
          <a:p>
            <a:pPr marL="457200" indent="-457200">
              <a:buFont typeface="+mj-lt"/>
              <a:buAutoNum type="arabicPeriod"/>
            </a:pPr>
            <a:endParaRPr lang="en-US" sz="2200" dirty="0"/>
          </a:p>
          <a:p>
            <a:pPr marL="457200" indent="-457200">
              <a:buFont typeface="+mj-lt"/>
              <a:buAutoNum type="arabicPeriod"/>
            </a:pPr>
            <a:r>
              <a:rPr lang="en-US" sz="2200" dirty="0"/>
              <a:t>However, model predictions do not explicitly consider wind and snow depth, which affect bud freeze and winter survival</a:t>
            </a:r>
          </a:p>
          <a:p>
            <a:pPr marL="457200" indent="-457200">
              <a:buFont typeface="+mj-lt"/>
              <a:buAutoNum type="arabicPeriod"/>
            </a:pPr>
            <a:endParaRPr lang="en-US" sz="2200" dirty="0"/>
          </a:p>
          <a:p>
            <a:pPr marL="457200" indent="-457200">
              <a:buFont typeface="+mj-lt"/>
              <a:buAutoNum type="arabicPeriod"/>
            </a:pPr>
            <a:r>
              <a:rPr lang="en-US" sz="2200" dirty="0"/>
              <a:t>Nonetheless, the upslope movement is likely possible </a:t>
            </a:r>
            <a:r>
              <a:rPr lang="en-US" sz="2200" dirty="0" smtClean="0"/>
              <a:t>because</a:t>
            </a:r>
          </a:p>
          <a:p>
            <a:pPr marL="914400" lvl="1" indent="-457200">
              <a:buFont typeface="Arial" pitchFamily="34" charset="0"/>
              <a:buChar char="•"/>
            </a:pPr>
            <a:r>
              <a:rPr lang="en-US" sz="2200" dirty="0" smtClean="0"/>
              <a:t>Wind </a:t>
            </a:r>
            <a:r>
              <a:rPr lang="en-US" sz="2200" dirty="0"/>
              <a:t>and snow depth will be to varying degrees correlated with other </a:t>
            </a:r>
            <a:r>
              <a:rPr lang="en-US" sz="2200" dirty="0" err="1"/>
              <a:t>bioclimate</a:t>
            </a:r>
            <a:r>
              <a:rPr lang="en-US" sz="2200" dirty="0"/>
              <a:t> variables included in the model, </a:t>
            </a:r>
            <a:r>
              <a:rPr lang="en-US" sz="2200" dirty="0" smtClean="0"/>
              <a:t>and</a:t>
            </a:r>
          </a:p>
          <a:p>
            <a:pPr marL="914400" lvl="1" indent="-457200">
              <a:buFont typeface="Arial" pitchFamily="34" charset="0"/>
              <a:buChar char="•"/>
            </a:pPr>
            <a:r>
              <a:rPr lang="en-US" sz="2200" dirty="0" smtClean="0"/>
              <a:t>Drift </a:t>
            </a:r>
            <a:r>
              <a:rPr lang="en-US" sz="2200" dirty="0"/>
              <a:t>and wind structures could be used to selectively promote initial growth/expansion</a:t>
            </a:r>
          </a:p>
        </p:txBody>
      </p:sp>
    </p:spTree>
    <p:extLst>
      <p:ext uri="{BB962C8B-B14F-4D97-AF65-F5344CB8AC3E}">
        <p14:creationId xmlns:p14="http://schemas.microsoft.com/office/powerpoint/2010/main" val="1155694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ps.gov/romo/images/lg_limber.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79438"/>
          </a:xfrm>
          <a:prstGeom prst="rect">
            <a:avLst/>
          </a:prstGeom>
          <a:noFill/>
          <a:ln w="9525">
            <a:noFill/>
            <a:miter lim="800000"/>
            <a:headEnd/>
            <a:tailEnd/>
          </a:ln>
          <a:effectLst/>
        </p:spPr>
        <p:txBody>
          <a:bodyPr>
            <a:spAutoFit/>
          </a:bodyPr>
          <a:lstStyle/>
          <a:p>
            <a:r>
              <a:rPr lang="en-US" sz="3200" dirty="0">
                <a:solidFill>
                  <a:schemeClr val="bg1"/>
                </a:solidFill>
                <a:latin typeface="Tahoma" pitchFamily="34" charset="0"/>
              </a:rPr>
              <a:t>Summary / Interpretation of Results</a:t>
            </a:r>
          </a:p>
        </p:txBody>
      </p:sp>
      <p:pic>
        <p:nvPicPr>
          <p:cNvPr id="6" name="Picture 4" descr="arrow-4c-shade-l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7" name="TextBox 6"/>
          <p:cNvSpPr txBox="1"/>
          <p:nvPr/>
        </p:nvSpPr>
        <p:spPr>
          <a:xfrm>
            <a:off x="381000" y="1306354"/>
            <a:ext cx="8127206" cy="4493538"/>
          </a:xfrm>
          <a:prstGeom prst="rect">
            <a:avLst/>
          </a:prstGeom>
          <a:noFill/>
        </p:spPr>
        <p:txBody>
          <a:bodyPr wrap="square" rtlCol="0">
            <a:spAutoFit/>
          </a:bodyPr>
          <a:lstStyle/>
          <a:p>
            <a:pPr marL="457200" indent="-457200">
              <a:buFont typeface="+mj-lt"/>
              <a:buAutoNum type="arabicPeriod"/>
            </a:pPr>
            <a:r>
              <a:rPr lang="en-US" sz="2200" dirty="0"/>
              <a:t>Considering the current and 2035 model predictions, it appears that limber is already in the process of moving upslope. </a:t>
            </a:r>
            <a:endParaRPr lang="en-US" sz="2200" dirty="0" smtClean="0"/>
          </a:p>
          <a:p>
            <a:pPr marL="914400" lvl="1" indent="-457200">
              <a:buFont typeface="Arial" pitchFamily="34" charset="0"/>
              <a:buChar char="•"/>
            </a:pPr>
            <a:r>
              <a:rPr lang="en-US" sz="2200" dirty="0" smtClean="0"/>
              <a:t>Is </a:t>
            </a:r>
            <a:r>
              <a:rPr lang="en-US" sz="2200" dirty="0"/>
              <a:t>there any data to test this, or can it be confirmed / discounted based on expert knowledge? </a:t>
            </a:r>
          </a:p>
          <a:p>
            <a:pPr marL="914400" lvl="1" indent="-457200">
              <a:buFont typeface="Arial" pitchFamily="34" charset="0"/>
              <a:buChar char="•"/>
            </a:pPr>
            <a:r>
              <a:rPr lang="en-US" sz="2200" dirty="0" smtClean="0"/>
              <a:t>Should </a:t>
            </a:r>
            <a:r>
              <a:rPr lang="en-US" sz="2200" dirty="0"/>
              <a:t>we do a survey?</a:t>
            </a:r>
          </a:p>
          <a:p>
            <a:pPr marL="457200" indent="-457200">
              <a:buFont typeface="+mj-lt"/>
              <a:buAutoNum type="arabicPeriod"/>
            </a:pPr>
            <a:endParaRPr lang="en-US" sz="2200" dirty="0"/>
          </a:p>
          <a:p>
            <a:pPr marL="457200" indent="-457200">
              <a:buFont typeface="+mj-lt"/>
              <a:buAutoNum type="arabicPeriod"/>
            </a:pPr>
            <a:r>
              <a:rPr lang="en-US" sz="2200" dirty="0"/>
              <a:t>If predictions are being realized, what factors characterize the colonization areas? Particular soils, slope, aspect, </a:t>
            </a:r>
            <a:r>
              <a:rPr lang="en-US" sz="2200" dirty="0" err="1"/>
              <a:t>microrefugia</a:t>
            </a:r>
            <a:r>
              <a:rPr lang="en-US" sz="2200" dirty="0"/>
              <a:t>, proximity to other limber stands, proximity to pine beetle outbreaks, </a:t>
            </a:r>
            <a:r>
              <a:rPr lang="en-US" sz="2200" dirty="0" err="1"/>
              <a:t>etc</a:t>
            </a:r>
            <a:r>
              <a:rPr lang="en-US" sz="2200" dirty="0"/>
              <a:t>?</a:t>
            </a:r>
          </a:p>
          <a:p>
            <a:pPr marL="457200" indent="-457200">
              <a:buFont typeface="+mj-lt"/>
              <a:buAutoNum type="arabicPeriod"/>
            </a:pPr>
            <a:endParaRPr lang="en-US" sz="2200" dirty="0"/>
          </a:p>
          <a:p>
            <a:pPr marL="457200" indent="-457200">
              <a:buFont typeface="+mj-lt"/>
              <a:buAutoNum type="arabicPeriod"/>
            </a:pPr>
            <a:r>
              <a:rPr lang="en-US" sz="2200" dirty="0"/>
              <a:t>If predictions are not being realized, can we do an experiment to determine why not? </a:t>
            </a:r>
          </a:p>
        </p:txBody>
      </p:sp>
    </p:spTree>
    <p:extLst>
      <p:ext uri="{BB962C8B-B14F-4D97-AF65-F5344CB8AC3E}">
        <p14:creationId xmlns:p14="http://schemas.microsoft.com/office/powerpoint/2010/main" val="1155694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ps.gov/romo/images/lg_limber.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79438"/>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Key Management Questions</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7" name="TextBox 6"/>
          <p:cNvSpPr txBox="1"/>
          <p:nvPr/>
        </p:nvSpPr>
        <p:spPr>
          <a:xfrm>
            <a:off x="381000" y="1524000"/>
            <a:ext cx="8127206" cy="4893647"/>
          </a:xfrm>
          <a:prstGeom prst="rect">
            <a:avLst/>
          </a:prstGeom>
          <a:noFill/>
        </p:spPr>
        <p:txBody>
          <a:bodyPr wrap="square" rtlCol="0">
            <a:spAutoFit/>
          </a:bodyPr>
          <a:lstStyle/>
          <a:p>
            <a:r>
              <a:rPr lang="en-US" sz="2400" b="1" u="sng" dirty="0" smtClean="0"/>
              <a:t>Abiotic:</a:t>
            </a:r>
          </a:p>
          <a:p>
            <a:endParaRPr lang="en-US" sz="2400" dirty="0" smtClean="0"/>
          </a:p>
          <a:p>
            <a:pPr marL="514350" indent="-514350">
              <a:buFont typeface="Arial" pitchFamily="34" charset="0"/>
              <a:buChar char="•"/>
            </a:pPr>
            <a:r>
              <a:rPr lang="en-US" sz="2400" dirty="0" smtClean="0"/>
              <a:t>How </a:t>
            </a:r>
            <a:r>
              <a:rPr lang="en-US" sz="2400" dirty="0"/>
              <a:t>long will </a:t>
            </a:r>
            <a:r>
              <a:rPr lang="en-US" sz="2400" dirty="0" smtClean="0"/>
              <a:t>current </a:t>
            </a:r>
            <a:r>
              <a:rPr lang="en-US" sz="2400" dirty="0"/>
              <a:t>distribution remain climatically suitable (manage for stasis</a:t>
            </a:r>
            <a:r>
              <a:rPr lang="en-US" sz="2400" dirty="0" smtClean="0"/>
              <a:t>)?</a:t>
            </a:r>
          </a:p>
          <a:p>
            <a:pPr marL="514350" indent="-514350">
              <a:buFont typeface="Arial" pitchFamily="34" charset="0"/>
              <a:buChar char="•"/>
            </a:pPr>
            <a:endParaRPr lang="en-US" sz="2400" dirty="0" smtClean="0"/>
          </a:p>
          <a:p>
            <a:pPr marL="514350" indent="-514350">
              <a:buFont typeface="Arial" pitchFamily="34" charset="0"/>
              <a:buChar char="•"/>
            </a:pPr>
            <a:r>
              <a:rPr lang="en-US" sz="2400" dirty="0" smtClean="0"/>
              <a:t>When </a:t>
            </a:r>
            <a:r>
              <a:rPr lang="en-US" sz="2400" dirty="0"/>
              <a:t>and where will areas outside the current distribution become more climatically suitable </a:t>
            </a:r>
            <a:r>
              <a:rPr lang="en-US" sz="2400" dirty="0" smtClean="0"/>
              <a:t>(</a:t>
            </a:r>
            <a:r>
              <a:rPr lang="en-US" sz="2400" dirty="0"/>
              <a:t>manage for change)? </a:t>
            </a:r>
            <a:endParaRPr lang="en-US" sz="2400" dirty="0" smtClean="0"/>
          </a:p>
          <a:p>
            <a:endParaRPr lang="en-US" sz="2400" dirty="0" smtClean="0"/>
          </a:p>
          <a:p>
            <a:r>
              <a:rPr lang="en-US" sz="2400" b="1" u="sng" dirty="0" smtClean="0"/>
              <a:t>Biotic:</a:t>
            </a:r>
          </a:p>
          <a:p>
            <a:endParaRPr lang="en-US" sz="2400" dirty="0" smtClean="0"/>
          </a:p>
          <a:p>
            <a:pPr marL="514350" indent="-514350">
              <a:buFont typeface="Arial" pitchFamily="34" charset="0"/>
              <a:buChar char="•"/>
            </a:pPr>
            <a:r>
              <a:rPr lang="en-US" sz="2400" dirty="0" smtClean="0"/>
              <a:t>How will biotic drivers further shape climatic response (manage for biotic-abiotic interaction)?</a:t>
            </a:r>
          </a:p>
          <a:p>
            <a:pPr marL="514350" indent="-514350">
              <a:buFont typeface="Arial" pitchFamily="34" charset="0"/>
              <a:buChar char="•"/>
            </a:pPr>
            <a:endParaRPr lang="en-US" sz="2400" dirty="0" smtClean="0"/>
          </a:p>
        </p:txBody>
      </p:sp>
    </p:spTree>
    <p:extLst>
      <p:ext uri="{BB962C8B-B14F-4D97-AF65-F5344CB8AC3E}">
        <p14:creationId xmlns:p14="http://schemas.microsoft.com/office/powerpoint/2010/main" val="263484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What we can Reliably Forecast</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7" name="TextBox 6"/>
          <p:cNvSpPr txBox="1"/>
          <p:nvPr/>
        </p:nvSpPr>
        <p:spPr>
          <a:xfrm>
            <a:off x="381000" y="1371600"/>
            <a:ext cx="4063603" cy="4893647"/>
          </a:xfrm>
          <a:prstGeom prst="rect">
            <a:avLst/>
          </a:prstGeom>
          <a:noFill/>
        </p:spPr>
        <p:txBody>
          <a:bodyPr wrap="square" rtlCol="0">
            <a:spAutoFit/>
          </a:bodyPr>
          <a:lstStyle/>
          <a:p>
            <a:r>
              <a:rPr lang="en-US" sz="2400" b="1" u="sng" dirty="0" smtClean="0"/>
              <a:t>Abiotic:</a:t>
            </a:r>
          </a:p>
          <a:p>
            <a:endParaRPr lang="en-US" sz="1200" dirty="0"/>
          </a:p>
          <a:p>
            <a:r>
              <a:rPr lang="en-US" sz="2400" dirty="0" smtClean="0"/>
              <a:t>Species distribution models are often used to successfully predict species’ geographic responses to climate change</a:t>
            </a:r>
          </a:p>
          <a:p>
            <a:endParaRPr lang="en-US" sz="2400" dirty="0" smtClean="0"/>
          </a:p>
          <a:p>
            <a:r>
              <a:rPr lang="en-US" sz="2400" b="1" u="sng" dirty="0" smtClean="0"/>
              <a:t>Biotic:</a:t>
            </a:r>
          </a:p>
          <a:p>
            <a:endParaRPr lang="en-US" sz="1200" dirty="0" smtClean="0"/>
          </a:p>
          <a:p>
            <a:r>
              <a:rPr lang="en-US" sz="2400" dirty="0" smtClean="0"/>
              <a:t>Unfortunately, we still lack sufficient ecological knowledge and data to reliably forecast complex biotic-abiotic interactions</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345991"/>
            <a:ext cx="3717202"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90823" y="6353496"/>
            <a:ext cx="1479379" cy="276999"/>
          </a:xfrm>
          <a:prstGeom prst="rect">
            <a:avLst/>
          </a:prstGeom>
          <a:noFill/>
        </p:spPr>
        <p:txBody>
          <a:bodyPr wrap="none" rtlCol="0">
            <a:spAutoFit/>
          </a:bodyPr>
          <a:lstStyle/>
          <a:p>
            <a:r>
              <a:rPr lang="en-US" sz="1200" i="1" dirty="0" err="1" smtClean="0"/>
              <a:t>Rubidge</a:t>
            </a:r>
            <a:r>
              <a:rPr lang="en-US" sz="1200" i="1" dirty="0" smtClean="0"/>
              <a:t> et al. (2011)</a:t>
            </a:r>
            <a:endParaRPr lang="en-US" sz="1200" i="1" dirty="0"/>
          </a:p>
        </p:txBody>
      </p:sp>
    </p:spTree>
    <p:extLst>
      <p:ext uri="{BB962C8B-B14F-4D97-AF65-F5344CB8AC3E}">
        <p14:creationId xmlns:p14="http://schemas.microsoft.com/office/powerpoint/2010/main" val="3939870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A Compromise Approach</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3" name="Rectangle 2"/>
          <p:cNvSpPr/>
          <p:nvPr/>
        </p:nvSpPr>
        <p:spPr>
          <a:xfrm>
            <a:off x="838200" y="1600200"/>
            <a:ext cx="1828800" cy="1295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Quantitative models/forecasts</a:t>
            </a:r>
            <a:endParaRPr lang="en-US" dirty="0"/>
          </a:p>
        </p:txBody>
      </p:sp>
      <p:sp>
        <p:nvSpPr>
          <p:cNvPr id="9" name="Rectangle 8"/>
          <p:cNvSpPr/>
          <p:nvPr/>
        </p:nvSpPr>
        <p:spPr>
          <a:xfrm>
            <a:off x="838200" y="3276600"/>
            <a:ext cx="1828800" cy="1295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Expert evaluation &amp; interpretation</a:t>
            </a:r>
            <a:endParaRPr lang="en-US" dirty="0"/>
          </a:p>
        </p:txBody>
      </p:sp>
      <p:sp>
        <p:nvSpPr>
          <p:cNvPr id="10" name="Rectangle 9"/>
          <p:cNvSpPr/>
          <p:nvPr/>
        </p:nvSpPr>
        <p:spPr>
          <a:xfrm>
            <a:off x="838200" y="4953000"/>
            <a:ext cx="1828800" cy="1295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Identify management scenarios</a:t>
            </a:r>
            <a:endParaRPr lang="en-US" dirty="0"/>
          </a:p>
        </p:txBody>
      </p:sp>
      <p:cxnSp>
        <p:nvCxnSpPr>
          <p:cNvPr id="11" name="Straight Arrow Connector 10"/>
          <p:cNvCxnSpPr>
            <a:stCxn id="3" idx="2"/>
            <a:endCxn id="9" idx="0"/>
          </p:cNvCxnSpPr>
          <p:nvPr/>
        </p:nvCxnSpPr>
        <p:spPr>
          <a:xfrm>
            <a:off x="1752600" y="2895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0" idx="0"/>
          </p:cNvCxnSpPr>
          <p:nvPr/>
        </p:nvCxnSpPr>
        <p:spPr>
          <a:xfrm>
            <a:off x="1752600" y="4572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1" y="1645920"/>
            <a:ext cx="4469606" cy="1200329"/>
          </a:xfrm>
          <a:prstGeom prst="rect">
            <a:avLst/>
          </a:prstGeom>
          <a:noFill/>
        </p:spPr>
        <p:txBody>
          <a:bodyPr wrap="square" rtlCol="0">
            <a:spAutoFit/>
          </a:bodyPr>
          <a:lstStyle/>
          <a:p>
            <a:r>
              <a:rPr lang="en-US" dirty="0" smtClean="0"/>
              <a:t>Use current and future climate interpolations along with known limber pine occurrences in Rocky to model and forecast responses to climate change</a:t>
            </a:r>
            <a:endParaRPr lang="en-US" dirty="0"/>
          </a:p>
        </p:txBody>
      </p:sp>
      <p:cxnSp>
        <p:nvCxnSpPr>
          <p:cNvPr id="17" name="Straight Arrow Connector 16"/>
          <p:cNvCxnSpPr>
            <a:stCxn id="3" idx="3"/>
            <a:endCxn id="15" idx="1"/>
          </p:cNvCxnSpPr>
          <p:nvPr/>
        </p:nvCxnSpPr>
        <p:spPr>
          <a:xfrm flipV="1">
            <a:off x="2667000" y="2246085"/>
            <a:ext cx="1371601" cy="1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328416"/>
            <a:ext cx="4469606" cy="1200329"/>
          </a:xfrm>
          <a:prstGeom prst="rect">
            <a:avLst/>
          </a:prstGeom>
          <a:noFill/>
        </p:spPr>
        <p:txBody>
          <a:bodyPr wrap="square" rtlCol="0">
            <a:spAutoFit/>
          </a:bodyPr>
          <a:lstStyle/>
          <a:p>
            <a:r>
              <a:rPr lang="en-US" dirty="0" smtClean="0"/>
              <a:t>Scientists and managers collectively evaluate and interpret the likelihood of forecasts in light of key model assumptions and missing ecological complexity</a:t>
            </a:r>
            <a:endParaRPr lang="en-US" dirty="0"/>
          </a:p>
        </p:txBody>
      </p:sp>
      <p:cxnSp>
        <p:nvCxnSpPr>
          <p:cNvPr id="20" name="Straight Arrow Connector 19"/>
          <p:cNvCxnSpPr>
            <a:stCxn id="9" idx="3"/>
            <a:endCxn id="19" idx="1"/>
          </p:cNvCxnSpPr>
          <p:nvPr/>
        </p:nvCxnSpPr>
        <p:spPr>
          <a:xfrm>
            <a:off x="2667000" y="3924300"/>
            <a:ext cx="1371600" cy="42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38600" y="5001768"/>
            <a:ext cx="4469606" cy="1200329"/>
          </a:xfrm>
          <a:prstGeom prst="rect">
            <a:avLst/>
          </a:prstGeom>
          <a:noFill/>
        </p:spPr>
        <p:txBody>
          <a:bodyPr wrap="square" rtlCol="0">
            <a:spAutoFit/>
          </a:bodyPr>
          <a:lstStyle/>
          <a:p>
            <a:r>
              <a:rPr lang="en-US" dirty="0" smtClean="0"/>
              <a:t>Scientists and managers collectively identify possible management scenarios that emerge from the expert evaluation and interpretation of the quantitative models and forecasts</a:t>
            </a:r>
            <a:endParaRPr lang="en-US" dirty="0"/>
          </a:p>
        </p:txBody>
      </p:sp>
      <p:cxnSp>
        <p:nvCxnSpPr>
          <p:cNvPr id="23" name="Straight Arrow Connector 22"/>
          <p:cNvCxnSpPr>
            <a:stCxn id="10" idx="3"/>
            <a:endCxn id="22" idx="1"/>
          </p:cNvCxnSpPr>
          <p:nvPr/>
        </p:nvCxnSpPr>
        <p:spPr>
          <a:xfrm>
            <a:off x="2667000" y="5600700"/>
            <a:ext cx="1371600" cy="1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41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Modeling Methods (Overview)</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sp>
        <p:nvSpPr>
          <p:cNvPr id="15" name="TextBox 14"/>
          <p:cNvSpPr txBox="1"/>
          <p:nvPr/>
        </p:nvSpPr>
        <p:spPr>
          <a:xfrm>
            <a:off x="533400" y="1401901"/>
            <a:ext cx="8077200" cy="4955203"/>
          </a:xfrm>
          <a:prstGeom prst="rect">
            <a:avLst/>
          </a:prstGeom>
          <a:noFill/>
        </p:spPr>
        <p:txBody>
          <a:bodyPr wrap="square" rtlCol="0">
            <a:spAutoFit/>
          </a:bodyPr>
          <a:lstStyle/>
          <a:p>
            <a:pPr>
              <a:spcAft>
                <a:spcPts val="600"/>
              </a:spcAft>
            </a:pPr>
            <a:r>
              <a:rPr lang="en-US" b="1" u="sng" dirty="0" smtClean="0"/>
              <a:t>Data</a:t>
            </a:r>
          </a:p>
          <a:p>
            <a:pPr marL="342900" indent="-342900">
              <a:buAutoNum type="arabicPeriod"/>
            </a:pPr>
            <a:r>
              <a:rPr lang="en-US" dirty="0" smtClean="0"/>
              <a:t>Limber pine occurrence data from the vegetation inventory (polygon map) for Rocky Mountain NP</a:t>
            </a:r>
          </a:p>
          <a:p>
            <a:pPr marL="342900" indent="-342900">
              <a:buAutoNum type="arabicPeriod"/>
            </a:pPr>
            <a:r>
              <a:rPr lang="en-US" dirty="0" smtClean="0"/>
              <a:t>Current climate data from PRISM, 1981-2010 </a:t>
            </a:r>
            <a:r>
              <a:rPr lang="en-US" dirty="0" err="1" smtClean="0"/>
              <a:t>normals</a:t>
            </a:r>
            <a:r>
              <a:rPr lang="en-US" dirty="0" smtClean="0"/>
              <a:t> (800 m); Rocky veg extent</a:t>
            </a:r>
          </a:p>
          <a:p>
            <a:pPr marL="342900" indent="-342900">
              <a:buAutoNum type="arabicPeriod"/>
            </a:pPr>
            <a:r>
              <a:rPr lang="en-US" dirty="0" smtClean="0"/>
              <a:t>Future climate data (2035-2100, by year; time series of 30-yr </a:t>
            </a:r>
            <a:r>
              <a:rPr lang="en-US" dirty="0" err="1" smtClean="0"/>
              <a:t>normals</a:t>
            </a:r>
            <a:r>
              <a:rPr lang="en-US" dirty="0" smtClean="0"/>
              <a:t>) from PRISM-downscaled CMIP5 under both low (RCP 2.6 </a:t>
            </a:r>
            <a:r>
              <a:rPr lang="en-US" dirty="0"/>
              <a:t>W/m</a:t>
            </a:r>
            <a:r>
              <a:rPr lang="en-US" baseline="30000" dirty="0"/>
              <a:t>2</a:t>
            </a:r>
            <a:r>
              <a:rPr lang="en-US" dirty="0" smtClean="0"/>
              <a:t>) and high (RCP 8.5 </a:t>
            </a:r>
            <a:r>
              <a:rPr lang="en-US" dirty="0"/>
              <a:t>W/m</a:t>
            </a:r>
            <a:r>
              <a:rPr lang="en-US" baseline="30000" dirty="0"/>
              <a:t>2</a:t>
            </a:r>
            <a:r>
              <a:rPr lang="en-US" dirty="0" smtClean="0"/>
              <a:t>) emission scenarios (Thrasher et al. in prep); Rocky veg extent</a:t>
            </a:r>
          </a:p>
          <a:p>
            <a:pPr marL="342900" indent="-342900">
              <a:buAutoNum type="arabicPeriod"/>
            </a:pPr>
            <a:r>
              <a:rPr lang="en-US" dirty="0" smtClean="0"/>
              <a:t>All monthly </a:t>
            </a:r>
            <a:r>
              <a:rPr lang="en-US" dirty="0" err="1" smtClean="0"/>
              <a:t>tmin</a:t>
            </a:r>
            <a:r>
              <a:rPr lang="en-US" dirty="0" smtClean="0"/>
              <a:t>, </a:t>
            </a:r>
            <a:r>
              <a:rPr lang="en-US" dirty="0" err="1" smtClean="0"/>
              <a:t>tmax</a:t>
            </a:r>
            <a:r>
              <a:rPr lang="en-US" dirty="0" smtClean="0"/>
              <a:t>, and </a:t>
            </a:r>
            <a:r>
              <a:rPr lang="en-US" dirty="0" err="1" smtClean="0"/>
              <a:t>precip</a:t>
            </a:r>
            <a:r>
              <a:rPr lang="en-US" dirty="0" smtClean="0"/>
              <a:t> variables transformed into 19 bioclimatic variables (</a:t>
            </a:r>
            <a:r>
              <a:rPr lang="en-US" dirty="0"/>
              <a:t>see </a:t>
            </a:r>
            <a:r>
              <a:rPr lang="en-US" dirty="0">
                <a:hlinkClick r:id="rId3"/>
              </a:rPr>
              <a:t>http://</a:t>
            </a:r>
            <a:r>
              <a:rPr lang="en-US" dirty="0" smtClean="0">
                <a:hlinkClick r:id="rId3"/>
              </a:rPr>
              <a:t>www.worldclim.org/bioclim</a:t>
            </a:r>
            <a:r>
              <a:rPr lang="en-US" dirty="0" smtClean="0"/>
              <a:t>) </a:t>
            </a:r>
          </a:p>
          <a:p>
            <a:endParaRPr lang="en-US" dirty="0" smtClean="0"/>
          </a:p>
          <a:p>
            <a:pPr>
              <a:spcAft>
                <a:spcPts val="600"/>
              </a:spcAft>
            </a:pPr>
            <a:r>
              <a:rPr lang="en-US" b="1" u="sng" dirty="0" smtClean="0"/>
              <a:t>Models</a:t>
            </a:r>
          </a:p>
          <a:p>
            <a:pPr marL="342900" indent="-342900">
              <a:buAutoNum type="arabicPeriod"/>
            </a:pPr>
            <a:r>
              <a:rPr lang="en-US" dirty="0" smtClean="0"/>
              <a:t>Weighted limber occurrences based on the % of each 800 m climate pixel covered by the species</a:t>
            </a:r>
          </a:p>
          <a:p>
            <a:pPr marL="342900" indent="-342900">
              <a:buAutoNum type="arabicPeriod"/>
            </a:pPr>
            <a:r>
              <a:rPr lang="en-US" dirty="0" smtClean="0"/>
              <a:t>Used the weighted occurrences and current climate grids to develop a maximum entropy (</a:t>
            </a:r>
            <a:r>
              <a:rPr lang="en-US" dirty="0" err="1" smtClean="0"/>
              <a:t>Maxent</a:t>
            </a:r>
            <a:r>
              <a:rPr lang="en-US" dirty="0" smtClean="0"/>
              <a:t>) distribution model</a:t>
            </a:r>
          </a:p>
          <a:p>
            <a:pPr marL="342900" indent="-342900">
              <a:buAutoNum type="arabicPeriod"/>
            </a:pPr>
            <a:r>
              <a:rPr lang="en-US" dirty="0" smtClean="0"/>
              <a:t>Projected current model to each future 30-yr normal (</a:t>
            </a:r>
            <a:r>
              <a:rPr lang="en-US" i="1" dirty="0" smtClean="0"/>
              <a:t>n</a:t>
            </a:r>
            <a:r>
              <a:rPr lang="en-US" dirty="0" smtClean="0"/>
              <a:t>=66) under both the RCP 2.6 and 8.5 </a:t>
            </a:r>
            <a:r>
              <a:rPr lang="en-US" dirty="0"/>
              <a:t>W/m</a:t>
            </a:r>
            <a:r>
              <a:rPr lang="en-US" baseline="30000" dirty="0"/>
              <a:t>2</a:t>
            </a:r>
            <a:r>
              <a:rPr lang="en-US" dirty="0" smtClean="0"/>
              <a:t> scenarios</a:t>
            </a:r>
          </a:p>
        </p:txBody>
      </p:sp>
    </p:spTree>
    <p:extLst>
      <p:ext uri="{BB962C8B-B14F-4D97-AF65-F5344CB8AC3E}">
        <p14:creationId xmlns:p14="http://schemas.microsoft.com/office/powerpoint/2010/main" val="172116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Model Selection</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854428968"/>
              </p:ext>
            </p:extLst>
          </p:nvPr>
        </p:nvGraphicFramePr>
        <p:xfrm>
          <a:off x="381000" y="2667000"/>
          <a:ext cx="8381999" cy="1901190"/>
        </p:xfrm>
        <a:graphic>
          <a:graphicData uri="http://schemas.openxmlformats.org/drawingml/2006/table">
            <a:tbl>
              <a:tblPr>
                <a:tableStyleId>{5C22544A-7EE6-4342-B048-85BDC9FD1C3A}</a:tableStyleId>
              </a:tblPr>
              <a:tblGrid>
                <a:gridCol w="1265208"/>
                <a:gridCol w="1480868"/>
                <a:gridCol w="1150188"/>
                <a:gridCol w="1265208"/>
                <a:gridCol w="1073509"/>
                <a:gridCol w="1073509"/>
                <a:gridCol w="1073509"/>
              </a:tblGrid>
              <a:tr h="381000">
                <a:tc>
                  <a:txBody>
                    <a:bodyPr/>
                    <a:lstStyle/>
                    <a:p>
                      <a:pPr algn="l" fontAlgn="ctr"/>
                      <a:r>
                        <a:rPr lang="en-US" sz="1600" u="none" strike="noStrike" dirty="0">
                          <a:effectLst/>
                        </a:rPr>
                        <a:t>Model</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600" u="none" strike="noStrike" dirty="0">
                          <a:effectLst/>
                        </a:rPr>
                        <a:t>Log Likelihood</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600" u="none" strike="noStrike" dirty="0">
                          <a:effectLst/>
                        </a:rPr>
                        <a:t>Parameters</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600" u="none" strike="noStrike" dirty="0">
                          <a:effectLst/>
                        </a:rPr>
                        <a:t>Sample Size</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600" u="none" strike="noStrike" dirty="0">
                          <a:effectLst/>
                        </a:rPr>
                        <a:t>AIC score</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600" u="none" strike="noStrike" dirty="0" err="1">
                          <a:effectLst/>
                        </a:rPr>
                        <a:t>AICc</a:t>
                      </a:r>
                      <a:r>
                        <a:rPr lang="en-US" sz="1600" u="none" strike="noStrike" dirty="0">
                          <a:effectLst/>
                        </a:rPr>
                        <a:t> score</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600" u="none" strike="noStrike" dirty="0">
                          <a:effectLst/>
                        </a:rPr>
                        <a:t>BIC score</a:t>
                      </a:r>
                      <a:endParaRPr lang="en-US" sz="1600" b="1"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1925">
                <a:tc>
                  <a:txBody>
                    <a:bodyPr/>
                    <a:lstStyle/>
                    <a:p>
                      <a:pPr algn="l" fontAlgn="b"/>
                      <a:r>
                        <a:rPr lang="en-US" sz="1600" u="none" strike="noStrike" dirty="0">
                          <a:effectLst/>
                        </a:rPr>
                        <a:t>All</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r" fontAlgn="b"/>
                      <a:r>
                        <a:rPr lang="en-US" sz="1600" u="none" strike="noStrike" dirty="0">
                          <a:effectLst/>
                        </a:rPr>
                        <a:t>-25503.98</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r" fontAlgn="b"/>
                      <a:r>
                        <a:rPr lang="en-US" sz="1600" u="none" strike="noStrike" dirty="0">
                          <a:effectLst/>
                        </a:rPr>
                        <a:t>225</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r" fontAlgn="b"/>
                      <a:r>
                        <a:rPr lang="en-US" sz="1600" u="none" strike="noStrike" dirty="0">
                          <a:effectLst/>
                        </a:rPr>
                        <a:t>4297</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r" fontAlgn="b"/>
                      <a:r>
                        <a:rPr lang="en-US" sz="1600" u="none" strike="noStrike" dirty="0">
                          <a:effectLst/>
                        </a:rPr>
                        <a:t>51457.96</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r" fontAlgn="b"/>
                      <a:r>
                        <a:rPr lang="en-US" sz="1600" u="none" strike="noStrike" dirty="0">
                          <a:effectLst/>
                        </a:rPr>
                        <a:t>51482.94</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r" fontAlgn="b"/>
                      <a:r>
                        <a:rPr lang="en-US" sz="1600" u="none" strike="noStrike" dirty="0">
                          <a:effectLst/>
                        </a:rPr>
                        <a:t>52890.23</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r>
              <a:tr h="161925">
                <a:tc>
                  <a:txBody>
                    <a:bodyPr/>
                    <a:lstStyle/>
                    <a:p>
                      <a:pPr algn="l" fontAlgn="b"/>
                      <a:r>
                        <a:rPr lang="en-US" sz="1600" u="none" strike="noStrike">
                          <a:effectLst/>
                        </a:rPr>
                        <a:t>Annual</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-26874.08</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138</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4297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54024.16</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54033.39</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54902.62</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925">
                <a:tc>
                  <a:txBody>
                    <a:bodyPr/>
                    <a:lstStyle/>
                    <a:p>
                      <a:pPr algn="l" fontAlgn="b"/>
                      <a:r>
                        <a:rPr lang="en-US" sz="1600" u="none" strike="noStrike">
                          <a:effectLst/>
                        </a:rPr>
                        <a:t>Month</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-26427.78</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157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4297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53169.56</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53181.55</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54168.97</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925">
                <a:tc>
                  <a:txBody>
                    <a:bodyPr/>
                    <a:lstStyle/>
                    <a:p>
                      <a:pPr algn="l" fontAlgn="b"/>
                      <a:r>
                        <a:rPr lang="en-US" sz="1600" u="none" strike="noStrike">
                          <a:effectLst/>
                        </a:rPr>
                        <a:t>Quarter</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-25842.27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196</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4297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52076.53</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52095.37</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dirty="0">
                          <a:effectLst/>
                        </a:rPr>
                        <a:t>53324.21</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925">
                <a:tc>
                  <a:txBody>
                    <a:bodyPr/>
                    <a:lstStyle/>
                    <a:p>
                      <a:pPr algn="l" fontAlgn="b"/>
                      <a:r>
                        <a:rPr lang="en-US" sz="1600" u="none" strike="noStrike">
                          <a:effectLst/>
                        </a:rPr>
                        <a:t>Temperature</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-26725.58</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164</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4297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53779.17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53792.27</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u="none" strike="noStrike">
                          <a:effectLst/>
                        </a:rPr>
                        <a:t>54823.14</a:t>
                      </a:r>
                      <a:endParaRPr lang="en-US" sz="1600" b="0" i="0" u="none" strike="noStrike">
                        <a:solidFill>
                          <a:srgbClr val="000000"/>
                        </a:solidFill>
                        <a:effectLst/>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925">
                <a:tc>
                  <a:txBody>
                    <a:bodyPr/>
                    <a:lstStyle/>
                    <a:p>
                      <a:pPr algn="l" fontAlgn="b"/>
                      <a:r>
                        <a:rPr lang="en-US" sz="1600" u="none" strike="noStrike" dirty="0">
                          <a:effectLst/>
                        </a:rPr>
                        <a:t>Precipitation</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u="none" strike="noStrike" dirty="0">
                          <a:effectLst/>
                        </a:rPr>
                        <a:t>-26992.15</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u="none" strike="noStrike" dirty="0">
                          <a:effectLst/>
                        </a:rPr>
                        <a:t>161</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u="none" strike="noStrike" dirty="0">
                          <a:effectLst/>
                        </a:rPr>
                        <a:t>4297</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u="none" strike="noStrike" dirty="0">
                          <a:effectLst/>
                        </a:rPr>
                        <a:t>54306.29</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u="none" strike="noStrike" dirty="0">
                          <a:effectLst/>
                        </a:rPr>
                        <a:t>54318.91</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u="none" strike="noStrike" dirty="0">
                          <a:effectLst/>
                        </a:rPr>
                        <a:t>55331.17</a:t>
                      </a:r>
                      <a:endParaRPr lang="en-US" sz="1600" b="0" i="0" u="none" strike="noStrike" dirty="0">
                        <a:solidFill>
                          <a:srgbClr val="000000"/>
                        </a:solidFill>
                        <a:effectLst/>
                        <a:latin typeface="Arial"/>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33400" y="1438870"/>
            <a:ext cx="8329613" cy="923330"/>
          </a:xfrm>
          <a:prstGeom prst="rect">
            <a:avLst/>
          </a:prstGeom>
          <a:noFill/>
        </p:spPr>
        <p:txBody>
          <a:bodyPr wrap="square" rtlCol="0">
            <a:spAutoFit/>
          </a:bodyPr>
          <a:lstStyle/>
          <a:p>
            <a:r>
              <a:rPr lang="en-US" dirty="0" smtClean="0"/>
              <a:t>Considered 6 possible parameterizations: (1) all 19 bioclimatic variables, (2) 7 annual variables, (3) 9 monthly variables, (4) 13 quarterly variables, (5) 11 temperature variables, and (6) 8 precipitation variables:</a:t>
            </a:r>
            <a:endParaRPr lang="en-US" dirty="0"/>
          </a:p>
        </p:txBody>
      </p:sp>
      <p:sp>
        <p:nvSpPr>
          <p:cNvPr id="9" name="TextBox 8"/>
          <p:cNvSpPr txBox="1"/>
          <p:nvPr/>
        </p:nvSpPr>
        <p:spPr>
          <a:xfrm>
            <a:off x="533400" y="4944070"/>
            <a:ext cx="8329613" cy="1477328"/>
          </a:xfrm>
          <a:prstGeom prst="rect">
            <a:avLst/>
          </a:prstGeom>
          <a:noFill/>
        </p:spPr>
        <p:txBody>
          <a:bodyPr wrap="square" rtlCol="0">
            <a:spAutoFit/>
          </a:bodyPr>
          <a:lstStyle/>
          <a:p>
            <a:r>
              <a:rPr lang="en-US" dirty="0" smtClean="0"/>
              <a:t>Despite strong correlations among certain variables, the full (global) model parameterized using all 19 variables had the lowest AIC, and none of the other 5 models had </a:t>
            </a:r>
            <a:r>
              <a:rPr lang="el-GR" dirty="0" smtClean="0"/>
              <a:t>Δ</a:t>
            </a:r>
            <a:r>
              <a:rPr lang="en-US" dirty="0" smtClean="0"/>
              <a:t>AICs </a:t>
            </a:r>
            <a:r>
              <a:rPr lang="el-GR" dirty="0" smtClean="0"/>
              <a:t>≤</a:t>
            </a:r>
            <a:r>
              <a:rPr lang="en-US" dirty="0" smtClean="0"/>
              <a:t> 2.0</a:t>
            </a:r>
          </a:p>
          <a:p>
            <a:endParaRPr lang="en-US" dirty="0"/>
          </a:p>
          <a:p>
            <a:r>
              <a:rPr lang="en-US" dirty="0" smtClean="0"/>
              <a:t>*** All subsequent results shown are for the (top performing) full 19 variable model</a:t>
            </a:r>
            <a:endParaRPr lang="en-US" dirty="0"/>
          </a:p>
        </p:txBody>
      </p:sp>
      <p:sp>
        <p:nvSpPr>
          <p:cNvPr id="12" name="Freeform 11"/>
          <p:cNvSpPr/>
          <p:nvPr/>
        </p:nvSpPr>
        <p:spPr>
          <a:xfrm>
            <a:off x="111147" y="2903644"/>
            <a:ext cx="481520" cy="3482481"/>
          </a:xfrm>
          <a:custGeom>
            <a:avLst/>
            <a:gdLst>
              <a:gd name="connsiteX0" fmla="*/ 481520 w 481520"/>
              <a:gd name="connsiteY0" fmla="*/ 3277023 h 3482481"/>
              <a:gd name="connsiteX1" fmla="*/ 58186 w 481520"/>
              <a:gd name="connsiteY1" fmla="*/ 3166956 h 3482481"/>
              <a:gd name="connsiteX2" fmla="*/ 24320 w 481520"/>
              <a:gd name="connsiteY2" fmla="*/ 288289 h 3482481"/>
              <a:gd name="connsiteX3" fmla="*/ 252920 w 481520"/>
              <a:gd name="connsiteY3" fmla="*/ 254423 h 3482481"/>
            </a:gdLst>
            <a:ahLst/>
            <a:cxnLst>
              <a:cxn ang="0">
                <a:pos x="connsiteX0" y="connsiteY0"/>
              </a:cxn>
              <a:cxn ang="0">
                <a:pos x="connsiteX1" y="connsiteY1"/>
              </a:cxn>
              <a:cxn ang="0">
                <a:pos x="connsiteX2" y="connsiteY2"/>
              </a:cxn>
              <a:cxn ang="0">
                <a:pos x="connsiteX3" y="connsiteY3"/>
              </a:cxn>
            </a:cxnLst>
            <a:rect l="l" t="t" r="r" b="b"/>
            <a:pathLst>
              <a:path w="481520" h="3482481">
                <a:moveTo>
                  <a:pt x="481520" y="3277023"/>
                </a:moveTo>
                <a:cubicBezTo>
                  <a:pt x="307953" y="3471050"/>
                  <a:pt x="134386" y="3665078"/>
                  <a:pt x="58186" y="3166956"/>
                </a:cubicBezTo>
                <a:cubicBezTo>
                  <a:pt x="-18014" y="2668834"/>
                  <a:pt x="-8136" y="773711"/>
                  <a:pt x="24320" y="288289"/>
                </a:cubicBezTo>
                <a:cubicBezTo>
                  <a:pt x="56776" y="-197133"/>
                  <a:pt x="154848" y="28645"/>
                  <a:pt x="252920" y="254423"/>
                </a:cubicBezTo>
              </a:path>
            </a:pathLst>
          </a:custGeom>
          <a:ln>
            <a:tailEnd type="stealth"/>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01426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3522" y="3048000"/>
            <a:ext cx="381567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Current Model Performance</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 y="1584960"/>
            <a:ext cx="4298372" cy="5120640"/>
          </a:xfrm>
          <a:prstGeom prst="rect">
            <a:avLst/>
          </a:prstGeom>
        </p:spPr>
      </p:pic>
      <p:sp>
        <p:nvSpPr>
          <p:cNvPr id="10" name="TextBox 9"/>
          <p:cNvSpPr txBox="1"/>
          <p:nvPr/>
        </p:nvSpPr>
        <p:spPr>
          <a:xfrm>
            <a:off x="228600" y="1066800"/>
            <a:ext cx="2971800" cy="461665"/>
          </a:xfrm>
          <a:prstGeom prst="rect">
            <a:avLst/>
          </a:prstGeom>
          <a:noFill/>
        </p:spPr>
        <p:txBody>
          <a:bodyPr wrap="square" rtlCol="0">
            <a:spAutoFit/>
          </a:bodyPr>
          <a:lstStyle/>
          <a:p>
            <a:r>
              <a:rPr lang="en-US" sz="2400" dirty="0" smtClean="0"/>
              <a:t>Current (1981-2010)</a:t>
            </a:r>
            <a:endParaRPr lang="en-US" sz="2400" dirty="0"/>
          </a:p>
        </p:txBody>
      </p:sp>
      <p:sp>
        <p:nvSpPr>
          <p:cNvPr id="2" name="Rectangle 1"/>
          <p:cNvSpPr/>
          <p:nvPr/>
        </p:nvSpPr>
        <p:spPr>
          <a:xfrm>
            <a:off x="228600" y="1584960"/>
            <a:ext cx="4142232" cy="5077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1" y="1215628"/>
            <a:ext cx="3833812" cy="923330"/>
          </a:xfrm>
          <a:prstGeom prst="rect">
            <a:avLst/>
          </a:prstGeom>
          <a:noFill/>
        </p:spPr>
        <p:txBody>
          <a:bodyPr wrap="square" rtlCol="0">
            <a:spAutoFit/>
          </a:bodyPr>
          <a:lstStyle/>
          <a:p>
            <a:r>
              <a:rPr lang="en-US" dirty="0" smtClean="0"/>
              <a:t>Some over-prediction, which may reflect areas where limber pine was once present (lower elevations)</a:t>
            </a:r>
            <a:endParaRPr lang="en-US" dirty="0"/>
          </a:p>
        </p:txBody>
      </p:sp>
      <p:sp>
        <p:nvSpPr>
          <p:cNvPr id="12" name="Freeform 11"/>
          <p:cNvSpPr/>
          <p:nvPr/>
        </p:nvSpPr>
        <p:spPr>
          <a:xfrm>
            <a:off x="1744133" y="1222592"/>
            <a:ext cx="3268134" cy="961808"/>
          </a:xfrm>
          <a:custGeom>
            <a:avLst/>
            <a:gdLst>
              <a:gd name="connsiteX0" fmla="*/ 3268134 w 3268134"/>
              <a:gd name="connsiteY0" fmla="*/ 174408 h 961808"/>
              <a:gd name="connsiteX1" fmla="*/ 2116667 w 3268134"/>
              <a:gd name="connsiteY1" fmla="*/ 55875 h 961808"/>
              <a:gd name="connsiteX2" fmla="*/ 0 w 3268134"/>
              <a:gd name="connsiteY2" fmla="*/ 961808 h 961808"/>
            </a:gdLst>
            <a:ahLst/>
            <a:cxnLst>
              <a:cxn ang="0">
                <a:pos x="connsiteX0" y="connsiteY0"/>
              </a:cxn>
              <a:cxn ang="0">
                <a:pos x="connsiteX1" y="connsiteY1"/>
              </a:cxn>
              <a:cxn ang="0">
                <a:pos x="connsiteX2" y="connsiteY2"/>
              </a:cxn>
            </a:cxnLst>
            <a:rect l="l" t="t" r="r" b="b"/>
            <a:pathLst>
              <a:path w="3268134" h="961808">
                <a:moveTo>
                  <a:pt x="3268134" y="174408"/>
                </a:moveTo>
                <a:cubicBezTo>
                  <a:pt x="2964745" y="49525"/>
                  <a:pt x="2661356" y="-75358"/>
                  <a:pt x="2116667" y="55875"/>
                </a:cubicBezTo>
                <a:cubicBezTo>
                  <a:pt x="1571978" y="187108"/>
                  <a:pt x="785989" y="574458"/>
                  <a:pt x="0" y="961808"/>
                </a:cubicBezTo>
              </a:path>
            </a:pathLst>
          </a:custGeom>
          <a:ln>
            <a:tailEnd type="stealth" w="lg" len="lg"/>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3" name="TextBox 12"/>
          <p:cNvSpPr txBox="1"/>
          <p:nvPr/>
        </p:nvSpPr>
        <p:spPr>
          <a:xfrm>
            <a:off x="5029201" y="2209800"/>
            <a:ext cx="3833812" cy="1200329"/>
          </a:xfrm>
          <a:prstGeom prst="rect">
            <a:avLst/>
          </a:prstGeom>
          <a:noFill/>
        </p:spPr>
        <p:txBody>
          <a:bodyPr wrap="square" rtlCol="0">
            <a:spAutoFit/>
          </a:bodyPr>
          <a:lstStyle/>
          <a:p>
            <a:r>
              <a:rPr lang="en-US" dirty="0" smtClean="0"/>
              <a:t>Some under-prediction, but using an entropy threshold of 0.174, most under-prediction occurs in pixels where limber is &lt; 10-15% of total area:</a:t>
            </a:r>
            <a:endParaRPr lang="en-US" dirty="0"/>
          </a:p>
        </p:txBody>
      </p:sp>
      <p:cxnSp>
        <p:nvCxnSpPr>
          <p:cNvPr id="15" name="Straight Arrow Connector 14"/>
          <p:cNvCxnSpPr/>
          <p:nvPr/>
        </p:nvCxnSpPr>
        <p:spPr>
          <a:xfrm flipH="1">
            <a:off x="3505201" y="2438400"/>
            <a:ext cx="1524000" cy="1524000"/>
          </a:xfrm>
          <a:prstGeom prst="straightConnector1">
            <a:avLst/>
          </a:prstGeom>
          <a:ln>
            <a:tailEnd type="stealth" w="lg" len="lg"/>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H="1">
            <a:off x="6868583" y="5330798"/>
            <a:ext cx="162983" cy="308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34200" y="5105400"/>
            <a:ext cx="1306320" cy="276999"/>
          </a:xfrm>
          <a:prstGeom prst="rect">
            <a:avLst/>
          </a:prstGeom>
          <a:noFill/>
        </p:spPr>
        <p:txBody>
          <a:bodyPr wrap="none" rtlCol="0">
            <a:spAutoFit/>
          </a:bodyPr>
          <a:lstStyle/>
          <a:p>
            <a:r>
              <a:rPr lang="en-US" sz="1200" dirty="0" smtClean="0"/>
              <a:t>Threshold = 0.174</a:t>
            </a:r>
            <a:endParaRPr lang="en-US" sz="1200" dirty="0"/>
          </a:p>
        </p:txBody>
      </p:sp>
    </p:spTree>
    <p:extLst>
      <p:ext uri="{BB962C8B-B14F-4D97-AF65-F5344CB8AC3E}">
        <p14:creationId xmlns:p14="http://schemas.microsoft.com/office/powerpoint/2010/main" val="2479921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Future Projections</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143000"/>
            <a:ext cx="5943109" cy="5485947"/>
          </a:xfrm>
          <a:prstGeom prst="rect">
            <a:avLst/>
          </a:prstGeom>
        </p:spPr>
      </p:pic>
      <p:sp>
        <p:nvSpPr>
          <p:cNvPr id="3" name="TextBox 2"/>
          <p:cNvSpPr txBox="1"/>
          <p:nvPr/>
        </p:nvSpPr>
        <p:spPr>
          <a:xfrm>
            <a:off x="6096000" y="1219200"/>
            <a:ext cx="2895599" cy="4801314"/>
          </a:xfrm>
          <a:prstGeom prst="rect">
            <a:avLst/>
          </a:prstGeom>
          <a:noFill/>
        </p:spPr>
        <p:txBody>
          <a:bodyPr wrap="square" rtlCol="0">
            <a:spAutoFit/>
          </a:bodyPr>
          <a:lstStyle/>
          <a:p>
            <a:r>
              <a:rPr lang="en-US" b="1" dirty="0" smtClean="0"/>
              <a:t>A</a:t>
            </a:r>
            <a:r>
              <a:rPr lang="en-US" dirty="0" smtClean="0"/>
              <a:t>) Area may remain stable or increase until ~2055, when scenarios begin to diverge</a:t>
            </a:r>
            <a:br>
              <a:rPr lang="en-US" dirty="0" smtClean="0"/>
            </a:br>
            <a:endParaRPr lang="en-US" dirty="0" smtClean="0"/>
          </a:p>
          <a:p>
            <a:r>
              <a:rPr lang="en-US" b="1" dirty="0" smtClean="0"/>
              <a:t>B</a:t>
            </a:r>
            <a:r>
              <a:rPr lang="en-US" dirty="0" smtClean="0"/>
              <a:t>) Elevation may increase, also until ~2055, when RCP 2.6 stabilizes</a:t>
            </a:r>
          </a:p>
          <a:p>
            <a:endParaRPr lang="en-US" dirty="0" smtClean="0"/>
          </a:p>
          <a:p>
            <a:endParaRPr lang="en-US" dirty="0"/>
          </a:p>
          <a:p>
            <a:r>
              <a:rPr lang="en-US" b="1" dirty="0" smtClean="0"/>
              <a:t>C</a:t>
            </a:r>
            <a:r>
              <a:rPr lang="en-US" dirty="0" smtClean="0"/>
              <a:t>) Area may shift outside of current range until ~2055, when RCP 2.6 stabilizes</a:t>
            </a:r>
          </a:p>
          <a:p>
            <a:endParaRPr lang="en-US" dirty="0"/>
          </a:p>
          <a:p>
            <a:r>
              <a:rPr lang="en-US" b="1" dirty="0" smtClean="0"/>
              <a:t>D</a:t>
            </a:r>
            <a:r>
              <a:rPr lang="en-US" dirty="0" smtClean="0"/>
              <a:t>) </a:t>
            </a:r>
            <a:r>
              <a:rPr lang="en-US" dirty="0" err="1" smtClean="0"/>
              <a:t>Elevational</a:t>
            </a:r>
            <a:r>
              <a:rPr lang="en-US" dirty="0" smtClean="0"/>
              <a:t> range may shift outside of current range until ~2035-2055, when scenarios begin to diverge</a:t>
            </a:r>
            <a:endParaRPr lang="en-US" dirty="0"/>
          </a:p>
        </p:txBody>
      </p:sp>
    </p:spTree>
    <p:extLst>
      <p:ext uri="{BB962C8B-B14F-4D97-AF65-F5344CB8AC3E}">
        <p14:creationId xmlns:p14="http://schemas.microsoft.com/office/powerpoint/2010/main" val="229089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14400"/>
          </a:xfrm>
          <a:prstGeom prst="rect">
            <a:avLst/>
          </a:prstGeom>
          <a:solidFill>
            <a:schemeClr val="tx1"/>
          </a:solidFill>
          <a:ln w="9525">
            <a:no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228600" y="152400"/>
            <a:ext cx="7162800" cy="584775"/>
          </a:xfrm>
          <a:prstGeom prst="rect">
            <a:avLst/>
          </a:prstGeom>
          <a:noFill/>
          <a:ln w="9525">
            <a:noFill/>
            <a:miter lim="800000"/>
            <a:headEnd/>
            <a:tailEnd/>
          </a:ln>
          <a:effectLst/>
        </p:spPr>
        <p:txBody>
          <a:bodyPr>
            <a:spAutoFit/>
          </a:bodyPr>
          <a:lstStyle/>
          <a:p>
            <a:r>
              <a:rPr lang="en-US" sz="3200" dirty="0" smtClean="0">
                <a:solidFill>
                  <a:schemeClr val="bg1"/>
                </a:solidFill>
                <a:latin typeface="Tahoma" pitchFamily="34" charset="0"/>
              </a:rPr>
              <a:t>Results: Future Projections</a:t>
            </a:r>
            <a:endParaRPr lang="en-US" sz="3200" dirty="0">
              <a:solidFill>
                <a:schemeClr val="bg1"/>
              </a:solidFill>
              <a:latin typeface="Tahoma" pitchFamily="34" charset="0"/>
            </a:endParaRPr>
          </a:p>
        </p:txBody>
      </p:sp>
      <p:pic>
        <p:nvPicPr>
          <p:cNvPr id="6" name="Picture 4" descr="arrow-4c-shade-l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709613" cy="914400"/>
          </a:xfrm>
          <a:prstGeom prst="rect">
            <a:avLst/>
          </a:prstGeom>
          <a:noFill/>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1584960"/>
            <a:ext cx="4298372" cy="5120640"/>
          </a:xfrm>
          <a:prstGeom prst="rect">
            <a:avLst/>
          </a:prstGeom>
        </p:spPr>
      </p:pic>
      <p:sp>
        <p:nvSpPr>
          <p:cNvPr id="10" name="TextBox 9"/>
          <p:cNvSpPr txBox="1"/>
          <p:nvPr/>
        </p:nvSpPr>
        <p:spPr>
          <a:xfrm>
            <a:off x="228600" y="1066800"/>
            <a:ext cx="2971800" cy="461665"/>
          </a:xfrm>
          <a:prstGeom prst="rect">
            <a:avLst/>
          </a:prstGeom>
          <a:noFill/>
        </p:spPr>
        <p:txBody>
          <a:bodyPr wrap="square" rtlCol="0">
            <a:spAutoFit/>
          </a:bodyPr>
          <a:lstStyle/>
          <a:p>
            <a:r>
              <a:rPr lang="en-US" sz="2400" dirty="0" smtClean="0"/>
              <a:t>Current (1981-2010)</a:t>
            </a:r>
            <a:endParaRPr lang="en-US" sz="2400" dirty="0"/>
          </a:p>
        </p:txBody>
      </p:sp>
      <p:sp>
        <p:nvSpPr>
          <p:cNvPr id="2" name="Rectangle 1"/>
          <p:cNvSpPr/>
          <p:nvPr/>
        </p:nvSpPr>
        <p:spPr>
          <a:xfrm>
            <a:off x="228600" y="1584960"/>
            <a:ext cx="4142232" cy="5077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00600" y="1066800"/>
            <a:ext cx="2971800" cy="461665"/>
          </a:xfrm>
          <a:prstGeom prst="rect">
            <a:avLst/>
          </a:prstGeom>
          <a:noFill/>
        </p:spPr>
        <p:txBody>
          <a:bodyPr wrap="square" rtlCol="0">
            <a:spAutoFit/>
          </a:bodyPr>
          <a:lstStyle/>
          <a:p>
            <a:r>
              <a:rPr lang="en-US" sz="2400" dirty="0" smtClean="0"/>
              <a:t>RCP 8.5 (2071-2100)</a:t>
            </a:r>
            <a:endParaRPr lang="en-US" sz="2400" dirty="0"/>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3229" y="1584960"/>
            <a:ext cx="4298371" cy="5120640"/>
          </a:xfrm>
          <a:prstGeom prst="rect">
            <a:avLst/>
          </a:prstGeom>
        </p:spPr>
      </p:pic>
      <p:sp>
        <p:nvSpPr>
          <p:cNvPr id="18" name="Rectangle 17"/>
          <p:cNvSpPr/>
          <p:nvPr/>
        </p:nvSpPr>
        <p:spPr>
          <a:xfrm>
            <a:off x="4773168" y="1581912"/>
            <a:ext cx="4142232" cy="5077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286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7415</TotalTime>
  <Words>977</Words>
  <Application>Microsoft Office PowerPoint</Application>
  <PresentationFormat>On-screen Show (4:3)</PresentationFormat>
  <Paragraphs>160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wm_installer</dc:creator>
  <cp:lastModifiedBy>lphillips</cp:lastModifiedBy>
  <cp:revision>176</cp:revision>
  <cp:lastPrinted>2012-09-24T14:50:45Z</cp:lastPrinted>
  <dcterms:created xsi:type="dcterms:W3CDTF">2011-03-19T14:05:41Z</dcterms:created>
  <dcterms:modified xsi:type="dcterms:W3CDTF">2012-12-14T17:31:59Z</dcterms:modified>
</cp:coreProperties>
</file>