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67" r:id="rId2"/>
    <p:sldId id="256" r:id="rId3"/>
    <p:sldId id="270" r:id="rId4"/>
    <p:sldId id="273" r:id="rId5"/>
    <p:sldId id="269" r:id="rId6"/>
    <p:sldId id="272" r:id="rId7"/>
    <p:sldId id="262"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96"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manualLayout>
          <c:layoutTarget val="inner"/>
          <c:xMode val="edge"/>
          <c:yMode val="edge"/>
          <c:x val="6.2500000000000014E-2"/>
          <c:y val="2.7777777777777811E-2"/>
          <c:w val="0.83750000000000002"/>
          <c:h val="0.9722222222222221"/>
        </c:manualLayout>
      </c:layout>
      <c:pieChart>
        <c:varyColors val="1"/>
        <c:ser>
          <c:idx val="0"/>
          <c:order val="0"/>
          <c:explosion val="25"/>
          <c:cat>
            <c:strRef>
              <c:f>Sheet1!$A$1:$A$7</c:f>
              <c:strCache>
                <c:ptCount val="7"/>
                <c:pt idx="0">
                  <c:v>a</c:v>
                </c:pt>
                <c:pt idx="1">
                  <c:v>b</c:v>
                </c:pt>
                <c:pt idx="2">
                  <c:v>c</c:v>
                </c:pt>
                <c:pt idx="3">
                  <c:v>d</c:v>
                </c:pt>
                <c:pt idx="4">
                  <c:v>e</c:v>
                </c:pt>
                <c:pt idx="5">
                  <c:v>f</c:v>
                </c:pt>
                <c:pt idx="6">
                  <c:v>g</c:v>
                </c:pt>
              </c:strCache>
            </c:strRef>
          </c:cat>
          <c:val>
            <c:numRef>
              <c:f>Sheet1!$B$1:$B$7</c:f>
              <c:numCache>
                <c:formatCode>General</c:formatCode>
                <c:ptCount val="7"/>
                <c:pt idx="0">
                  <c:v>1</c:v>
                </c:pt>
                <c:pt idx="1">
                  <c:v>1</c:v>
                </c:pt>
                <c:pt idx="2">
                  <c:v>1</c:v>
                </c:pt>
                <c:pt idx="3">
                  <c:v>1</c:v>
                </c:pt>
                <c:pt idx="4">
                  <c:v>1</c:v>
                </c:pt>
                <c:pt idx="5">
                  <c:v>1</c:v>
                </c:pt>
                <c:pt idx="6">
                  <c:v>1</c:v>
                </c:pt>
              </c:numCache>
            </c:numRef>
          </c:val>
        </c:ser>
        <c:dLbls>
          <c:showLegendKey val="0"/>
          <c:showVal val="0"/>
          <c:showCatName val="0"/>
          <c:showSerName val="0"/>
          <c:showPercent val="0"/>
          <c:showBubbleSize val="0"/>
          <c:showLeaderLines val="1"/>
        </c:dLbls>
        <c:firstSliceAng val="0"/>
      </c:pieChart>
    </c:plotArea>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27A3AB2-C7E9-4B44-963A-A2B84FA6066A}" type="datetimeFigureOut">
              <a:rPr lang="en-US" smtClean="0"/>
              <a:pPr/>
              <a:t>12/14/2012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4A358E3-8AA6-4563-BEF6-5D48DD249F0B}" type="slidenum">
              <a:rPr lang="en-US" smtClean="0"/>
              <a:pPr/>
              <a:t>‹#›</a:t>
            </a:fld>
            <a:endParaRPr lang="en-US"/>
          </a:p>
        </p:txBody>
      </p:sp>
    </p:spTree>
    <p:extLst>
      <p:ext uri="{BB962C8B-B14F-4D97-AF65-F5344CB8AC3E}">
        <p14:creationId xmlns:p14="http://schemas.microsoft.com/office/powerpoint/2010/main" val="28676787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E05483-7CEF-4C7D-8D74-2F2C5434B6CF}" type="datetimeFigureOut">
              <a:rPr lang="en-US" smtClean="0"/>
              <a:pPr/>
              <a:t>12/14/2012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41366C-4837-49F3-86D0-93B315BF1D06}" type="slidenum">
              <a:rPr lang="en-US" smtClean="0"/>
              <a:pPr/>
              <a:t>‹#›</a:t>
            </a:fld>
            <a:endParaRPr lang="en-US"/>
          </a:p>
        </p:txBody>
      </p:sp>
    </p:spTree>
    <p:extLst>
      <p:ext uri="{BB962C8B-B14F-4D97-AF65-F5344CB8AC3E}">
        <p14:creationId xmlns:p14="http://schemas.microsoft.com/office/powerpoint/2010/main" val="2908141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7BC45A4-C2CD-4C4A-94E7-A15017B0019E}"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We can’t do everything everywhere, so how much  do we need to do to meet</a:t>
            </a:r>
            <a:r>
              <a:rPr lang="en-US" baseline="0" dirty="0" smtClean="0"/>
              <a:t> our conservation objective?</a:t>
            </a:r>
          </a:p>
          <a:p>
            <a:r>
              <a:rPr lang="en-US" baseline="0" dirty="0" smtClean="0"/>
              <a:t>2) What decision criteria will help us prioritize among actions?   Economic feasibility, regulatory feasibility, social feasibility, potential unintended consequences, synergies with other management objectives, potential for removal or modification, consistency with current management practice, robustness to uncertainty in future climate projections</a:t>
            </a:r>
          </a:p>
          <a:p>
            <a:r>
              <a:rPr lang="en-US" baseline="0" dirty="0" smtClean="0"/>
              <a:t>3)  Uncertainty:  scenario planning – “no regrets”;  formal risk assessment – provides quantitative analysis; structured decision-making;  </a:t>
            </a:r>
            <a:endParaRPr lang="en-US" dirty="0"/>
          </a:p>
        </p:txBody>
      </p:sp>
      <p:sp>
        <p:nvSpPr>
          <p:cNvPr id="4" name="Slide Number Placeholder 3"/>
          <p:cNvSpPr>
            <a:spLocks noGrp="1"/>
          </p:cNvSpPr>
          <p:nvPr>
            <p:ph type="sldNum" sz="quarter" idx="10"/>
          </p:nvPr>
        </p:nvSpPr>
        <p:spPr/>
        <p:txBody>
          <a:bodyPr/>
          <a:lstStyle/>
          <a:p>
            <a:fld id="{D241366C-4837-49F3-86D0-93B315BF1D06}" type="slidenum">
              <a:rPr lang="en-US" smtClean="0"/>
              <a:pPr/>
              <a:t>7</a:t>
            </a:fld>
            <a:endParaRPr lang="en-US"/>
          </a:p>
        </p:txBody>
      </p:sp>
    </p:spTree>
    <p:extLst>
      <p:ext uri="{BB962C8B-B14F-4D97-AF65-F5344CB8AC3E}">
        <p14:creationId xmlns:p14="http://schemas.microsoft.com/office/powerpoint/2010/main" val="2263838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241366C-4837-49F3-86D0-93B315BF1D06}"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AE55D8E2-AE15-4263-919D-E58A0C8FBC37}" type="datetimeFigureOut">
              <a:rPr lang="en-US" smtClean="0"/>
              <a:pPr/>
              <a:t>12/14/2012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55D8E2-AE15-4263-919D-E58A0C8FBC37}" type="datetimeFigureOut">
              <a:rPr lang="en-US" smtClean="0"/>
              <a:pPr/>
              <a:t>12/14/2012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55D8E2-AE15-4263-919D-E58A0C8FBC37}" type="datetimeFigureOut">
              <a:rPr lang="en-US" smtClean="0"/>
              <a:pPr/>
              <a:t>12/14/2012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E55D8E2-AE15-4263-919D-E58A0C8FBC37}" type="datetimeFigureOut">
              <a:rPr lang="en-US" smtClean="0"/>
              <a:pPr/>
              <a:t>12/14/2012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AE55D8E2-AE15-4263-919D-E58A0C8FBC37}" type="datetimeFigureOut">
              <a:rPr lang="en-US" smtClean="0"/>
              <a:pPr/>
              <a:t>12/14/2012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55D8E2-AE15-4263-919D-E58A0C8FBC37}" type="datetimeFigureOut">
              <a:rPr lang="en-US" smtClean="0"/>
              <a:pPr/>
              <a:t>12/14/2012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72125B8-0D22-4088-A347-FF7F5F29AD5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E55D8E2-AE15-4263-919D-E58A0C8FBC37}" type="datetimeFigureOut">
              <a:rPr lang="en-US" smtClean="0"/>
              <a:pPr/>
              <a:t>12/14/2012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E55D8E2-AE15-4263-919D-E58A0C8FBC37}" type="datetimeFigureOut">
              <a:rPr lang="en-US" smtClean="0"/>
              <a:pPr/>
              <a:t>12/14/2012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72125B8-0D22-4088-A347-FF7F5F29AD5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E55D8E2-AE15-4263-919D-E58A0C8FBC37}" type="datetimeFigureOut">
              <a:rPr lang="en-US" smtClean="0"/>
              <a:pPr/>
              <a:t>12/14/2012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72125B8-0D22-4088-A347-FF7F5F29AD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AE55D8E2-AE15-4263-919D-E58A0C8FBC37}" type="datetimeFigureOut">
              <a:rPr lang="en-US" smtClean="0"/>
              <a:pPr/>
              <a:t>12/14/2012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AE55D8E2-AE15-4263-919D-E58A0C8FBC37}" type="datetimeFigureOut">
              <a:rPr lang="en-US" smtClean="0"/>
              <a:pPr/>
              <a:t>12/14/2012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72125B8-0D22-4088-A347-FF7F5F29AD5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E55D8E2-AE15-4263-919D-E58A0C8FBC37}" type="datetimeFigureOut">
              <a:rPr lang="en-US" smtClean="0"/>
              <a:pPr/>
              <a:t>12/14/2012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72125B8-0D22-4088-A347-FF7F5F29AD5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Regan Nelson</a:t>
            </a:r>
            <a:endParaRPr lang="en-US" dirty="0"/>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07062" y="1771964"/>
            <a:ext cx="2522538" cy="92418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1827352"/>
            <a:ext cx="4181475" cy="6858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 y="3269482"/>
            <a:ext cx="5512264" cy="62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62600" y="3269482"/>
            <a:ext cx="338476" cy="338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25410" y="4794547"/>
            <a:ext cx="1824835" cy="76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733800" y="4403203"/>
            <a:ext cx="1928812" cy="163228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586537" y="3701693"/>
            <a:ext cx="2100263" cy="15176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Striped Right Arrow 5"/>
          <p:cNvSpPr/>
          <p:nvPr/>
        </p:nvSpPr>
        <p:spPr>
          <a:xfrm rot="10800000">
            <a:off x="4706344" y="2045005"/>
            <a:ext cx="794150" cy="378104"/>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accent6"/>
              </a:solidFill>
            </a:endParaRPr>
          </a:p>
        </p:txBody>
      </p:sp>
      <p:sp>
        <p:nvSpPr>
          <p:cNvPr id="7" name="Striped Right Arrow 6"/>
          <p:cNvSpPr/>
          <p:nvPr/>
        </p:nvSpPr>
        <p:spPr>
          <a:xfrm rot="5400000">
            <a:off x="1573746" y="2645039"/>
            <a:ext cx="533401" cy="424923"/>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accent6"/>
              </a:solidFill>
            </a:endParaRPr>
          </a:p>
        </p:txBody>
      </p:sp>
      <p:sp>
        <p:nvSpPr>
          <p:cNvPr id="8" name="Striped Right Arrow 7"/>
          <p:cNvSpPr/>
          <p:nvPr/>
        </p:nvSpPr>
        <p:spPr>
          <a:xfrm rot="5400000">
            <a:off x="1530053" y="4108747"/>
            <a:ext cx="615550" cy="475257"/>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accent6"/>
              </a:solidFill>
            </a:endParaRPr>
          </a:p>
        </p:txBody>
      </p:sp>
      <p:sp>
        <p:nvSpPr>
          <p:cNvPr id="9" name="Striped Right Arrow 8"/>
          <p:cNvSpPr/>
          <p:nvPr/>
        </p:nvSpPr>
        <p:spPr>
          <a:xfrm>
            <a:off x="2895600" y="4946947"/>
            <a:ext cx="762000" cy="457200"/>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accent6"/>
              </a:solidFill>
            </a:endParaRPr>
          </a:p>
        </p:txBody>
      </p:sp>
      <p:sp>
        <p:nvSpPr>
          <p:cNvPr id="10" name="Striped Right Arrow 9"/>
          <p:cNvSpPr/>
          <p:nvPr/>
        </p:nvSpPr>
        <p:spPr>
          <a:xfrm>
            <a:off x="5851525" y="4495800"/>
            <a:ext cx="625475" cy="469306"/>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solidFill>
                <a:schemeClr val="accent6"/>
              </a:solidFill>
            </a:endParaRPr>
          </a:p>
        </p:txBody>
      </p:sp>
    </p:spTree>
    <p:extLst>
      <p:ext uri="{BB962C8B-B14F-4D97-AF65-F5344CB8AC3E}">
        <p14:creationId xmlns:p14="http://schemas.microsoft.com/office/powerpoint/2010/main" val="1235658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752600"/>
            <a:ext cx="8610600" cy="4466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4"/>
          <p:cNvSpPr>
            <a:spLocks noGrp="1"/>
          </p:cNvSpPr>
          <p:nvPr>
            <p:ph type="title"/>
          </p:nvPr>
        </p:nvSpPr>
        <p:spPr/>
        <p:txBody>
          <a:bodyPr>
            <a:normAutofit fontScale="90000"/>
          </a:bodyPr>
          <a:lstStyle/>
          <a:p>
            <a:r>
              <a:rPr lang="en-US" dirty="0" smtClean="0"/>
              <a:t>Project Conceptual Design (Glick et al. 2011)</a:t>
            </a:r>
            <a:endParaRPr lang="en-US" dirty="0"/>
          </a:p>
        </p:txBody>
      </p:sp>
      <p:sp>
        <p:nvSpPr>
          <p:cNvPr id="7" name="TextBox 6"/>
          <p:cNvSpPr txBox="1"/>
          <p:nvPr/>
        </p:nvSpPr>
        <p:spPr>
          <a:xfrm>
            <a:off x="5334000" y="3581400"/>
            <a:ext cx="1676400" cy="584775"/>
          </a:xfrm>
          <a:prstGeom prst="rect">
            <a:avLst/>
          </a:prstGeom>
          <a:noFill/>
        </p:spPr>
        <p:txBody>
          <a:bodyPr wrap="square" rtlCol="0">
            <a:spAutoFit/>
          </a:bodyPr>
          <a:lstStyle/>
          <a:p>
            <a:r>
              <a:rPr lang="en-US" sz="1600" b="1" i="1" dirty="0" smtClean="0">
                <a:solidFill>
                  <a:srgbClr val="FF0000"/>
                </a:solidFill>
                <a:latin typeface="Bell MT" pitchFamily="18" charset="0"/>
              </a:rPr>
              <a:t>and Landuse Change!</a:t>
            </a:r>
            <a:endParaRPr lang="en-US" sz="1600" b="1" i="1" dirty="0">
              <a:solidFill>
                <a:srgbClr val="FF0000"/>
              </a:solidFill>
              <a:latin typeface="Bell MT" pitchFamily="18" charset="0"/>
            </a:endParaRPr>
          </a:p>
        </p:txBody>
      </p:sp>
      <p:sp>
        <p:nvSpPr>
          <p:cNvPr id="9" name="Oval 8"/>
          <p:cNvSpPr/>
          <p:nvPr/>
        </p:nvSpPr>
        <p:spPr>
          <a:xfrm>
            <a:off x="4267200" y="2514600"/>
            <a:ext cx="3962400" cy="1981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690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Landuse Change</a:t>
            </a:r>
            <a:endParaRPr lang="en-US" dirty="0"/>
          </a:p>
        </p:txBody>
      </p:sp>
      <p:sp>
        <p:nvSpPr>
          <p:cNvPr id="7" name="TextBox 6"/>
          <p:cNvSpPr txBox="1"/>
          <p:nvPr/>
        </p:nvSpPr>
        <p:spPr>
          <a:xfrm>
            <a:off x="1524000" y="1600200"/>
            <a:ext cx="4724400" cy="461665"/>
          </a:xfrm>
          <a:prstGeom prst="rect">
            <a:avLst/>
          </a:prstGeom>
          <a:ln/>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en-US" sz="2400" dirty="0" smtClean="0"/>
              <a:t>   Existing Landuse</a:t>
            </a:r>
            <a:endParaRPr lang="en-US" sz="2400" dirty="0"/>
          </a:p>
        </p:txBody>
      </p:sp>
      <p:sp>
        <p:nvSpPr>
          <p:cNvPr id="8" name="TextBox 7"/>
          <p:cNvSpPr txBox="1"/>
          <p:nvPr/>
        </p:nvSpPr>
        <p:spPr>
          <a:xfrm>
            <a:off x="1066800" y="2819400"/>
            <a:ext cx="5791200" cy="707886"/>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en-US" sz="2000" dirty="0" smtClean="0">
                <a:solidFill>
                  <a:schemeClr val="accent6">
                    <a:lumMod val="75000"/>
                  </a:schemeClr>
                </a:solidFill>
              </a:rPr>
              <a:t>Possible Futures</a:t>
            </a:r>
          </a:p>
          <a:p>
            <a:pPr algn="ctr"/>
            <a:r>
              <a:rPr lang="en-US" sz="2000" dirty="0" smtClean="0"/>
              <a:t>Scenario 1            Scenario 2              Scenario  3</a:t>
            </a:r>
            <a:endParaRPr lang="en-US" sz="2000" dirty="0"/>
          </a:p>
        </p:txBody>
      </p:sp>
      <p:sp>
        <p:nvSpPr>
          <p:cNvPr id="9" name="Striped Right Arrow 8"/>
          <p:cNvSpPr/>
          <p:nvPr/>
        </p:nvSpPr>
        <p:spPr>
          <a:xfrm rot="5400000">
            <a:off x="3543300" y="2171700"/>
            <a:ext cx="609600" cy="5334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triped Right Arrow 10"/>
          <p:cNvSpPr/>
          <p:nvPr/>
        </p:nvSpPr>
        <p:spPr>
          <a:xfrm rot="5400000">
            <a:off x="1485900" y="3695700"/>
            <a:ext cx="609600" cy="5334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triped Right Arrow 11"/>
          <p:cNvSpPr/>
          <p:nvPr/>
        </p:nvSpPr>
        <p:spPr>
          <a:xfrm rot="5400000">
            <a:off x="3543300" y="3695700"/>
            <a:ext cx="609600" cy="5334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triped Right Arrow 12"/>
          <p:cNvSpPr/>
          <p:nvPr/>
        </p:nvSpPr>
        <p:spPr>
          <a:xfrm rot="5400000">
            <a:off x="5753100" y="3695700"/>
            <a:ext cx="609600" cy="5334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04800" y="4343400"/>
            <a:ext cx="2362200" cy="369332"/>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t>Projected Landuse 1</a:t>
            </a:r>
            <a:endParaRPr lang="en-US" dirty="0"/>
          </a:p>
        </p:txBody>
      </p:sp>
      <p:sp>
        <p:nvSpPr>
          <p:cNvPr id="17" name="TextBox 16"/>
          <p:cNvSpPr txBox="1"/>
          <p:nvPr/>
        </p:nvSpPr>
        <p:spPr>
          <a:xfrm>
            <a:off x="2895600" y="4343400"/>
            <a:ext cx="2362200" cy="369332"/>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t>Projected Landuse 2</a:t>
            </a:r>
            <a:endParaRPr lang="en-US" dirty="0"/>
          </a:p>
        </p:txBody>
      </p:sp>
      <p:sp>
        <p:nvSpPr>
          <p:cNvPr id="18" name="TextBox 17"/>
          <p:cNvSpPr txBox="1"/>
          <p:nvPr/>
        </p:nvSpPr>
        <p:spPr>
          <a:xfrm>
            <a:off x="5486400" y="4343400"/>
            <a:ext cx="2362200" cy="369332"/>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t>Projected Landuse 3</a:t>
            </a:r>
            <a:endParaRPr lang="en-US" dirty="0"/>
          </a:p>
        </p:txBody>
      </p:sp>
      <p:sp>
        <p:nvSpPr>
          <p:cNvPr id="19" name="TextBox 18"/>
          <p:cNvSpPr txBox="1"/>
          <p:nvPr/>
        </p:nvSpPr>
        <p:spPr>
          <a:xfrm>
            <a:off x="1600200" y="5943600"/>
            <a:ext cx="3733800" cy="461665"/>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en-US" sz="2400" dirty="0" smtClean="0"/>
              <a:t>Focal species or process</a:t>
            </a:r>
            <a:endParaRPr lang="en-US" sz="2400" dirty="0"/>
          </a:p>
        </p:txBody>
      </p:sp>
      <p:sp>
        <p:nvSpPr>
          <p:cNvPr id="20" name="Striped Right Arrow 19"/>
          <p:cNvSpPr/>
          <p:nvPr/>
        </p:nvSpPr>
        <p:spPr>
          <a:xfrm rot="3426873">
            <a:off x="1260105" y="5095345"/>
            <a:ext cx="1049939" cy="305889"/>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triped Right Arrow 20"/>
          <p:cNvSpPr/>
          <p:nvPr/>
        </p:nvSpPr>
        <p:spPr>
          <a:xfrm rot="5400000">
            <a:off x="3404696" y="5053504"/>
            <a:ext cx="825270" cy="31946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triped Right Arrow 21"/>
          <p:cNvSpPr/>
          <p:nvPr/>
        </p:nvSpPr>
        <p:spPr>
          <a:xfrm rot="8198871">
            <a:off x="4846986" y="5095422"/>
            <a:ext cx="1228259" cy="329837"/>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Striped Right Arrow 22"/>
          <p:cNvSpPr/>
          <p:nvPr/>
        </p:nvSpPr>
        <p:spPr>
          <a:xfrm>
            <a:off x="5486400" y="5943600"/>
            <a:ext cx="990600" cy="53340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743200" y="8153400"/>
            <a:ext cx="3765198" cy="830997"/>
          </a:xfrm>
          <a:prstGeom prst="rect">
            <a:avLst/>
          </a:prstGeom>
        </p:spPr>
        <p:style>
          <a:lnRef idx="0">
            <a:schemeClr val="accent1"/>
          </a:lnRef>
          <a:fillRef idx="3">
            <a:schemeClr val="accent1"/>
          </a:fillRef>
          <a:effectRef idx="3">
            <a:schemeClr val="accent1"/>
          </a:effectRef>
          <a:fontRef idx="minor">
            <a:schemeClr val="lt1"/>
          </a:fontRef>
        </p:style>
        <p:txBody>
          <a:bodyPr wrap="none" rtlCol="0">
            <a:spAutoFit/>
          </a:bodyPr>
          <a:lstStyle/>
          <a:p>
            <a:pPr algn="ctr"/>
            <a:r>
              <a:rPr lang="en-US" sz="2400" dirty="0" smtClean="0"/>
              <a:t>Vulnerability Assessment</a:t>
            </a:r>
          </a:p>
          <a:p>
            <a:pPr algn="ctr"/>
            <a:r>
              <a:rPr lang="en-US" sz="2400" dirty="0" smtClean="0"/>
              <a:t>(x 3 scenarios)</a:t>
            </a:r>
            <a:endParaRPr lang="en-US" sz="2400" dirty="0"/>
          </a:p>
        </p:txBody>
      </p:sp>
      <p:sp>
        <p:nvSpPr>
          <p:cNvPr id="25" name="TextBox 24"/>
          <p:cNvSpPr txBox="1"/>
          <p:nvPr/>
        </p:nvSpPr>
        <p:spPr>
          <a:xfrm>
            <a:off x="6705600" y="5791200"/>
            <a:ext cx="2057400" cy="830997"/>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lang="en-US" sz="2400" dirty="0" smtClean="0"/>
              <a:t>Vulnerability Assessment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Landuse Change</a:t>
            </a:r>
            <a:endParaRPr lang="en-US" dirty="0"/>
          </a:p>
        </p:txBody>
      </p:sp>
      <p:sp>
        <p:nvSpPr>
          <p:cNvPr id="3" name="TextBox 2"/>
          <p:cNvSpPr txBox="1"/>
          <p:nvPr/>
        </p:nvSpPr>
        <p:spPr>
          <a:xfrm>
            <a:off x="762000" y="1905000"/>
            <a:ext cx="2362200" cy="369332"/>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t>Projected Landuse 1</a:t>
            </a:r>
            <a:endParaRPr lang="en-US" dirty="0"/>
          </a:p>
        </p:txBody>
      </p:sp>
      <p:sp>
        <p:nvSpPr>
          <p:cNvPr id="4" name="TextBox 3"/>
          <p:cNvSpPr txBox="1"/>
          <p:nvPr/>
        </p:nvSpPr>
        <p:spPr>
          <a:xfrm>
            <a:off x="762000" y="3429000"/>
            <a:ext cx="2362200" cy="369332"/>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t>Projected Landuse 2</a:t>
            </a:r>
            <a:endParaRPr lang="en-US" dirty="0"/>
          </a:p>
        </p:txBody>
      </p:sp>
      <p:sp>
        <p:nvSpPr>
          <p:cNvPr id="5" name="TextBox 4"/>
          <p:cNvSpPr txBox="1"/>
          <p:nvPr/>
        </p:nvSpPr>
        <p:spPr>
          <a:xfrm>
            <a:off x="762000" y="4953000"/>
            <a:ext cx="2362200" cy="369332"/>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r>
              <a:rPr lang="en-US" dirty="0" smtClean="0"/>
              <a:t>Projected Landuse 3</a:t>
            </a:r>
            <a:endParaRPr lang="en-US" dirty="0"/>
          </a:p>
        </p:txBody>
      </p:sp>
      <p:sp>
        <p:nvSpPr>
          <p:cNvPr id="6" name="Right Arrow 5"/>
          <p:cNvSpPr/>
          <p:nvPr/>
        </p:nvSpPr>
        <p:spPr>
          <a:xfrm>
            <a:off x="3581400" y="19812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3581400" y="34671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3581400" y="4953000"/>
            <a:ext cx="16764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638800" y="1667470"/>
            <a:ext cx="2590800" cy="92333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dirty="0" smtClean="0"/>
              <a:t>Housing Density + Energy Development (Conservative)</a:t>
            </a:r>
            <a:endParaRPr lang="en-US" dirty="0"/>
          </a:p>
        </p:txBody>
      </p:sp>
      <p:sp>
        <p:nvSpPr>
          <p:cNvPr id="10" name="TextBox 9"/>
          <p:cNvSpPr txBox="1"/>
          <p:nvPr/>
        </p:nvSpPr>
        <p:spPr>
          <a:xfrm>
            <a:off x="5638800" y="4800600"/>
            <a:ext cx="2590800" cy="646331"/>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dirty="0" smtClean="0"/>
              <a:t>Buffered Core Areas (using  Wade 2011)</a:t>
            </a:r>
            <a:endParaRPr lang="en-US" dirty="0"/>
          </a:p>
        </p:txBody>
      </p:sp>
      <p:sp>
        <p:nvSpPr>
          <p:cNvPr id="13" name="TextBox 12"/>
          <p:cNvSpPr txBox="1"/>
          <p:nvPr/>
        </p:nvSpPr>
        <p:spPr>
          <a:xfrm>
            <a:off x="5638800" y="3200400"/>
            <a:ext cx="2590800" cy="923330"/>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dirty="0" smtClean="0"/>
              <a:t>Housing Density + Energy Development (Aggressive)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0-#ppt_w/2"/>
                                          </p:val>
                                        </p:tav>
                                        <p:tav tm="100000">
                                          <p:val>
                                            <p:strVal val="#ppt_x"/>
                                          </p:val>
                                        </p:tav>
                                      </p:tavLst>
                                    </p:anim>
                                    <p:anim calcmode="lin" valueType="num">
                                      <p:cBhvr additive="base">
                                        <p:cTn id="20" dur="500" fill="hold"/>
                                        <p:tgtEl>
                                          <p:spTgt spid="13"/>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0-#ppt_w/2"/>
                                          </p:val>
                                        </p:tav>
                                        <p:tav tm="100000">
                                          <p:val>
                                            <p:strVal val="#ppt_x"/>
                                          </p:val>
                                        </p:tav>
                                      </p:tavLst>
                                    </p:anim>
                                    <p:anim calcmode="lin" valueType="num">
                                      <p:cBhvr additive="base">
                                        <p:cTn id="2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29000"/>
            <a:duotone>
              <a:schemeClr val="bg2">
                <a:shade val="30000"/>
                <a:satMod val="120000"/>
              </a:schemeClr>
              <a:schemeClr val="bg2">
                <a:tint val="70000"/>
                <a:satMod val="250000"/>
              </a:schemeClr>
            </a:duotone>
            <a:lum/>
          </a:blip>
          <a:srcRect/>
          <a:stretch>
            <a:fillRect/>
          </a:stretch>
        </a:blipFill>
        <a:effectLst/>
      </p:bgPr>
    </p:bg>
    <p:spTree>
      <p:nvGrpSpPr>
        <p:cNvPr id="1" name=""/>
        <p:cNvGrpSpPr/>
        <p:nvPr/>
      </p:nvGrpSpPr>
      <p:grpSpPr>
        <a:xfrm>
          <a:off x="0" y="0"/>
          <a:ext cx="0" cy="0"/>
          <a:chOff x="0" y="0"/>
          <a:chExt cx="0" cy="0"/>
        </a:xfrm>
      </p:grpSpPr>
      <p:sp>
        <p:nvSpPr>
          <p:cNvPr id="46" name="TextBox 45"/>
          <p:cNvSpPr txBox="1"/>
          <p:nvPr/>
        </p:nvSpPr>
        <p:spPr>
          <a:xfrm>
            <a:off x="4876800" y="457200"/>
            <a:ext cx="3962400" cy="60617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dirty="0" smtClean="0">
                <a:solidFill>
                  <a:schemeClr val="accent6">
                    <a:lumMod val="75000"/>
                  </a:schemeClr>
                </a:solidFill>
              </a:rPr>
              <a:t>Regional Context</a:t>
            </a: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smtClean="0">
              <a:solidFill>
                <a:schemeClr val="accent6">
                  <a:lumMod val="75000"/>
                </a:schemeClr>
              </a:solidFill>
            </a:endParaRPr>
          </a:p>
          <a:p>
            <a:endParaRPr lang="en-US" dirty="0">
              <a:solidFill>
                <a:schemeClr val="accent6">
                  <a:lumMod val="75000"/>
                </a:schemeClr>
              </a:solidFill>
            </a:endParaRPr>
          </a:p>
        </p:txBody>
      </p:sp>
      <p:grpSp>
        <p:nvGrpSpPr>
          <p:cNvPr id="14" name="Group 23"/>
          <p:cNvGrpSpPr/>
          <p:nvPr/>
        </p:nvGrpSpPr>
        <p:grpSpPr>
          <a:xfrm>
            <a:off x="1322928" y="4876800"/>
            <a:ext cx="2868072" cy="1676400"/>
            <a:chOff x="6349179" y="366846"/>
            <a:chExt cx="2895716" cy="1676400"/>
          </a:xfrm>
        </p:grpSpPr>
        <p:sp>
          <p:nvSpPr>
            <p:cNvPr id="25" name="Rounded Rectangle 24"/>
            <p:cNvSpPr/>
            <p:nvPr/>
          </p:nvSpPr>
          <p:spPr>
            <a:xfrm>
              <a:off x="6349179" y="366846"/>
              <a:ext cx="2846575" cy="1676400"/>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6361586" y="519246"/>
              <a:ext cx="2883309" cy="1477328"/>
            </a:xfrm>
            <a:prstGeom prst="rect">
              <a:avLst/>
            </a:prstGeom>
            <a:noFill/>
          </p:spPr>
          <p:txBody>
            <a:bodyPr wrap="square" rtlCol="0">
              <a:spAutoFit/>
            </a:bodyPr>
            <a:lstStyle/>
            <a:p>
              <a:pPr marL="182880" indent="-182880">
                <a:buFont typeface="Arial" pitchFamily="34" charset="0"/>
                <a:buChar char="•"/>
              </a:pPr>
              <a:r>
                <a:rPr lang="en-US" sz="1500" b="1" dirty="0" smtClean="0">
                  <a:solidFill>
                    <a:srgbClr val="FFC000"/>
                  </a:solidFill>
                </a:rPr>
                <a:t>Feasibility</a:t>
              </a:r>
            </a:p>
            <a:p>
              <a:pPr marL="182880" indent="-182880">
                <a:buFont typeface="Arial" pitchFamily="34" charset="0"/>
                <a:buChar char="•"/>
              </a:pPr>
              <a:r>
                <a:rPr lang="en-US" sz="1500" b="1" dirty="0" smtClean="0">
                  <a:solidFill>
                    <a:srgbClr val="FFC000"/>
                  </a:solidFill>
                </a:rPr>
                <a:t>Expense</a:t>
              </a:r>
            </a:p>
            <a:p>
              <a:pPr marL="182880" indent="-182880">
                <a:buFont typeface="Arial" pitchFamily="34" charset="0"/>
                <a:buChar char="•"/>
              </a:pPr>
              <a:r>
                <a:rPr lang="en-US" sz="1500" b="1" dirty="0" smtClean="0">
                  <a:solidFill>
                    <a:srgbClr val="FFC000"/>
                  </a:solidFill>
                </a:rPr>
                <a:t>Robustness to uncertainty</a:t>
              </a:r>
            </a:p>
            <a:p>
              <a:pPr marL="182880" indent="-182880">
                <a:buFont typeface="Arial" pitchFamily="34" charset="0"/>
                <a:buChar char="•"/>
              </a:pPr>
              <a:r>
                <a:rPr lang="en-US" sz="1500" b="1" dirty="0" smtClean="0">
                  <a:solidFill>
                    <a:srgbClr val="FFC000"/>
                  </a:solidFill>
                </a:rPr>
                <a:t>Timeframe of impacts</a:t>
              </a:r>
            </a:p>
            <a:p>
              <a:pPr marL="182880" indent="-182880">
                <a:buFont typeface="Arial" pitchFamily="34" charset="0"/>
                <a:buChar char="•"/>
              </a:pPr>
              <a:r>
                <a:rPr lang="en-US" sz="1500" b="1" dirty="0" smtClean="0">
                  <a:solidFill>
                    <a:srgbClr val="FFC000"/>
                  </a:solidFill>
                </a:rPr>
                <a:t>Consistency with policy</a:t>
              </a:r>
            </a:p>
            <a:p>
              <a:pPr marL="182880" indent="-182880">
                <a:buFont typeface="Arial" pitchFamily="34" charset="0"/>
                <a:buChar char="•"/>
              </a:pPr>
              <a:r>
                <a:rPr lang="en-US" sz="1500" b="1" dirty="0" smtClean="0">
                  <a:solidFill>
                    <a:srgbClr val="FFC000"/>
                  </a:solidFill>
                </a:rPr>
                <a:t>Stakeholder buy in</a:t>
              </a:r>
            </a:p>
          </p:txBody>
        </p:sp>
      </p:grpSp>
      <p:grpSp>
        <p:nvGrpSpPr>
          <p:cNvPr id="15" name="Group 20"/>
          <p:cNvGrpSpPr/>
          <p:nvPr/>
        </p:nvGrpSpPr>
        <p:grpSpPr>
          <a:xfrm>
            <a:off x="4876800" y="3657600"/>
            <a:ext cx="3657600" cy="1752600"/>
            <a:chOff x="5120211" y="54146"/>
            <a:chExt cx="3992371" cy="1428045"/>
          </a:xfrm>
        </p:grpSpPr>
        <p:sp>
          <p:nvSpPr>
            <p:cNvPr id="22" name="Rounded Rectangle 21"/>
            <p:cNvSpPr/>
            <p:nvPr/>
          </p:nvSpPr>
          <p:spPr>
            <a:xfrm>
              <a:off x="5120211" y="54146"/>
              <a:ext cx="3909197" cy="1428045"/>
            </a:xfrm>
            <a:prstGeom prst="round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286560" y="116685"/>
              <a:ext cx="3826022" cy="1212498"/>
            </a:xfrm>
            <a:prstGeom prst="rect">
              <a:avLst/>
            </a:prstGeom>
            <a:noFill/>
          </p:spPr>
          <p:txBody>
            <a:bodyPr wrap="square" rtlCol="0">
              <a:spAutoFit/>
            </a:bodyPr>
            <a:lstStyle/>
            <a:p>
              <a:pPr marL="182880" indent="-182880">
                <a:buFont typeface="Arial" pitchFamily="34" charset="0"/>
                <a:buChar char="•"/>
              </a:pPr>
              <a:r>
                <a:rPr lang="en-US" sz="1500" b="1" dirty="0" smtClean="0">
                  <a:solidFill>
                    <a:srgbClr val="FFC000"/>
                  </a:solidFill>
                </a:rPr>
                <a:t>Protect current biodiversity</a:t>
              </a:r>
            </a:p>
            <a:p>
              <a:pPr marL="182880" indent="-182880">
                <a:buFont typeface="Arial" pitchFamily="34" charset="0"/>
                <a:buChar char="•"/>
              </a:pPr>
              <a:r>
                <a:rPr lang="en-US" sz="1500" b="1" dirty="0" smtClean="0">
                  <a:solidFill>
                    <a:srgbClr val="FFC000"/>
                  </a:solidFill>
                </a:rPr>
                <a:t>Protect future biodiversity</a:t>
              </a:r>
            </a:p>
            <a:p>
              <a:pPr marL="182880" indent="-182880">
                <a:buFont typeface="Arial" pitchFamily="34" charset="0"/>
                <a:buChar char="•"/>
              </a:pPr>
              <a:r>
                <a:rPr lang="en-US" sz="1500" b="1" dirty="0" smtClean="0">
                  <a:solidFill>
                    <a:srgbClr val="FFC000"/>
                  </a:solidFill>
                </a:rPr>
                <a:t>Maintain ecological processes</a:t>
              </a:r>
            </a:p>
            <a:p>
              <a:pPr marL="182880" indent="-182880">
                <a:buFont typeface="Arial" pitchFamily="34" charset="0"/>
                <a:buChar char="•"/>
              </a:pPr>
              <a:r>
                <a:rPr lang="en-US" sz="1500" b="1" dirty="0" smtClean="0">
                  <a:solidFill>
                    <a:srgbClr val="FFC000"/>
                  </a:solidFill>
                </a:rPr>
                <a:t>Maintain/restore connectivity</a:t>
              </a:r>
            </a:p>
            <a:p>
              <a:pPr marL="182880" indent="-182880">
                <a:buFont typeface="Arial" pitchFamily="34" charset="0"/>
                <a:buChar char="•"/>
              </a:pPr>
              <a:r>
                <a:rPr lang="en-US" sz="1500" b="1" dirty="0" smtClean="0">
                  <a:solidFill>
                    <a:srgbClr val="FFC000"/>
                  </a:solidFill>
                </a:rPr>
                <a:t>Protect climate refugia</a:t>
              </a:r>
            </a:p>
            <a:p>
              <a:pPr marL="182880" indent="-182880">
                <a:buFont typeface="Arial" pitchFamily="34" charset="0"/>
                <a:buChar char="•"/>
              </a:pPr>
              <a:r>
                <a:rPr lang="en-US" sz="1500" b="1" dirty="0" smtClean="0">
                  <a:solidFill>
                    <a:srgbClr val="FFC000"/>
                  </a:solidFill>
                </a:rPr>
                <a:t>Protect landscape features</a:t>
              </a:r>
            </a:p>
          </p:txBody>
        </p:sp>
      </p:grpSp>
      <p:pic>
        <p:nvPicPr>
          <p:cNvPr id="3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86400" y="228600"/>
            <a:ext cx="34290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Oval 34"/>
          <p:cNvSpPr/>
          <p:nvPr/>
        </p:nvSpPr>
        <p:spPr>
          <a:xfrm>
            <a:off x="6477000" y="1371600"/>
            <a:ext cx="14478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7" name="Striped Right Arrow 36"/>
          <p:cNvSpPr/>
          <p:nvPr/>
        </p:nvSpPr>
        <p:spPr>
          <a:xfrm rot="20245420">
            <a:off x="3166503" y="3708236"/>
            <a:ext cx="326973" cy="120097"/>
          </a:xfrm>
          <a:prstGeom prst="stripedRightArrow">
            <a:avLst/>
          </a:prstGeom>
          <a:solidFill>
            <a:schemeClr val="accent6">
              <a:lumMod val="50000"/>
            </a:schemeClr>
          </a:solidFill>
          <a:ln>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solidFill>
                <a:schemeClr val="accent6">
                  <a:lumMod val="75000"/>
                </a:schemeClr>
              </a:solidFill>
            </a:endParaRPr>
          </a:p>
        </p:txBody>
      </p:sp>
      <p:sp>
        <p:nvSpPr>
          <p:cNvPr id="38" name="Striped Right Arrow 37"/>
          <p:cNvSpPr/>
          <p:nvPr/>
        </p:nvSpPr>
        <p:spPr>
          <a:xfrm rot="9493319">
            <a:off x="3244049" y="3860859"/>
            <a:ext cx="326973" cy="118842"/>
          </a:xfrm>
          <a:prstGeom prst="stripedRightArrow">
            <a:avLst/>
          </a:prstGeom>
          <a:solidFill>
            <a:schemeClr val="accent6">
              <a:lumMod val="50000"/>
            </a:schemeClr>
          </a:solidFill>
          <a:ln>
            <a:solidFill>
              <a:schemeClr val="accent6">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solidFill>
                <a:schemeClr val="accent6">
                  <a:lumMod val="75000"/>
                </a:schemeClr>
              </a:solidFill>
            </a:endParaRPr>
          </a:p>
        </p:txBody>
      </p:sp>
      <p:grpSp>
        <p:nvGrpSpPr>
          <p:cNvPr id="27" name="Group 26"/>
          <p:cNvGrpSpPr/>
          <p:nvPr/>
        </p:nvGrpSpPr>
        <p:grpSpPr>
          <a:xfrm>
            <a:off x="-152400" y="76200"/>
            <a:ext cx="6172200" cy="5029200"/>
            <a:chOff x="1638300" y="855405"/>
            <a:chExt cx="6172200" cy="5029200"/>
          </a:xfrm>
        </p:grpSpPr>
        <p:graphicFrame>
          <p:nvGraphicFramePr>
            <p:cNvPr id="4" name="Chart 3"/>
            <p:cNvGraphicFramePr>
              <a:graphicFrameLocks/>
            </p:cNvGraphicFramePr>
            <p:nvPr>
              <p:extLst>
                <p:ext uri="{D42A27DB-BD31-4B8C-83A1-F6EECF244321}">
                  <p14:modId xmlns:p14="http://schemas.microsoft.com/office/powerpoint/2010/main" val="3905875413"/>
                </p:ext>
              </p:extLst>
            </p:nvPr>
          </p:nvGraphicFramePr>
          <p:xfrm>
            <a:off x="1638300" y="855405"/>
            <a:ext cx="6172200" cy="5029200"/>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p:cNvSpPr txBox="1"/>
            <p:nvPr/>
          </p:nvSpPr>
          <p:spPr>
            <a:xfrm>
              <a:off x="3276600" y="1219200"/>
              <a:ext cx="1371600" cy="1077218"/>
            </a:xfrm>
            <a:prstGeom prst="rect">
              <a:avLst/>
            </a:prstGeom>
            <a:noFill/>
          </p:spPr>
          <p:txBody>
            <a:bodyPr wrap="square" rtlCol="0">
              <a:spAutoFit/>
            </a:bodyPr>
            <a:lstStyle/>
            <a:p>
              <a:r>
                <a:rPr lang="en-US" sz="1600" b="1" dirty="0" smtClean="0">
                  <a:effectLst>
                    <a:outerShdw blurRad="38100" dist="38100" dir="2700000" algn="tl">
                      <a:srgbClr val="000000">
                        <a:alpha val="43137"/>
                      </a:srgbClr>
                    </a:outerShdw>
                  </a:effectLst>
                </a:rPr>
                <a:t>1. Define Climate Adaptation Networks</a:t>
              </a:r>
              <a:endParaRPr lang="en-US" sz="1600" b="1" dirty="0">
                <a:effectLst>
                  <a:outerShdw blurRad="38100" dist="38100" dir="2700000" algn="tl">
                    <a:srgbClr val="000000">
                      <a:alpha val="43137"/>
                    </a:srgbClr>
                  </a:outerShdw>
                </a:effectLst>
              </a:endParaRPr>
            </a:p>
          </p:txBody>
        </p:sp>
        <p:sp>
          <p:nvSpPr>
            <p:cNvPr id="6" name="TextBox 5"/>
            <p:cNvSpPr txBox="1"/>
            <p:nvPr/>
          </p:nvSpPr>
          <p:spPr>
            <a:xfrm>
              <a:off x="4838700" y="1243781"/>
              <a:ext cx="1676400" cy="830997"/>
            </a:xfrm>
            <a:prstGeom prst="rect">
              <a:avLst/>
            </a:prstGeom>
            <a:noFill/>
          </p:spPr>
          <p:txBody>
            <a:bodyPr wrap="square" rtlCol="0">
              <a:spAutoFit/>
            </a:bodyPr>
            <a:lstStyle/>
            <a:p>
              <a:r>
                <a:rPr lang="en-US" sz="1600" b="1" dirty="0" smtClean="0">
                  <a:effectLst>
                    <a:outerShdw blurRad="38100" dist="38100" dir="2700000" algn="tl">
                      <a:srgbClr val="000000">
                        <a:alpha val="43137"/>
                      </a:srgbClr>
                    </a:outerShdw>
                  </a:effectLst>
                </a:rPr>
                <a:t>2. Identify Conservation Targets</a:t>
              </a:r>
              <a:endParaRPr lang="en-US" sz="1600" b="1" dirty="0">
                <a:effectLst>
                  <a:outerShdw blurRad="38100" dist="38100" dir="2700000" algn="tl">
                    <a:srgbClr val="000000">
                      <a:alpha val="43137"/>
                    </a:srgbClr>
                  </a:outerShdw>
                </a:effectLst>
              </a:endParaRPr>
            </a:p>
          </p:txBody>
        </p:sp>
        <p:sp>
          <p:nvSpPr>
            <p:cNvPr id="7" name="TextBox 6"/>
            <p:cNvSpPr txBox="1"/>
            <p:nvPr/>
          </p:nvSpPr>
          <p:spPr>
            <a:xfrm>
              <a:off x="5524500" y="2628037"/>
              <a:ext cx="1676400" cy="830997"/>
            </a:xfrm>
            <a:prstGeom prst="rect">
              <a:avLst/>
            </a:prstGeom>
            <a:noFill/>
          </p:spPr>
          <p:txBody>
            <a:bodyPr wrap="square" rtlCol="0">
              <a:spAutoFit/>
            </a:bodyPr>
            <a:lstStyle/>
            <a:p>
              <a:r>
                <a:rPr lang="en-US" sz="1600" b="1" dirty="0" smtClean="0">
                  <a:effectLst>
                    <a:outerShdw blurRad="38100" dist="38100" dir="2700000" algn="tl">
                      <a:srgbClr val="000000">
                        <a:alpha val="43137"/>
                      </a:srgbClr>
                    </a:outerShdw>
                  </a:effectLst>
                </a:rPr>
                <a:t>3. Conduct  Vulnerability Assessments</a:t>
              </a:r>
              <a:endParaRPr lang="en-US" sz="1600" b="1" dirty="0">
                <a:effectLst>
                  <a:outerShdw blurRad="38100" dist="38100" dir="2700000" algn="tl">
                    <a:srgbClr val="000000">
                      <a:alpha val="43137"/>
                    </a:srgbClr>
                  </a:outerShdw>
                </a:effectLst>
              </a:endParaRPr>
            </a:p>
          </p:txBody>
        </p:sp>
        <p:sp>
          <p:nvSpPr>
            <p:cNvPr id="8" name="TextBox 7"/>
            <p:cNvSpPr txBox="1"/>
            <p:nvPr/>
          </p:nvSpPr>
          <p:spPr>
            <a:xfrm>
              <a:off x="5434780" y="4038600"/>
              <a:ext cx="1499419" cy="830997"/>
            </a:xfrm>
            <a:prstGeom prst="rect">
              <a:avLst/>
            </a:prstGeom>
            <a:noFill/>
          </p:spPr>
          <p:txBody>
            <a:bodyPr wrap="square" rtlCol="0">
              <a:spAutoFit/>
            </a:bodyPr>
            <a:lstStyle/>
            <a:p>
              <a:r>
                <a:rPr lang="en-US" sz="1600" b="1" dirty="0" smtClean="0">
                  <a:effectLst>
                    <a:outerShdw blurRad="38100" dist="38100" dir="2700000" algn="tl">
                      <a:srgbClr val="000000">
                        <a:alpha val="43137"/>
                      </a:srgbClr>
                    </a:outerShdw>
                  </a:effectLst>
                </a:rPr>
                <a:t>4. Identify Adaptation Options</a:t>
              </a:r>
              <a:endParaRPr lang="en-US" sz="1600" b="1" dirty="0">
                <a:effectLst>
                  <a:outerShdw blurRad="38100" dist="38100" dir="2700000" algn="tl">
                    <a:srgbClr val="000000">
                      <a:alpha val="43137"/>
                    </a:srgbClr>
                  </a:outerShdw>
                </a:effectLst>
              </a:endParaRPr>
            </a:p>
          </p:txBody>
        </p:sp>
        <p:sp>
          <p:nvSpPr>
            <p:cNvPr id="9" name="TextBox 8"/>
            <p:cNvSpPr txBox="1"/>
            <p:nvPr/>
          </p:nvSpPr>
          <p:spPr>
            <a:xfrm>
              <a:off x="3810000" y="4817805"/>
              <a:ext cx="1511709" cy="830997"/>
            </a:xfrm>
            <a:prstGeom prst="rect">
              <a:avLst/>
            </a:prstGeom>
            <a:noFill/>
          </p:spPr>
          <p:txBody>
            <a:bodyPr wrap="square" rtlCol="0">
              <a:spAutoFit/>
            </a:bodyPr>
            <a:lstStyle/>
            <a:p>
              <a:pPr algn="ctr"/>
              <a:r>
                <a:rPr lang="en-US" sz="1600" b="1" dirty="0" smtClean="0">
                  <a:effectLst>
                    <a:outerShdw blurRad="38100" dist="38100" dir="2700000" algn="tl">
                      <a:srgbClr val="000000">
                        <a:alpha val="43137"/>
                      </a:srgbClr>
                    </a:outerShdw>
                  </a:effectLst>
                </a:rPr>
                <a:t>5. Conduct Risk Assessment</a:t>
              </a:r>
              <a:endParaRPr lang="en-US" sz="1600" b="1" dirty="0">
                <a:effectLst>
                  <a:outerShdw blurRad="38100" dist="38100" dir="2700000" algn="tl">
                    <a:srgbClr val="000000">
                      <a:alpha val="43137"/>
                    </a:srgbClr>
                  </a:outerShdw>
                </a:effectLst>
              </a:endParaRPr>
            </a:p>
          </p:txBody>
        </p:sp>
        <p:sp>
          <p:nvSpPr>
            <p:cNvPr id="10" name="TextBox 9"/>
            <p:cNvSpPr txBox="1"/>
            <p:nvPr/>
          </p:nvSpPr>
          <p:spPr>
            <a:xfrm>
              <a:off x="2209800" y="4055805"/>
              <a:ext cx="1981200" cy="584775"/>
            </a:xfrm>
            <a:prstGeom prst="rect">
              <a:avLst/>
            </a:prstGeom>
            <a:noFill/>
          </p:spPr>
          <p:txBody>
            <a:bodyPr wrap="square" rtlCol="0">
              <a:spAutoFit/>
            </a:bodyPr>
            <a:lstStyle/>
            <a:p>
              <a:pPr algn="ctr"/>
              <a:r>
                <a:rPr lang="en-US" sz="1600" b="1" dirty="0" smtClean="0">
                  <a:effectLst>
                    <a:outerShdw blurRad="38100" dist="38100" dir="2700000" algn="tl">
                      <a:srgbClr val="000000">
                        <a:alpha val="43137"/>
                      </a:srgbClr>
                    </a:outerShdw>
                  </a:effectLst>
                </a:rPr>
                <a:t>6. Implement Management</a:t>
              </a:r>
              <a:endParaRPr lang="en-US" sz="1600" b="1" dirty="0">
                <a:effectLst>
                  <a:outerShdw blurRad="38100" dist="38100" dir="2700000" algn="tl">
                    <a:srgbClr val="000000">
                      <a:alpha val="43137"/>
                    </a:srgbClr>
                  </a:outerShdw>
                </a:effectLst>
              </a:endParaRPr>
            </a:p>
          </p:txBody>
        </p:sp>
        <p:sp>
          <p:nvSpPr>
            <p:cNvPr id="11" name="TextBox 10"/>
            <p:cNvSpPr txBox="1"/>
            <p:nvPr/>
          </p:nvSpPr>
          <p:spPr>
            <a:xfrm>
              <a:off x="2133600" y="2667000"/>
              <a:ext cx="1435509" cy="830997"/>
            </a:xfrm>
            <a:prstGeom prst="rect">
              <a:avLst/>
            </a:prstGeom>
            <a:noFill/>
          </p:spPr>
          <p:txBody>
            <a:bodyPr wrap="square" rtlCol="0">
              <a:spAutoFit/>
            </a:bodyPr>
            <a:lstStyle/>
            <a:p>
              <a:pPr algn="ctr"/>
              <a:r>
                <a:rPr lang="en-US" sz="1600" b="1" dirty="0" smtClean="0">
                  <a:effectLst>
                    <a:outerShdw blurRad="38100" dist="38100" dir="2700000" algn="tl">
                      <a:srgbClr val="000000">
                        <a:alpha val="43137"/>
                      </a:srgbClr>
                    </a:outerShdw>
                  </a:effectLst>
                </a:rPr>
                <a:t>7. Monitor, Review, Revise</a:t>
              </a:r>
              <a:endParaRPr lang="en-US" sz="1600" b="1"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2920960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34"/>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35"/>
                                        </p:tgtEl>
                                        <p:attrNameLst>
                                          <p:attrName>style.visibility</p:attrName>
                                        </p:attrNameLst>
                                      </p:cBhvr>
                                      <p:to>
                                        <p:strVal val="hidden"/>
                                      </p:to>
                                    </p:set>
                                  </p:childTnLst>
                                </p:cTn>
                              </p:par>
                              <p:par>
                                <p:cTn id="23" presetID="56" presetClass="path" presetSubtype="0" accel="50000" decel="50000" fill="hold" nodeType="withEffect">
                                  <p:stCondLst>
                                    <p:cond delay="0"/>
                                  </p:stCondLst>
                                  <p:childTnLst>
                                    <p:animMotion origin="layout" path="M -0.10833 -0.12778 L 0.01667 -0.35 " pathEditMode="relative" rAng="0" ptsTypes="AA">
                                      <p:cBhvr>
                                        <p:cTn id="24" dur="2000" fill="hold"/>
                                        <p:tgtEl>
                                          <p:spTgt spid="15"/>
                                        </p:tgtEl>
                                        <p:attrNameLst>
                                          <p:attrName>ppt_x</p:attrName>
                                          <p:attrName>ppt_y</p:attrName>
                                        </p:attrNameLst>
                                      </p:cBhvr>
                                      <p:rCtr x="6300" y="-11100"/>
                                    </p:animMotion>
                                  </p:childTnLst>
                                </p:cTn>
                              </p:par>
                            </p:childTnLst>
                          </p:cTn>
                        </p:par>
                        <p:par>
                          <p:cTn id="25" fill="hold">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46"/>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56" presetClass="path" presetSubtype="0" accel="50000" decel="50000" fill="hold" nodeType="clickEffect">
                                  <p:stCondLst>
                                    <p:cond delay="0"/>
                                  </p:stCondLst>
                                  <p:childTnLst>
                                    <p:animMotion origin="layout" path="M 1.11111E-6 -3.33333E-6 L 0.42361 -0.11111 " pathEditMode="relative" rAng="0" ptsTypes="AA">
                                      <p:cBhvr>
                                        <p:cTn id="31" dur="2000" fill="hold"/>
                                        <p:tgtEl>
                                          <p:spTgt spid="14"/>
                                        </p:tgtEl>
                                        <p:attrNameLst>
                                          <p:attrName>ppt_x</p:attrName>
                                          <p:attrName>ppt_y</p:attrName>
                                        </p:attrNameLst>
                                      </p:cBhvr>
                                      <p:rCtr x="21200" y="-5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35" grpId="0" animBg="1"/>
      <p:bldP spid="37" grpId="0" animBg="1"/>
      <p:bldP spid="3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3" name="Content Placeholder 2"/>
          <p:cNvSpPr>
            <a:spLocks noGrp="1"/>
          </p:cNvSpPr>
          <p:nvPr>
            <p:ph idx="1"/>
          </p:nvPr>
        </p:nvSpPr>
        <p:spPr/>
        <p:txBody>
          <a:bodyPr/>
          <a:lstStyle/>
          <a:p>
            <a:r>
              <a:rPr lang="en-US" dirty="0" smtClean="0"/>
              <a:t>Heller (2009):  </a:t>
            </a:r>
            <a:r>
              <a:rPr lang="en-US" dirty="0" smtClean="0">
                <a:solidFill>
                  <a:schemeClr val="accent6">
                    <a:lumMod val="75000"/>
                  </a:schemeClr>
                </a:solidFill>
              </a:rPr>
              <a:t>#1 theme </a:t>
            </a:r>
            <a:r>
              <a:rPr lang="en-US" dirty="0" smtClean="0"/>
              <a:t>“the need for regional institutional coordination for reserve planning and management and to improve connectivity</a:t>
            </a:r>
          </a:p>
          <a:p>
            <a:pPr>
              <a:buNone/>
            </a:pPr>
            <a:endParaRPr lang="en-US" dirty="0" smtClean="0"/>
          </a:p>
          <a:p>
            <a:r>
              <a:rPr lang="en-US" dirty="0" smtClean="0"/>
              <a:t>“Engage in regional, multi-ownership planning to make adaptive actions more effective” (Spies, et al. 2010)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Potential Research Goal </a:t>
            </a:r>
            <a:endParaRPr lang="en-US" dirty="0"/>
          </a:p>
        </p:txBody>
      </p:sp>
      <p:sp>
        <p:nvSpPr>
          <p:cNvPr id="3" name="Content Placeholder 2"/>
          <p:cNvSpPr>
            <a:spLocks noGrp="1"/>
          </p:cNvSpPr>
          <p:nvPr>
            <p:ph idx="1"/>
          </p:nvPr>
        </p:nvSpPr>
        <p:spPr/>
        <p:txBody>
          <a:bodyPr>
            <a:normAutofit fontScale="92500"/>
          </a:bodyPr>
          <a:lstStyle/>
          <a:p>
            <a:pPr marL="0" indent="0"/>
            <a:r>
              <a:rPr lang="en-US" dirty="0" smtClean="0"/>
              <a:t>Demonstrate how vulnerability assessments can inform spatially-explicit adaptation options at a regional (and thus cross-jurisdictional) scale</a:t>
            </a:r>
          </a:p>
          <a:p>
            <a:pPr marL="347980" lvl="1" indent="0"/>
            <a:r>
              <a:rPr lang="en-US" dirty="0" smtClean="0"/>
              <a:t>Maximize the match between adaptation options and management mandates</a:t>
            </a:r>
          </a:p>
          <a:p>
            <a:pPr marL="347980" lvl="1" indent="0"/>
            <a:r>
              <a:rPr lang="en-US" dirty="0" smtClean="0"/>
              <a:t>Identify “low-hanging fruit” and areas of </a:t>
            </a:r>
            <a:r>
              <a:rPr lang="en-US" dirty="0" err="1" smtClean="0"/>
              <a:t>mis</a:t>
            </a:r>
            <a:r>
              <a:rPr lang="en-US" dirty="0" smtClean="0"/>
              <a:t>-match</a:t>
            </a:r>
          </a:p>
          <a:p>
            <a:pPr marL="0" indent="0"/>
            <a:r>
              <a:rPr lang="en-US" dirty="0" smtClean="0">
                <a:solidFill>
                  <a:schemeClr val="accent6">
                    <a:lumMod val="90000"/>
                  </a:schemeClr>
                </a:solidFill>
              </a:rPr>
              <a:t>Given </a:t>
            </a:r>
            <a:r>
              <a:rPr lang="en-US" dirty="0" err="1" smtClean="0">
                <a:solidFill>
                  <a:schemeClr val="accent6">
                    <a:lumMod val="90000"/>
                  </a:schemeClr>
                </a:solidFill>
              </a:rPr>
              <a:t>mis</a:t>
            </a:r>
            <a:r>
              <a:rPr lang="en-US" dirty="0" smtClean="0">
                <a:solidFill>
                  <a:schemeClr val="accent6">
                    <a:lumMod val="90000"/>
                  </a:schemeClr>
                </a:solidFill>
              </a:rPr>
              <a:t>-matches, what governance structures and/or policies may be meaningful or needed at the regional level?</a:t>
            </a:r>
          </a:p>
          <a:p>
            <a:pPr marL="0" indent="0"/>
            <a:endParaRPr lang="en-US" dirty="0" smtClean="0"/>
          </a:p>
        </p:txBody>
      </p:sp>
    </p:spTree>
    <p:extLst>
      <p:ext uri="{BB962C8B-B14F-4D97-AF65-F5344CB8AC3E}">
        <p14:creationId xmlns:p14="http://schemas.microsoft.com/office/powerpoint/2010/main" val="155357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NASA Applied Sciences Program</a:t>
            </a:r>
            <a:endParaRPr lang="en-US" dirty="0"/>
          </a:p>
        </p:txBody>
      </p:sp>
      <p:sp>
        <p:nvSpPr>
          <p:cNvPr id="3" name="Rectangle 2"/>
          <p:cNvSpPr/>
          <p:nvPr/>
        </p:nvSpPr>
        <p:spPr>
          <a:xfrm>
            <a:off x="304800" y="1703189"/>
            <a:ext cx="8534400" cy="489364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sz="1400" b="1" dirty="0"/>
              <a:t>Questionnaire for LCC-VP Collaborators</a:t>
            </a:r>
            <a:endParaRPr lang="en-US" sz="1400" dirty="0"/>
          </a:p>
          <a:p>
            <a:r>
              <a:rPr lang="en-US" sz="1400" dirty="0"/>
              <a:t> </a:t>
            </a:r>
          </a:p>
          <a:p>
            <a:r>
              <a:rPr lang="en-US" sz="1400" dirty="0"/>
              <a:t>1.  Describe your level of knowledge about past change climate and land use from 1900 to present and about projected future climate and land use to 2100 . </a:t>
            </a:r>
          </a:p>
          <a:p>
            <a:r>
              <a:rPr lang="en-US" sz="1400" dirty="0"/>
              <a:t> </a:t>
            </a:r>
          </a:p>
          <a:p>
            <a:r>
              <a:rPr lang="en-US" sz="1400" dirty="0"/>
              <a:t> </a:t>
            </a:r>
          </a:p>
          <a:p>
            <a:r>
              <a:rPr lang="en-US" sz="1400" dirty="0"/>
              <a:t>2.  What is your current approach to managing natural resources under climate and land use change?  List 3-5 of the key steps you use to go from identifying potential conservation concerns to implementing management to alleviate concerns for high priority issues?</a:t>
            </a:r>
          </a:p>
          <a:p>
            <a:r>
              <a:rPr lang="en-US" sz="1400" dirty="0"/>
              <a:t> </a:t>
            </a:r>
          </a:p>
          <a:p>
            <a:r>
              <a:rPr lang="en-US" sz="1400" dirty="0"/>
              <a:t> </a:t>
            </a:r>
          </a:p>
          <a:p>
            <a:r>
              <a:rPr lang="en-US" sz="1400" dirty="0"/>
              <a:t>3.  Do you currently have the data and decision support tools necessary to execute these steps?</a:t>
            </a:r>
          </a:p>
          <a:p>
            <a:r>
              <a:rPr lang="en-US" sz="1400" dirty="0"/>
              <a:t> </a:t>
            </a:r>
          </a:p>
          <a:p>
            <a:r>
              <a:rPr lang="en-US" sz="1400" dirty="0"/>
              <a:t> </a:t>
            </a:r>
          </a:p>
          <a:p>
            <a:r>
              <a:rPr lang="en-US" sz="1400" dirty="0"/>
              <a:t>4.  What are the major conceptual challenges you face in executing these steps?</a:t>
            </a:r>
          </a:p>
          <a:p>
            <a:r>
              <a:rPr lang="en-US" sz="1400" dirty="0"/>
              <a:t> </a:t>
            </a:r>
          </a:p>
          <a:p>
            <a:r>
              <a:rPr lang="en-US" sz="1400" dirty="0"/>
              <a:t> </a:t>
            </a:r>
          </a:p>
          <a:p>
            <a:r>
              <a:rPr lang="en-US" sz="1400" dirty="0"/>
              <a:t>5.  What additional resources (concepts, data, and/or tools) would improve your ability to manage under climate and land use change?  </a:t>
            </a:r>
          </a:p>
          <a:p>
            <a:r>
              <a:rPr lang="en-US" sz="1400" dirty="0"/>
              <a:t> </a:t>
            </a:r>
          </a:p>
          <a:p>
            <a:r>
              <a:rPr lang="en-US" sz="1400" dirty="0"/>
              <a:t> </a:t>
            </a:r>
          </a:p>
          <a:p>
            <a:r>
              <a:rPr lang="en-US" dirty="0"/>
              <a:t> </a:t>
            </a:r>
          </a:p>
        </p:txBody>
      </p:sp>
    </p:spTree>
    <p:extLst>
      <p:ext uri="{BB962C8B-B14F-4D97-AF65-F5344CB8AC3E}">
        <p14:creationId xmlns:p14="http://schemas.microsoft.com/office/powerpoint/2010/main" val="11513859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4801</TotalTime>
  <Words>370</Words>
  <Application>Microsoft Office PowerPoint</Application>
  <PresentationFormat>On-screen Show (4:3)</PresentationFormat>
  <Paragraphs>98</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Foundry</vt:lpstr>
      <vt:lpstr>Regan Nelson</vt:lpstr>
      <vt:lpstr>Project Conceptual Design (Glick et al. 2011)</vt:lpstr>
      <vt:lpstr>Landuse Change</vt:lpstr>
      <vt:lpstr>Landuse Change</vt:lpstr>
      <vt:lpstr>PowerPoint Presentation</vt:lpstr>
      <vt:lpstr>Literature Review</vt:lpstr>
      <vt:lpstr>Potential Research Goal </vt:lpstr>
      <vt:lpstr>NASA Applied Sciences Program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regan</dc:creator>
  <cp:lastModifiedBy>lphillips</cp:lastModifiedBy>
  <cp:revision>117</cp:revision>
  <cp:lastPrinted>2012-10-25T23:04:48Z</cp:lastPrinted>
  <dcterms:created xsi:type="dcterms:W3CDTF">2012-10-24T18:36:20Z</dcterms:created>
  <dcterms:modified xsi:type="dcterms:W3CDTF">2012-12-14T17:33:02Z</dcterms:modified>
</cp:coreProperties>
</file>