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44" r:id="rId2"/>
    <p:sldId id="358" r:id="rId3"/>
    <p:sldId id="364" r:id="rId4"/>
    <p:sldId id="359" r:id="rId5"/>
    <p:sldId id="360" r:id="rId6"/>
    <p:sldId id="374" r:id="rId7"/>
    <p:sldId id="373" r:id="rId8"/>
    <p:sldId id="362" r:id="rId9"/>
    <p:sldId id="366" r:id="rId10"/>
    <p:sldId id="379" r:id="rId11"/>
    <p:sldId id="367" r:id="rId12"/>
    <p:sldId id="375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prstClr val="red"/>
    </p:penClr>
  </p:showPr>
  <p:clrMru>
    <a:srgbClr val="B7FF4D"/>
    <a:srgbClr val="178F0D"/>
    <a:srgbClr val="000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89790" autoAdjust="0"/>
  </p:normalViewPr>
  <p:slideViewPr>
    <p:cSldViewPr>
      <p:cViewPr>
        <p:scale>
          <a:sx n="60" d="100"/>
          <a:sy n="60" d="100"/>
        </p:scale>
        <p:origin x="-2011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161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E40381-AE1E-44D2-A0C9-C609A118EE6E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1F320FE-7662-41F6-81C9-7AFF8A4D4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9ED339-D14E-4506-A12A-13CB2013868F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309A4A5-246F-46CB-B5D0-D00BB7596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84E23-AC77-F242-951E-05DD2EB0930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017519-29A4-43BC-89E0-D2CB47C9D730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017519-29A4-43BC-89E0-D2CB47C9D730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017519-29A4-43BC-89E0-D2CB47C9D730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</a:rPr>
              <a:t>Water balance (Lutz et al. 2010)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017519-29A4-43BC-89E0-D2CB47C9D730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017519-29A4-43BC-89E0-D2CB47C9D730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017519-29A4-43BC-89E0-D2CB47C9D730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017519-29A4-43BC-89E0-D2CB47C9D730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017519-29A4-43BC-89E0-D2CB47C9D730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017519-29A4-43BC-89E0-D2CB47C9D730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Assess change in suitable</a:t>
            </a:r>
            <a:r>
              <a:rPr lang="en-US" baseline="0" dirty="0" smtClean="0">
                <a:solidFill>
                  <a:srgbClr val="000000"/>
                </a:solidFill>
                <a:ea typeface="+mn-ea"/>
                <a:cs typeface="+mn-cs"/>
              </a:rPr>
              <a:t> climate conditions for individual spp. as a measure of risk for that ecological system at the park scale.</a:t>
            </a: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017519-29A4-43BC-89E0-D2CB47C9D730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017519-29A4-43BC-89E0-D2CB47C9D730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8D427-91EF-44FE-92DC-231B6A8915EB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393C1-1613-43AD-BA51-412EAE5C8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1465B-555F-4C80-9CF1-479E4B0FCACD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7BF23-7C79-4D0F-B5D4-9D5482A05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AAFC5-07BE-4D56-ACD3-4AFADE8E7D31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4EB18-2BCC-400D-8DA0-4C954B0B9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35D0A-8E66-429D-8AEB-E29D349B54DF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803B3-9EDE-4021-907A-72339E191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301D5-D172-47CA-A078-E5D03759FFDE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9D54E-A0C9-42DE-8C4C-46DE3D3CF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C55B7-E794-4D14-BBFB-A9E5F0F4CADD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096F4-B177-47FD-A4D8-BF9C90837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9F714-C948-4E79-A575-35FACDF49894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B913-48EA-4C20-8856-2E05C6DEB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605CE-BA7A-40CC-BDCF-8F30FF4FB3E4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43653-BF9F-4E90-99FA-79F55E878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F3458-E445-4EF9-AE8E-58C667851FD6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A3C50-5DEA-4A3A-AD3E-7A621662B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65152-B047-4577-97B8-2CF0708D8963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D0E27-25D1-42F8-AE60-C14C12D98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267C9-6CEB-4BDE-B915-4B3E00815B86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FF86-D3AF-498E-93E4-83A065DE9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1A62E52-35DB-4142-A1E8-EA97762B6328}" type="datetimeFigureOut">
              <a:rPr lang="en-US"/>
              <a:pPr>
                <a:defRPr/>
              </a:pPr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F0E0C3E-F6F0-4118-9CA5-6F31D1D9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320800"/>
          </a:xfrm>
          <a:solidFill>
            <a:schemeClr val="bg2">
              <a:alpha val="48000"/>
            </a:schemeClr>
          </a:solidFill>
          <a:effectLst>
            <a:outerShdw dist="63500" dir="2700000" algn="tl" rotWithShape="0">
              <a:srgbClr val="000000">
                <a:alpha val="43000"/>
              </a:srgbClr>
            </a:outerShdw>
            <a:softEdge rad="101600"/>
          </a:effectLst>
        </p:spPr>
        <p:txBody>
          <a:bodyPr>
            <a:normAutofit fontScale="90000"/>
          </a:bodyPr>
          <a:lstStyle/>
          <a:p>
            <a:r>
              <a:rPr lang="en-US" dirty="0" smtClean="0"/>
              <a:t>Climate Vulnerability of Eastern U.S. Forests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30300" y="5308600"/>
            <a:ext cx="6883400" cy="1346200"/>
          </a:xfrm>
          <a:prstGeom prst="rect">
            <a:avLst/>
          </a:prstGeom>
          <a:solidFill>
            <a:schemeClr val="bg2">
              <a:alpha val="37000"/>
            </a:schemeClr>
          </a:solidFill>
          <a:effectLst>
            <a:outerShdw dist="63500" dir="2700000" algn="tl" rotWithShape="0">
              <a:srgbClr val="000000">
                <a:alpha val="43000"/>
              </a:srgbClr>
            </a:outerShdw>
            <a:softEdge rad="342900"/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>
                  <a:outerShdw blurRad="50800" dist="88900" dir="2700000">
                    <a:schemeClr val="bg1">
                      <a:alpha val="43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Patrick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>
                  <a:outerShdw blurRad="50800" dist="88900" dir="2700000">
                    <a:schemeClr val="bg1">
                      <a:alpha val="43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Jantz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>
                  <a:outerShdw blurRad="50800" dist="88900" dir="2700000">
                    <a:schemeClr val="bg1">
                      <a:alpha val="43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Tina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D0D0D"/>
                </a:solidFill>
                <a:effectLst>
                  <a:outerShdw blurRad="50800" dist="88900" dir="2700000">
                    <a:schemeClr val="bg1">
                      <a:alpha val="43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Cormier, Scott Goetz, Scott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D0D0D"/>
                </a:solidFill>
                <a:effectLst>
                  <a:outerShdw blurRad="50800" dist="88900" dir="2700000">
                    <a:schemeClr val="bg1">
                      <a:alpha val="43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Zolkos</a:t>
            </a:r>
            <a:endParaRPr kumimoji="0" lang="en-US" sz="2400" b="1" i="0" u="none" strike="noStrike" kern="1200" cap="none" spc="0" normalizeH="0" noProof="0" dirty="0" smtClean="0">
              <a:ln>
                <a:noFill/>
              </a:ln>
              <a:solidFill>
                <a:srgbClr val="0D0D0D"/>
              </a:solidFill>
              <a:effectLst>
                <a:outerShdw blurRad="50800" dist="88900" dir="2700000">
                  <a:schemeClr val="bg1">
                    <a:alpha val="43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D0D0D"/>
                </a:solidFill>
                <a:effectLst>
                  <a:outerShdw blurRad="50800" dist="88900" dir="2700000">
                    <a:schemeClr val="bg1"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rPr>
              <a:t>Woods Hole Research Center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D0D0D"/>
                </a:solidFill>
                <a:effectLst>
                  <a:outerShdw blurRad="50800" dist="88900" dir="2700000">
                    <a:schemeClr val="bg1"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rPr>
              <a:t>May 21, 2013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D0D0D"/>
                </a:solidFill>
                <a:effectLst>
                  <a:outerShdw blurRad="50800" dist="88900" dir="2700000">
                    <a:schemeClr val="bg1"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rPr>
              <a:t>Jackson Hole, WY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2906" y="6565612"/>
            <a:ext cx="21210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Photo credit: </a:t>
            </a:r>
            <a:r>
              <a:rPr lang="en-US" sz="1300" dirty="0" err="1" smtClean="0">
                <a:solidFill>
                  <a:schemeClr val="bg1"/>
                </a:solidFill>
              </a:rPr>
              <a:t>Andri</a:t>
            </a:r>
            <a:r>
              <a:rPr lang="en-US" sz="1300" dirty="0" smtClean="0">
                <a:solidFill>
                  <a:schemeClr val="bg1"/>
                </a:solidFill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</a:rPr>
              <a:t>Kyrychok</a:t>
            </a:r>
            <a:endParaRPr lang="en-US" sz="1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4443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9725" y="466725"/>
            <a:ext cx="592455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580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175" y="0"/>
            <a:ext cx="9153525" cy="5957888"/>
            <a:chOff x="-3175" y="442912"/>
            <a:chExt cx="9153525" cy="5957888"/>
          </a:xfrm>
        </p:grpSpPr>
        <p:pic>
          <p:nvPicPr>
            <p:cNvPr id="3074" name="Picture 2" descr="C:\data\Desktop\Cove_Forest_GRSM_median_clim.jpg"/>
            <p:cNvPicPr>
              <a:picLocks noChangeAspect="1" noChangeArrowheads="1"/>
            </p:cNvPicPr>
            <p:nvPr/>
          </p:nvPicPr>
          <p:blipFill>
            <a:blip r:embed="rId4" cstate="print"/>
            <a:srcRect t="49989" b="7802"/>
            <a:stretch>
              <a:fillRect/>
            </a:stretch>
          </p:blipFill>
          <p:spPr bwMode="auto">
            <a:xfrm>
              <a:off x="-3175" y="3429000"/>
              <a:ext cx="9150350" cy="2971800"/>
            </a:xfrm>
            <a:prstGeom prst="rect">
              <a:avLst/>
            </a:prstGeom>
            <a:noFill/>
          </p:spPr>
        </p:pic>
        <p:pic>
          <p:nvPicPr>
            <p:cNvPr id="7" name="Picture 2" descr="C:\data\Desktop\Cove_Forest_GRSM_median_clim.jpg"/>
            <p:cNvPicPr>
              <a:picLocks noChangeAspect="1" noChangeArrowheads="1"/>
            </p:cNvPicPr>
            <p:nvPr/>
          </p:nvPicPr>
          <p:blipFill>
            <a:blip r:embed="rId4" cstate="print"/>
            <a:srcRect b="57587"/>
            <a:stretch>
              <a:fillRect/>
            </a:stretch>
          </p:blipFill>
          <p:spPr bwMode="auto">
            <a:xfrm>
              <a:off x="0" y="442912"/>
              <a:ext cx="9150350" cy="2986088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12700" y="12700"/>
            <a:ext cx="2362200" cy="64633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Cove Forest Observed</a:t>
            </a:r>
          </a:p>
          <a:p>
            <a:r>
              <a:rPr lang="en-US" b="1" dirty="0" smtClean="0"/>
              <a:t>(1981 - 2010</a:t>
            </a:r>
            <a:endParaRPr lang="en-US" b="1" dirty="0"/>
          </a:p>
        </p:txBody>
      </p:sp>
    </p:spTree>
    <p:custDataLst>
      <p:tags r:id="rId1"/>
    </p:custDataLst>
  </p:cSld>
  <p:clrMapOvr>
    <a:masterClrMapping/>
  </p:clrMapOvr>
  <p:transition advTm="3580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9725" y="457200"/>
            <a:ext cx="592455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580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FF"/>
                </a:solidFill>
              </a:rPr>
              <a:t>Distribution Modeling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5257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Predictor Variables</a:t>
            </a:r>
          </a:p>
          <a:p>
            <a:pPr lvl="1" eaLnBrk="1" hangingPunct="1"/>
            <a:r>
              <a:rPr lang="en-US" dirty="0" smtClean="0">
                <a:solidFill>
                  <a:srgbClr val="FFFFFF"/>
                </a:solidFill>
              </a:rPr>
              <a:t>Dynamic</a:t>
            </a:r>
          </a:p>
          <a:p>
            <a:pPr lvl="2" eaLnBrk="1" hangingPunct="1"/>
            <a:r>
              <a:rPr lang="en-US" dirty="0" smtClean="0">
                <a:solidFill>
                  <a:srgbClr val="FFFFFF"/>
                </a:solidFill>
              </a:rPr>
              <a:t>Climate</a:t>
            </a:r>
          </a:p>
          <a:p>
            <a:pPr lvl="3" eaLnBrk="1" hangingPunct="1"/>
            <a:r>
              <a:rPr lang="en-US" dirty="0" smtClean="0">
                <a:solidFill>
                  <a:srgbClr val="FFFFFF"/>
                </a:solidFill>
              </a:rPr>
              <a:t>Bioclimatic variables</a:t>
            </a:r>
          </a:p>
          <a:p>
            <a:pPr lvl="3" eaLnBrk="1" hangingPunct="1"/>
            <a:r>
              <a:rPr lang="en-US" dirty="0" smtClean="0">
                <a:solidFill>
                  <a:srgbClr val="FFFFFF"/>
                </a:solidFill>
              </a:rPr>
              <a:t>Growing degree days (</a:t>
            </a:r>
            <a:r>
              <a:rPr lang="en-US" dirty="0" err="1" smtClean="0">
                <a:solidFill>
                  <a:srgbClr val="FFFFFF"/>
                </a:solidFill>
              </a:rPr>
              <a:t>Sork</a:t>
            </a:r>
            <a:r>
              <a:rPr lang="en-US" dirty="0" smtClean="0">
                <a:solidFill>
                  <a:srgbClr val="FFFFFF"/>
                </a:solidFill>
              </a:rPr>
              <a:t> et al. 2010)</a:t>
            </a:r>
          </a:p>
          <a:p>
            <a:pPr lvl="2" eaLnBrk="1" hangingPunct="1"/>
            <a:r>
              <a:rPr lang="en-US" dirty="0" smtClean="0">
                <a:solidFill>
                  <a:srgbClr val="FFFFFF"/>
                </a:solidFill>
              </a:rPr>
              <a:t>TOPS</a:t>
            </a:r>
          </a:p>
          <a:p>
            <a:pPr lvl="2" eaLnBrk="1" hangingPunct="1"/>
            <a:r>
              <a:rPr lang="en-US" dirty="0" smtClean="0">
                <a:solidFill>
                  <a:srgbClr val="FFFFFF"/>
                </a:solidFill>
              </a:rPr>
              <a:t>SERGOM</a:t>
            </a:r>
          </a:p>
        </p:txBody>
      </p:sp>
    </p:spTree>
    <p:custDataLst>
      <p:tags r:id="rId1"/>
    </p:custDataLst>
  </p:cSld>
  <p:clrMapOvr>
    <a:masterClrMapping/>
  </p:clrMapOvr>
  <p:transition advTm="35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FF"/>
                </a:solidFill>
              </a:rPr>
              <a:t>Distribution Modeling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5181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Predictor Variables</a:t>
            </a:r>
          </a:p>
          <a:p>
            <a:pPr lvl="1" eaLnBrk="1" hangingPunct="1"/>
            <a:r>
              <a:rPr lang="en-US" dirty="0" smtClean="0">
                <a:solidFill>
                  <a:srgbClr val="FFFFFF"/>
                </a:solidFill>
              </a:rPr>
              <a:t>Static</a:t>
            </a:r>
          </a:p>
          <a:p>
            <a:pPr lvl="2" eaLnBrk="1" hangingPunct="1"/>
            <a:r>
              <a:rPr lang="en-US" dirty="0" smtClean="0">
                <a:solidFill>
                  <a:srgbClr val="FFFFFF"/>
                </a:solidFill>
              </a:rPr>
              <a:t>Soils (STATSGO)</a:t>
            </a:r>
          </a:p>
          <a:p>
            <a:pPr lvl="3" eaLnBrk="1" hangingPunct="1"/>
            <a:r>
              <a:rPr lang="en-US" dirty="0" smtClean="0">
                <a:solidFill>
                  <a:srgbClr val="FFFFFF"/>
                </a:solidFill>
              </a:rPr>
              <a:t>Mineral component fraction (sand, silt, clay)	</a:t>
            </a:r>
          </a:p>
          <a:p>
            <a:pPr lvl="3" eaLnBrk="1" hangingPunct="1"/>
            <a:r>
              <a:rPr lang="en-US" dirty="0" smtClean="0">
                <a:solidFill>
                  <a:srgbClr val="FFFFFF"/>
                </a:solidFill>
              </a:rPr>
              <a:t>Bulk density</a:t>
            </a:r>
          </a:p>
          <a:p>
            <a:pPr lvl="3" eaLnBrk="1" hangingPunct="1"/>
            <a:r>
              <a:rPr lang="en-US" dirty="0" smtClean="0">
                <a:solidFill>
                  <a:srgbClr val="FFFFFF"/>
                </a:solidFill>
              </a:rPr>
              <a:t>pH</a:t>
            </a:r>
          </a:p>
          <a:p>
            <a:pPr lvl="3" eaLnBrk="1" hangingPunct="1"/>
            <a:r>
              <a:rPr lang="en-US" dirty="0" smtClean="0">
                <a:solidFill>
                  <a:srgbClr val="FFFFFF"/>
                </a:solidFill>
              </a:rPr>
              <a:t>Available water capacity</a:t>
            </a:r>
          </a:p>
          <a:p>
            <a:pPr lvl="3" eaLnBrk="1" hangingPunct="1"/>
            <a:r>
              <a:rPr lang="en-US" dirty="0" smtClean="0">
                <a:solidFill>
                  <a:srgbClr val="FFFFFF"/>
                </a:solidFill>
              </a:rPr>
              <a:t>Depth to bedrock</a:t>
            </a:r>
          </a:p>
          <a:p>
            <a:pPr lvl="2" eaLnBrk="1" hangingPunct="1"/>
            <a:r>
              <a:rPr lang="en-US" dirty="0" smtClean="0">
                <a:solidFill>
                  <a:srgbClr val="FFFFFF"/>
                </a:solidFill>
              </a:rPr>
              <a:t>Potential relative solar radiation (Pierce et al. 2005)</a:t>
            </a:r>
          </a:p>
          <a:p>
            <a:pPr eaLnBrk="1" hangingPunct="1">
              <a:buNone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35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FF"/>
                </a:solidFill>
              </a:rPr>
              <a:t>Distribution Modeling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5105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Response Variables</a:t>
            </a:r>
          </a:p>
          <a:p>
            <a:pPr lvl="1" eaLnBrk="1" hangingPunct="1"/>
            <a:r>
              <a:rPr lang="en-US" dirty="0" smtClean="0">
                <a:solidFill>
                  <a:srgbClr val="FFFFFF"/>
                </a:solidFill>
              </a:rPr>
              <a:t>Park scale</a:t>
            </a:r>
          </a:p>
          <a:p>
            <a:pPr lvl="2" eaLnBrk="1" hangingPunct="1"/>
            <a:r>
              <a:rPr lang="en-US" dirty="0" smtClean="0">
                <a:solidFill>
                  <a:srgbClr val="FFFFFF"/>
                </a:solidFill>
              </a:rPr>
              <a:t>USGS - NPS Vegetation Characterization Program </a:t>
            </a:r>
            <a:r>
              <a:rPr lang="en-US" dirty="0" err="1" smtClean="0">
                <a:solidFill>
                  <a:srgbClr val="FFFFFF"/>
                </a:solidFill>
              </a:rPr>
              <a:t>veg</a:t>
            </a:r>
            <a:r>
              <a:rPr lang="en-US" dirty="0" smtClean="0">
                <a:solidFill>
                  <a:srgbClr val="FFFFFF"/>
                </a:solidFill>
              </a:rPr>
              <a:t> maps</a:t>
            </a:r>
          </a:p>
          <a:p>
            <a:pPr lvl="1" eaLnBrk="1" hangingPunct="1"/>
            <a:r>
              <a:rPr lang="en-US" dirty="0" smtClean="0">
                <a:solidFill>
                  <a:srgbClr val="FFFFFF"/>
                </a:solidFill>
              </a:rPr>
              <a:t>PACE and </a:t>
            </a:r>
            <a:r>
              <a:rPr lang="en-US" dirty="0" err="1" smtClean="0">
                <a:solidFill>
                  <a:srgbClr val="FFFFFF"/>
                </a:solidFill>
              </a:rPr>
              <a:t>rangewide</a:t>
            </a:r>
            <a:r>
              <a:rPr lang="en-US" dirty="0" smtClean="0">
                <a:solidFill>
                  <a:srgbClr val="FFFFFF"/>
                </a:solidFill>
              </a:rPr>
              <a:t> scales</a:t>
            </a:r>
          </a:p>
          <a:p>
            <a:pPr lvl="2" eaLnBrk="1" hangingPunct="1"/>
            <a:r>
              <a:rPr lang="en-US" dirty="0" smtClean="0">
                <a:solidFill>
                  <a:srgbClr val="FFFFFF"/>
                </a:solidFill>
              </a:rPr>
              <a:t>FIA plot data (fuzzed up to 0.5 mile ~ 800m)</a:t>
            </a:r>
          </a:p>
          <a:p>
            <a:pPr lvl="2" eaLnBrk="1" hangingPunct="1"/>
            <a:r>
              <a:rPr lang="en-US" dirty="0" smtClean="0">
                <a:solidFill>
                  <a:srgbClr val="FFFFFF"/>
                </a:solidFill>
              </a:rPr>
              <a:t>Cross check with models built from precise coordinates for a subset of species</a:t>
            </a:r>
          </a:p>
          <a:p>
            <a:pPr lvl="2" eaLnBrk="1" hangingPunct="1"/>
            <a:endParaRPr lang="en-US" dirty="0" smtClean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35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6028"/>
            <a:ext cx="9144000" cy="631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Potential Relative </a:t>
            </a:r>
            <a:r>
              <a:rPr lang="en-US" sz="3600" dirty="0" smtClean="0"/>
              <a:t>Solar Radiation (30m)</a:t>
            </a:r>
            <a:endParaRPr lang="en-US" sz="3600" dirty="0" smtClean="0"/>
          </a:p>
        </p:txBody>
      </p:sp>
    </p:spTree>
    <p:custDataLst>
      <p:tags r:id="rId1"/>
    </p:custDataLst>
  </p:cSld>
  <p:clrMapOvr>
    <a:masterClrMapping/>
  </p:clrMapOvr>
  <p:transition advTm="3580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"/>
            <a:ext cx="9144000" cy="631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Potential Relative Solar Radiation (800m)</a:t>
            </a:r>
          </a:p>
        </p:txBody>
      </p:sp>
    </p:spTree>
    <p:custDataLst>
      <p:tags r:id="rId1"/>
    </p:custDataLst>
  </p:cSld>
  <p:clrMapOvr>
    <a:masterClrMapping/>
  </p:clrMapOvr>
  <p:transition advTm="3580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9773" t="26000" r="67614" b="23000"/>
          <a:stretch>
            <a:fillRect/>
          </a:stretch>
        </p:blipFill>
        <p:spPr bwMode="auto">
          <a:xfrm>
            <a:off x="2057400" y="6179"/>
            <a:ext cx="4970930" cy="685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580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FF"/>
                </a:solidFill>
              </a:rPr>
              <a:t>NPS to </a:t>
            </a:r>
            <a:r>
              <a:rPr lang="en-US" sz="3600" dirty="0" err="1" smtClean="0">
                <a:solidFill>
                  <a:srgbClr val="FFFFFF"/>
                </a:solidFill>
              </a:rPr>
              <a:t>Rangewide</a:t>
            </a:r>
            <a:r>
              <a:rPr lang="en-US" sz="3600" dirty="0" smtClean="0">
                <a:solidFill>
                  <a:srgbClr val="FFFFFF"/>
                </a:solidFill>
              </a:rPr>
              <a:t> Scale Modeling</a:t>
            </a:r>
            <a:endParaRPr lang="en-US" sz="36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52593"/>
          <a:stretch>
            <a:fillRect/>
          </a:stretch>
        </p:blipFill>
        <p:spPr bwMode="auto">
          <a:xfrm>
            <a:off x="1" y="1676400"/>
            <a:ext cx="373034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 l="9392" t="55622" r="53042" b="1592"/>
          <a:stretch>
            <a:fillRect/>
          </a:stretch>
        </p:blipFill>
        <p:spPr bwMode="auto">
          <a:xfrm>
            <a:off x="2819400" y="474345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0" y="1958876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Spruce-Fir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Cove Hardwood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Northern Hardwood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Oak Hickory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Hemlock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Montane</a:t>
            </a:r>
            <a:r>
              <a:rPr lang="en-US" dirty="0" smtClean="0">
                <a:solidFill>
                  <a:schemeClr val="bg1"/>
                </a:solidFill>
              </a:rPr>
              <a:t> Alluvial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Mixed </a:t>
            </a:r>
            <a:r>
              <a:rPr lang="en-US" dirty="0" err="1" smtClean="0">
                <a:solidFill>
                  <a:schemeClr val="bg1"/>
                </a:solidFill>
              </a:rPr>
              <a:t>Mesophytic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Pine-Oak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0" y="1654076"/>
            <a:ext cx="1916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Ecological Systems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5715000" y="1447800"/>
            <a:ext cx="381000" cy="1905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197600" y="1249680"/>
          <a:ext cx="3175000" cy="2179320"/>
        </p:xfrm>
        <a:graphic>
          <a:graphicData uri="http://schemas.openxmlformats.org/drawingml/2006/table">
            <a:tbl>
              <a:tblPr/>
              <a:tblGrid>
                <a:gridCol w="1625600"/>
                <a:gridCol w="1549400"/>
              </a:tblGrid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baseline="0" dirty="0" smtClean="0">
                          <a:solidFill>
                            <a:schemeClr val="bg1"/>
                          </a:solidFill>
                          <a:latin typeface="Calibri"/>
                        </a:rPr>
                        <a:t>Species</a:t>
                      </a:r>
                      <a:endParaRPr lang="en-US" sz="1200" b="1" i="0" u="none" strike="noStrike" baseline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Common Name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Acer saccharum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Sugar Maple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Aesculus flava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Yellow Buckeye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Betula alleghaniensis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Yellow Birch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Fagus grandifolia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American Beech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Fraxinus americana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White ash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Liriodendron tulipifera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Tulip Poplar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Pinus strobus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Eastern White Pine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Quercus alba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White Oak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Quercus rubra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Red Oak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baseline="0">
                          <a:solidFill>
                            <a:schemeClr val="bg1"/>
                          </a:solidFill>
                          <a:latin typeface="Calibri"/>
                        </a:rPr>
                        <a:t>Tsuga canadensis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 dirty="0">
                          <a:solidFill>
                            <a:schemeClr val="bg1"/>
                          </a:solidFill>
                          <a:latin typeface="Calibri"/>
                        </a:rPr>
                        <a:t>Eastern Hemlock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Tm="3496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6172200"/>
            <a:chOff x="304800" y="762000"/>
            <a:chExt cx="8537575" cy="5638800"/>
          </a:xfrm>
        </p:grpSpPr>
        <p:pic>
          <p:nvPicPr>
            <p:cNvPr id="8" name="Picture 2" descr="C:\data\Desktop\Spruce_Fir_grsm.jpg"/>
            <p:cNvPicPr>
              <a:picLocks noChangeAspect="1" noChangeArrowheads="1"/>
            </p:cNvPicPr>
            <p:nvPr/>
          </p:nvPicPr>
          <p:blipFill>
            <a:blip r:embed="rId4" cstate="print"/>
            <a:srcRect t="49879" b="7202"/>
            <a:stretch>
              <a:fillRect/>
            </a:stretch>
          </p:blipFill>
          <p:spPr bwMode="auto">
            <a:xfrm>
              <a:off x="304800" y="3581400"/>
              <a:ext cx="8537575" cy="2819400"/>
            </a:xfrm>
            <a:prstGeom prst="rect">
              <a:avLst/>
            </a:prstGeom>
            <a:noFill/>
          </p:spPr>
        </p:pic>
        <p:pic>
          <p:nvPicPr>
            <p:cNvPr id="9" name="Picture 2" descr="C:\data\Desktop\Spruce_Fir_grsm.jpg"/>
            <p:cNvPicPr>
              <a:picLocks noChangeAspect="1" noChangeArrowheads="1"/>
            </p:cNvPicPr>
            <p:nvPr/>
          </p:nvPicPr>
          <p:blipFill>
            <a:blip r:embed="rId4" cstate="print"/>
            <a:srcRect b="57081"/>
            <a:stretch>
              <a:fillRect/>
            </a:stretch>
          </p:blipFill>
          <p:spPr bwMode="auto">
            <a:xfrm>
              <a:off x="304800" y="762000"/>
              <a:ext cx="8537575" cy="2819400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ransition advTm="3580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8|1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8|1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8|1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8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8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8|1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8|1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8|1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8|1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8|12.8"/>
</p:tagLst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13509</TotalTime>
  <Words>248</Words>
  <Application>Microsoft Office PowerPoint</Application>
  <PresentationFormat>On-screen Show (4:3)</PresentationFormat>
  <Paragraphs>81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Climate Vulnerability of Eastern U.S. Forests</vt:lpstr>
      <vt:lpstr>Distribution Modeling</vt:lpstr>
      <vt:lpstr>Distribution Modeling</vt:lpstr>
      <vt:lpstr>Distribution Modeling</vt:lpstr>
      <vt:lpstr>Potential Relative Solar Radiation (30m)</vt:lpstr>
      <vt:lpstr>Slide 6</vt:lpstr>
      <vt:lpstr>Slide 7</vt:lpstr>
      <vt:lpstr>NPS to Rangewide Scale Modeling</vt:lpstr>
      <vt:lpstr>Slide 9</vt:lpstr>
      <vt:lpstr>Slide 10</vt:lpstr>
      <vt:lpstr>Slide 11</vt:lpstr>
      <vt:lpstr>Slide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pjantz</dc:creator>
  <cp:lastModifiedBy>pjantz</cp:lastModifiedBy>
  <cp:revision>819</cp:revision>
  <cp:lastPrinted>2012-11-09T15:23:30Z</cp:lastPrinted>
  <dcterms:created xsi:type="dcterms:W3CDTF">2012-03-05T17:04:33Z</dcterms:created>
  <dcterms:modified xsi:type="dcterms:W3CDTF">2013-05-21T22:29:49Z</dcterms:modified>
</cp:coreProperties>
</file>