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5" r:id="rId3"/>
    <p:sldId id="276" r:id="rId4"/>
    <p:sldId id="277" r:id="rId5"/>
    <p:sldId id="273" r:id="rId6"/>
    <p:sldId id="274" r:id="rId7"/>
    <p:sldId id="278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28" autoAdjust="0"/>
  </p:normalViewPr>
  <p:slideViewPr>
    <p:cSldViewPr>
      <p:cViewPr varScale="1">
        <p:scale>
          <a:sx n="101" d="100"/>
          <a:sy n="101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A3AB2-C7E9-4B44-963A-A2B84FA6066A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358E3-8AA6-4563-BEF6-5D48DD249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67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05483-7CEF-4C7D-8D74-2F2C5434B6CF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366C-4837-49F3-86D0-93B315BF1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1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MPB:  </a:t>
            </a:r>
            <a:r>
              <a:rPr lang="en-US" baseline="0" dirty="0" smtClean="0"/>
              <a:t>aerial evaluation in summer of 2009 documented over 50% of WBP stands have already suffered high to complete mortality of </a:t>
            </a:r>
            <a:r>
              <a:rPr lang="en-US" baseline="0" dirty="0" err="1" smtClean="0"/>
              <a:t>overstory</a:t>
            </a:r>
            <a:r>
              <a:rPr lang="en-US" baseline="0" dirty="0" smtClean="0"/>
              <a:t> trees, and 95% of forest stands containing WBP have measurable MPB activity.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Blister rust:  average infection rates in plots average 20%, range from 0% to 84%.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WBP is a candidate species for listing under the Endangered Species Act (2011 warranted but precluded)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WBP strategy goal:  “maintain functioning WBP ecosystems in the GYE”  Includes 5 strategic objectives for protecting and restoring existing WBP.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not consider the role of climate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management treatments identified by WBPSC.  They mainly</a:t>
            </a:r>
            <a:r>
              <a:rPr lang="en-US" baseline="0" dirty="0" smtClean="0"/>
              <a:t> deal with </a:t>
            </a:r>
          </a:p>
          <a:p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Reducing impacts from WBP by applying </a:t>
            </a:r>
            <a:r>
              <a:rPr lang="en-US" baseline="0" dirty="0" err="1" smtClean="0"/>
              <a:t>carbaryl</a:t>
            </a:r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Reducing impacts from blister rust by pruning cankers where feasible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Protecting high-value stands from fire, given the low production of seed due to stress, and loss of reproducing adults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Removing competition (mainly SAF, but also </a:t>
            </a:r>
            <a:r>
              <a:rPr lang="en-US" baseline="0" dirty="0" err="1" smtClean="0"/>
              <a:t>Lodgepole</a:t>
            </a:r>
            <a:r>
              <a:rPr lang="en-US" baseline="0" dirty="0" smtClean="0"/>
              <a:t> and Doug-fir)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 Facilitating regeneration by creating openings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Facilitating regeneration through planting, either by sowing direct seeds or planting seedlings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on</a:t>
            </a:r>
            <a:r>
              <a:rPr lang="en-US" baseline="0" dirty="0" smtClean="0"/>
              <a:t> </a:t>
            </a:r>
            <a:r>
              <a:rPr lang="en-US" b="1" baseline="0" dirty="0" smtClean="0"/>
              <a:t>LEFT</a:t>
            </a:r>
            <a:r>
              <a:rPr lang="en-US" dirty="0" smtClean="0"/>
              <a:t>. Stands in </a:t>
            </a:r>
            <a:r>
              <a:rPr lang="en-US" b="1" dirty="0" smtClean="0"/>
              <a:t>pink have high protection scores</a:t>
            </a:r>
            <a:r>
              <a:rPr lang="en-US" dirty="0" smtClean="0"/>
              <a:t> for both stand condition and ecosystem function. High ecosystem </a:t>
            </a:r>
          </a:p>
          <a:p>
            <a:r>
              <a:rPr lang="en-US" dirty="0" smtClean="0"/>
              <a:t>function depicted on this map is defined </a:t>
            </a:r>
            <a:r>
              <a:rPr lang="en-US" b="1" dirty="0" smtClean="0"/>
              <a:t>as stands dominated by </a:t>
            </a:r>
            <a:r>
              <a:rPr lang="en-US" b="1" dirty="0" err="1" smtClean="0"/>
              <a:t>whitebark</a:t>
            </a:r>
            <a:r>
              <a:rPr lang="en-US" b="1" dirty="0" smtClean="0"/>
              <a:t> pine with low </a:t>
            </a:r>
            <a:r>
              <a:rPr lang="en-US" b="1" dirty="0" err="1" smtClean="0"/>
              <a:t>overstory</a:t>
            </a:r>
            <a:r>
              <a:rPr lang="en-US" b="1" dirty="0" smtClean="0"/>
              <a:t> mortality</a:t>
            </a:r>
            <a:r>
              <a:rPr lang="en-US" dirty="0" smtClean="0"/>
              <a:t>. All other </a:t>
            </a:r>
          </a:p>
          <a:p>
            <a:r>
              <a:rPr lang="en-US" dirty="0" err="1" smtClean="0"/>
              <a:t>whitebark</a:t>
            </a:r>
            <a:r>
              <a:rPr lang="en-US" dirty="0" smtClean="0"/>
              <a:t> pine stands are in blue. The grizzly bear PCA and occupied areas are also depicted. All </a:t>
            </a:r>
            <a:r>
              <a:rPr lang="en-US" dirty="0" err="1" smtClean="0"/>
              <a:t>whitebark</a:t>
            </a:r>
            <a:r>
              <a:rPr lang="en-US" dirty="0" smtClean="0"/>
              <a:t> pine stands are </a:t>
            </a:r>
          </a:p>
          <a:p>
            <a:r>
              <a:rPr lang="en-US" dirty="0" smtClean="0"/>
              <a:t>represented.</a:t>
            </a:r>
          </a:p>
          <a:p>
            <a:endParaRPr lang="en-US" dirty="0" smtClean="0"/>
          </a:p>
          <a:p>
            <a:r>
              <a:rPr lang="en-US" dirty="0" smtClean="0"/>
              <a:t>Figure on</a:t>
            </a:r>
            <a:r>
              <a:rPr lang="en-US" baseline="0" dirty="0" smtClean="0"/>
              <a:t> </a:t>
            </a:r>
            <a:r>
              <a:rPr lang="en-US" b="1" baseline="0" dirty="0" smtClean="0"/>
              <a:t>RIGHT</a:t>
            </a:r>
            <a:r>
              <a:rPr lang="en-US" dirty="0" smtClean="0"/>
              <a:t>. Stands in </a:t>
            </a:r>
            <a:r>
              <a:rPr lang="en-US" b="1" dirty="0" smtClean="0"/>
              <a:t>red </a:t>
            </a:r>
            <a:r>
              <a:rPr lang="en-US" b="1" dirty="0" smtClean="0">
                <a:solidFill>
                  <a:srgbClr val="FFC000"/>
                </a:solidFill>
              </a:rPr>
              <a:t>have high restoration scores </a:t>
            </a:r>
            <a:r>
              <a:rPr lang="en-US" b="0" dirty="0" smtClean="0">
                <a:solidFill>
                  <a:srgbClr val="FFC000"/>
                </a:solidFill>
              </a:rPr>
              <a:t>for both stand condition and ecosystem function</a:t>
            </a:r>
            <a:r>
              <a:rPr lang="en-US" dirty="0" smtClean="0"/>
              <a:t>. High ecosystem </a:t>
            </a:r>
          </a:p>
          <a:p>
            <a:r>
              <a:rPr lang="en-US" dirty="0" smtClean="0"/>
              <a:t>function depicted on this map is defined as stands dominated by </a:t>
            </a:r>
            <a:r>
              <a:rPr lang="en-US" dirty="0" err="1" smtClean="0"/>
              <a:t>whitebark</a:t>
            </a:r>
            <a:r>
              <a:rPr lang="en-US" dirty="0" smtClean="0"/>
              <a:t> pine with low </a:t>
            </a:r>
            <a:r>
              <a:rPr lang="en-US" dirty="0" err="1" smtClean="0"/>
              <a:t>overstory</a:t>
            </a:r>
            <a:r>
              <a:rPr lang="en-US" dirty="0" smtClean="0"/>
              <a:t> mortality. All other</a:t>
            </a:r>
          </a:p>
          <a:p>
            <a:r>
              <a:rPr lang="en-US" dirty="0" err="1" smtClean="0"/>
              <a:t>whitebark</a:t>
            </a:r>
            <a:r>
              <a:rPr lang="en-US" dirty="0" smtClean="0"/>
              <a:t> pine stands are in blue. The grizzly bear PCA and occupied areas are also depicted. All </a:t>
            </a:r>
            <a:r>
              <a:rPr lang="en-US" dirty="0" err="1" smtClean="0"/>
              <a:t>whitebark</a:t>
            </a:r>
            <a:r>
              <a:rPr lang="en-US" dirty="0" smtClean="0"/>
              <a:t> pine stands are </a:t>
            </a:r>
          </a:p>
          <a:p>
            <a:r>
              <a:rPr lang="en-US" dirty="0" smtClean="0"/>
              <a:t>represented.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DCA6-1BC1-4E78-A984-5DB9415900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Scenarios: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Action Plan assumptions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funding is $0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management actions directly targeting WBP are taken 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Effort Plan assumptions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funding is (NEED DOLLAR AMOUNT)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actions are limited to: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 treatments anywhere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Thinning for fire protection and to augment natural regeneration only in stands close to roads (THIS LEAVES OUT IRAs and WILDERNESS).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prescribed fire (to reduce fuel loads around WBP stands).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planting.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Moderate Effort Plan assumptions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funding is (NEED DOLLAR AMOUNT)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actions are limited to: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 treatments anywhere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Thinning for fire protection and to augment natural regeneration anywhere outside of IRAs and wilderness areas.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 protection anywhere outside of IRAs and wilderness areas.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Planting anywhere outside of IRAs and wilderness areas.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Heroic Effort Plan assumptions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Unlimited funding (or maybe we just put a very high dollar amount on it)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actions can include: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 treatments anywhere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Thinning for fire protection and to augment natural regeneration, fire protection and planting anywhere they are ecologically appropriate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366C-4837-49F3-86D0-93B315BF1D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E55D8E2-AE15-4263-919D-E58A0C8FBC3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72125B8-0D22-4088-A347-FF7F5F29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1752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Identifying Adaptation Management Options for Whitebark Pine in the Greater Yellowstone Ecosystem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Management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each climate/management scenario:</a:t>
            </a:r>
          </a:p>
          <a:p>
            <a:r>
              <a:rPr lang="en-US" dirty="0" smtClean="0"/>
              <a:t>Quantification of WBP distribution</a:t>
            </a:r>
          </a:p>
          <a:p>
            <a:r>
              <a:rPr lang="en-US" dirty="0" smtClean="0"/>
              <a:t>Quantification of connectivity/fragmentation of distribution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Quantification of cost</a:t>
            </a:r>
          </a:p>
          <a:p>
            <a:r>
              <a:rPr lang="en-US" dirty="0" smtClean="0"/>
              <a:t>Quantification of benefit (using market and non-market valuation techniques)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Are there “no regrets” actions robust under each climate scenario?</a:t>
            </a:r>
          </a:p>
          <a:p>
            <a:r>
              <a:rPr lang="en-US" dirty="0" smtClean="0"/>
              <a:t> Are specific policy changes recommended given analysis?</a:t>
            </a:r>
          </a:p>
          <a:p>
            <a:pPr lvl="1">
              <a:buNone/>
            </a:pPr>
            <a:r>
              <a:rPr lang="en-US" dirty="0" smtClean="0"/>
              <a:t>				OR</a:t>
            </a:r>
          </a:p>
          <a:p>
            <a:r>
              <a:rPr lang="en-US" dirty="0" smtClean="0"/>
              <a:t>Are uncertainties too large to make concrete recommendations?  If so…..</a:t>
            </a:r>
          </a:p>
          <a:p>
            <a:r>
              <a:rPr lang="en-US" dirty="0" smtClean="0"/>
              <a:t>Scenario planning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52578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16002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Collaborators:  </a:t>
            </a:r>
            <a:r>
              <a:rPr lang="en-US" dirty="0" smtClean="0"/>
              <a:t>Greater Yellowstone Coordinating Committee (GYCC) Whitebark Pine Subcommittee (WBPSC)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Goal:  </a:t>
            </a:r>
            <a:r>
              <a:rPr lang="en-US" dirty="0" smtClean="0"/>
              <a:t>Update and inform the implementation of the WBP Strategy given forecasted climate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30" y="1947863"/>
            <a:ext cx="8046159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management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306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4694" y="990600"/>
            <a:ext cx="454930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304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Existing Prioritization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Whitebark Pine Subcommittee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Where should WBP treatments be placed in the landscape to be effective under a future climate?</a:t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At a landscape scale, how effective would the climate informed treatments be under current land allocation constraints?  For example, is connectively and genetic exchange maintained under future climate and current land allocation?</a:t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What spatial distribution of WBP treatments is necessary to maintain functioning WBP regardless of current land allocation constraints? 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How will the values of ecosystem services vary under various treatments and future climate scenarios?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should WBP treatments be placed in the landscape to be effective under a future climate?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828800"/>
          <a:ext cx="7848600" cy="4419601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924300"/>
                <a:gridCol w="3924300"/>
              </a:tblGrid>
              <a:tr h="12276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FFC00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WBP Refugia:  </a:t>
                      </a:r>
                      <a:r>
                        <a:rPr lang="en-US" dirty="0" smtClean="0"/>
                        <a:t>where we expect WBP to remain on the landscape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Protection activities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9642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FFC00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FFC00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WBP Loss:  </a:t>
                      </a:r>
                      <a:r>
                        <a:rPr lang="en-US" dirty="0" smtClean="0"/>
                        <a:t>where we expect the climate envelope for WBP to be lost</a:t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Protection and Restoration activities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276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WBP Gain:  </a:t>
                      </a:r>
                      <a:r>
                        <a:rPr lang="en-US" dirty="0" smtClean="0"/>
                        <a:t>where we expect the climate envelope for WBP to become suitable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Planting and connectivity analysis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At a landscape scale, how effective would the climate informed treatments be under current land allocation constraints? 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471981"/>
            <a:ext cx="8382000" cy="524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26" t="2750" r="1338" b="2608"/>
          <a:stretch/>
        </p:blipFill>
        <p:spPr>
          <a:xfrm>
            <a:off x="1524000" y="152400"/>
            <a:ext cx="6783667" cy="6490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1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7164766" cy="1600200"/>
          </a:xfrm>
          <a:prstGeom prst="rect">
            <a:avLst/>
          </a:prstGeom>
          <a:noFill/>
          <a:ln w="9525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3810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a landscape scale, how effective would the climate informed treatments be under current land allocation constraints?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spatial distribution of WBP treatments is necessary to maintain functioning WBP regardless of current land allocation constraints?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-project survey result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Pre-project survey results</Template>
  <TotalTime>107</TotalTime>
  <Words>552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Pre-project survey results</vt:lpstr>
      <vt:lpstr>Identifying Adaptation Management Options for Whitebark Pine in the Greater Yellowstone Ecosystem</vt:lpstr>
      <vt:lpstr>Slide 2</vt:lpstr>
      <vt:lpstr>Current management strategies</vt:lpstr>
      <vt:lpstr>Slide 4</vt:lpstr>
      <vt:lpstr>Whitebark Pine Subcommittee Questions</vt:lpstr>
      <vt:lpstr>Where should WBP treatments be placed in the landscape to be effective under a future climate?</vt:lpstr>
      <vt:lpstr>At a landscape scale, how effective would the climate informed treatments be under current land allocation constraints?  </vt:lpstr>
      <vt:lpstr>Slide 8</vt:lpstr>
      <vt:lpstr>Methods</vt:lpstr>
      <vt:lpstr>Evaluation of Management Scenarios</vt:lpstr>
      <vt:lpstr>Recommendations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Adaptation Management Options for Whitebark Pine in the Greater Yellowstone Ecosystem</dc:title>
  <dc:creator>Regan Nelson</dc:creator>
  <cp:lastModifiedBy>Regan Nelson</cp:lastModifiedBy>
  <cp:revision>1</cp:revision>
  <cp:lastPrinted>2012-10-25T23:04:48Z</cp:lastPrinted>
  <dcterms:created xsi:type="dcterms:W3CDTF">2013-05-17T19:41:46Z</dcterms:created>
  <dcterms:modified xsi:type="dcterms:W3CDTF">2013-05-17T21:32:24Z</dcterms:modified>
</cp:coreProperties>
</file>