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8" r:id="rId3"/>
    <p:sldId id="308" r:id="rId4"/>
    <p:sldId id="314" r:id="rId5"/>
    <p:sldId id="315" r:id="rId6"/>
    <p:sldId id="294" r:id="rId7"/>
    <p:sldId id="296" r:id="rId8"/>
    <p:sldId id="310" r:id="rId9"/>
    <p:sldId id="312" r:id="rId10"/>
    <p:sldId id="301" r:id="rId11"/>
    <p:sldId id="299" r:id="rId12"/>
    <p:sldId id="316" r:id="rId13"/>
    <p:sldId id="317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4" autoAdjust="0"/>
    <p:restoredTop sz="94660"/>
  </p:normalViewPr>
  <p:slideViewPr>
    <p:cSldViewPr>
      <p:cViewPr>
        <p:scale>
          <a:sx n="94" d="100"/>
          <a:sy n="94" d="100"/>
        </p:scale>
        <p:origin x="-79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90A9-23D8-41A7-B327-FE9F061B134C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0842-CE4F-4536-BF2C-6CFF1130E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90A9-23D8-41A7-B327-FE9F061B134C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0842-CE4F-4536-BF2C-6CFF1130E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90A9-23D8-41A7-B327-FE9F061B134C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0842-CE4F-4536-BF2C-6CFF1130E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90A9-23D8-41A7-B327-FE9F061B134C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0842-CE4F-4536-BF2C-6CFF1130E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90A9-23D8-41A7-B327-FE9F061B134C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0842-CE4F-4536-BF2C-6CFF1130E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90A9-23D8-41A7-B327-FE9F061B134C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0842-CE4F-4536-BF2C-6CFF1130E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90A9-23D8-41A7-B327-FE9F061B134C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0842-CE4F-4536-BF2C-6CFF1130E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90A9-23D8-41A7-B327-FE9F061B134C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0842-CE4F-4536-BF2C-6CFF1130E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90A9-23D8-41A7-B327-FE9F061B134C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0842-CE4F-4536-BF2C-6CFF1130E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90A9-23D8-41A7-B327-FE9F061B134C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0842-CE4F-4536-BF2C-6CFF1130E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90A9-23D8-41A7-B327-FE9F061B134C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0842-CE4F-4536-BF2C-6CFF1130E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E90A9-23D8-41A7-B327-FE9F061B134C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80842-CE4F-4536-BF2C-6CFF1130E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ockyMountainNP.jpg"/>
          <p:cNvPicPr>
            <a:picLocks/>
          </p:cNvPicPr>
          <p:nvPr/>
        </p:nvPicPr>
        <p:blipFill>
          <a:blip r:embed="rId2" cstate="print"/>
          <a:srcRect l="9622" t="1297" r="3581" b="268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Climate-based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Interpretation</a:t>
            </a:r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of Limber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Pine Management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Scenarios in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Rocky Mountain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National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Park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Contributors:</a:t>
            </a:r>
          </a:p>
          <a:p>
            <a:pPr algn="ctr">
              <a:spcBef>
                <a:spcPct val="2000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Bill Monahan,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Tammy Cook, Jeff Connor,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Ben </a:t>
            </a:r>
            <a:r>
              <a:rPr lang="en-U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Bobowski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(NPS)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Forrest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Melton (NASA Ames)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8" name="Picture 6" descr="arrow-4c-shade-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"/>
            <a:ext cx="1182688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716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</a:rPr>
              <a:t>Results: Current Training</a:t>
            </a:r>
            <a:endParaRPr 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6" name="Picture 4" descr="arrow-4c-shade-l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53400" y="76200"/>
            <a:ext cx="709613" cy="9144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3" y="1371600"/>
            <a:ext cx="7620000" cy="52955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5503" y="1034534"/>
            <a:ext cx="1218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Rangewide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85503" y="1034534"/>
            <a:ext cx="112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Park-scale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716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</a:rPr>
              <a:t>Results: Future Projections</a:t>
            </a:r>
            <a:endParaRPr 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6" name="Picture 4" descr="arrow-4c-shade-l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53400" y="76200"/>
            <a:ext cx="709613" cy="9144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21861"/>
            <a:ext cx="4419599" cy="5779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990600"/>
            <a:ext cx="38861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Area response uncertain</a:t>
            </a:r>
          </a:p>
          <a:p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Upslope movement beyond current </a:t>
            </a:r>
            <a:r>
              <a:rPr lang="en-US" b="1" dirty="0" err="1" smtClean="0"/>
              <a:t>elevational</a:t>
            </a:r>
            <a:r>
              <a:rPr lang="en-US" b="1" dirty="0" smtClean="0"/>
              <a:t> range consistent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Pattern (core patch) response uncertain</a:t>
            </a:r>
          </a:p>
        </p:txBody>
      </p:sp>
    </p:spTree>
    <p:extLst>
      <p:ext uri="{BB962C8B-B14F-4D97-AF65-F5344CB8AC3E}">
        <p14:creationId xmlns:p14="http://schemas.microsoft.com/office/powerpoint/2010/main" val="22908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ps.gov/romo/images/lg_limber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716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</a:rPr>
              <a:t>Key Management Questions</a:t>
            </a:r>
            <a:endParaRPr 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6" name="Picture 4" descr="arrow-4c-shade-l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53400" y="76200"/>
            <a:ext cx="709613" cy="914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1524000"/>
            <a:ext cx="81272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Abiotic:</a:t>
            </a:r>
          </a:p>
          <a:p>
            <a:endParaRPr lang="en-US" sz="24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400" dirty="0" smtClean="0"/>
              <a:t>How </a:t>
            </a:r>
            <a:r>
              <a:rPr lang="en-US" sz="2400" dirty="0"/>
              <a:t>long will </a:t>
            </a:r>
            <a:r>
              <a:rPr lang="en-US" sz="2400" dirty="0" smtClean="0"/>
              <a:t>current </a:t>
            </a:r>
            <a:r>
              <a:rPr lang="en-US" sz="2400" dirty="0"/>
              <a:t>distribution remain climatically suitable (manage for stasis</a:t>
            </a:r>
            <a:r>
              <a:rPr lang="en-US" sz="2400" dirty="0" smtClean="0"/>
              <a:t>)? </a:t>
            </a:r>
            <a:r>
              <a:rPr lang="en-US" sz="2400" b="1" i="1" dirty="0" smtClean="0">
                <a:solidFill>
                  <a:srgbClr val="FF0000"/>
                </a:solidFill>
              </a:rPr>
              <a:t>Upslope movements may already be underway and looking to test in field with Scott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Esser</a:t>
            </a:r>
            <a:r>
              <a:rPr lang="en-US" sz="2400" b="1" i="1" smtClean="0">
                <a:solidFill>
                  <a:srgbClr val="FF0000"/>
                </a:solidFill>
              </a:rPr>
              <a:t> and </a:t>
            </a:r>
            <a:r>
              <a:rPr lang="en-US" sz="2400" b="1" i="1" dirty="0" smtClean="0">
                <a:solidFill>
                  <a:srgbClr val="FF0000"/>
                </a:solidFill>
              </a:rPr>
              <a:t>Jason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Sibold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400" dirty="0"/>
          </a:p>
          <a:p>
            <a:pPr marL="514350" indent="-514350">
              <a:buFont typeface="Arial" pitchFamily="34" charset="0"/>
              <a:buChar char="•"/>
            </a:pPr>
            <a:r>
              <a:rPr lang="en-US" sz="2400" dirty="0" smtClean="0"/>
              <a:t>When </a:t>
            </a:r>
            <a:r>
              <a:rPr lang="en-US" sz="2400" dirty="0"/>
              <a:t>and where will areas outside the current distribution become more climatically suitable </a:t>
            </a:r>
            <a:r>
              <a:rPr lang="en-US" sz="2400" dirty="0" smtClean="0"/>
              <a:t>(</a:t>
            </a:r>
            <a:r>
              <a:rPr lang="en-US" sz="2400" dirty="0"/>
              <a:t>manage for change)? </a:t>
            </a:r>
            <a:r>
              <a:rPr lang="en-US" sz="2400" b="1" i="1" dirty="0" smtClean="0">
                <a:solidFill>
                  <a:srgbClr val="FF0000"/>
                </a:solidFill>
              </a:rPr>
              <a:t>If above = T, then likely need to be managing for change now in some areas</a:t>
            </a:r>
          </a:p>
          <a:p>
            <a:endParaRPr lang="en-US" sz="2400" dirty="0" smtClean="0"/>
          </a:p>
          <a:p>
            <a:pPr marL="514350" indent="-514350"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506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716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</a:rPr>
              <a:t>Other next steps</a:t>
            </a:r>
            <a:endParaRPr 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6" name="Picture 4" descr="arrow-4c-shade-l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53400" y="76200"/>
            <a:ext cx="709613" cy="914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1524000"/>
            <a:ext cx="81272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Extend WBP life history models to limber &gt; evaluate opportunities to use niche conservatism to economize VAs (Tony, Nate, Andy)</a:t>
            </a:r>
          </a:p>
          <a:p>
            <a:endParaRPr lang="en-US" sz="2400" dirty="0"/>
          </a:p>
          <a:p>
            <a:r>
              <a:rPr lang="en-US" sz="2400" dirty="0" smtClean="0"/>
              <a:t>Reevaluate land facets and possible micro-climate (Dave)</a:t>
            </a:r>
          </a:p>
          <a:p>
            <a:endParaRPr lang="en-US" sz="2400" dirty="0" smtClean="0"/>
          </a:p>
          <a:p>
            <a:r>
              <a:rPr lang="en-US" sz="2400" dirty="0" smtClean="0"/>
              <a:t>Look to collaborative modeling workshop with ROMO staff at RAM (maybe Scott </a:t>
            </a:r>
            <a:r>
              <a:rPr lang="en-US" sz="2400" dirty="0" err="1" smtClean="0"/>
              <a:t>Esser</a:t>
            </a:r>
            <a:r>
              <a:rPr lang="en-US" sz="2400" dirty="0" smtClean="0"/>
              <a:t> [other conifers] or Jim Cheatham [</a:t>
            </a:r>
            <a:r>
              <a:rPr lang="en-US" sz="2400" dirty="0" err="1" smtClean="0"/>
              <a:t>invasives</a:t>
            </a:r>
            <a:r>
              <a:rPr lang="en-US" sz="2400" dirty="0" smtClean="0"/>
              <a:t>])</a:t>
            </a:r>
          </a:p>
          <a:p>
            <a:endParaRPr lang="en-US" sz="2400" dirty="0"/>
          </a:p>
          <a:p>
            <a:r>
              <a:rPr lang="en-US" sz="2400" dirty="0" smtClean="0"/>
              <a:t>Possible limber pine management plan</a:t>
            </a:r>
          </a:p>
        </p:txBody>
      </p:sp>
    </p:spTree>
    <p:extLst>
      <p:ext uri="{BB962C8B-B14F-4D97-AF65-F5344CB8AC3E}">
        <p14:creationId xmlns:p14="http://schemas.microsoft.com/office/powerpoint/2010/main" val="358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ps.gov/romo/images/lg_limber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716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</a:rPr>
              <a:t>Key Management Questions</a:t>
            </a:r>
            <a:endParaRPr 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6" name="Picture 4" descr="arrow-4c-shade-l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53400" y="76200"/>
            <a:ext cx="709613" cy="914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1524000"/>
            <a:ext cx="81272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Abiotic:</a:t>
            </a:r>
          </a:p>
          <a:p>
            <a:endParaRPr lang="en-US" sz="24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400" dirty="0" smtClean="0"/>
              <a:t>How </a:t>
            </a:r>
            <a:r>
              <a:rPr lang="en-US" sz="2400" dirty="0"/>
              <a:t>long will </a:t>
            </a:r>
            <a:r>
              <a:rPr lang="en-US" sz="2400" dirty="0" smtClean="0"/>
              <a:t>current </a:t>
            </a:r>
            <a:r>
              <a:rPr lang="en-US" sz="2400" dirty="0"/>
              <a:t>distribution remain climatically suitable (manage for stasis</a:t>
            </a:r>
            <a:r>
              <a:rPr lang="en-US" sz="2400" dirty="0" smtClean="0"/>
              <a:t>)?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4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400" dirty="0" smtClean="0"/>
              <a:t>When </a:t>
            </a:r>
            <a:r>
              <a:rPr lang="en-US" sz="2400" dirty="0"/>
              <a:t>and where will areas outside the current distribution become more climatically suitable </a:t>
            </a:r>
            <a:r>
              <a:rPr lang="en-US" sz="2400" dirty="0" smtClean="0"/>
              <a:t>(</a:t>
            </a:r>
            <a:r>
              <a:rPr lang="en-US" sz="2400" dirty="0"/>
              <a:t>manage for change)?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u="sng" dirty="0" smtClean="0"/>
              <a:t>Biotic:</a:t>
            </a:r>
          </a:p>
          <a:p>
            <a:endParaRPr lang="en-US" sz="24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400" dirty="0" smtClean="0"/>
              <a:t>How will biotic drivers further shape climatic response (manage for biotic-abiotic interaction)?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410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716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</a:rPr>
              <a:t>What we can Reliably Forecast</a:t>
            </a:r>
            <a:endParaRPr 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6" name="Picture 4" descr="arrow-4c-shade-l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709613" cy="914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1371600"/>
            <a:ext cx="40636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Abiotic:</a:t>
            </a:r>
          </a:p>
          <a:p>
            <a:endParaRPr lang="en-US" sz="1200" dirty="0"/>
          </a:p>
          <a:p>
            <a:r>
              <a:rPr lang="en-US" sz="2400" dirty="0" smtClean="0"/>
              <a:t>Species distribution models are often used to successfully predict species’ geographic responses to climate change</a:t>
            </a:r>
          </a:p>
          <a:p>
            <a:endParaRPr lang="en-US" sz="2400" dirty="0" smtClean="0"/>
          </a:p>
          <a:p>
            <a:r>
              <a:rPr lang="en-US" sz="2400" b="1" u="sng" dirty="0" smtClean="0"/>
              <a:t>Biotic:</a:t>
            </a:r>
          </a:p>
          <a:p>
            <a:endParaRPr lang="en-US" sz="1200" dirty="0" smtClean="0"/>
          </a:p>
          <a:p>
            <a:r>
              <a:rPr lang="en-US" sz="2400" dirty="0" smtClean="0"/>
              <a:t>Unfortunately, we still lack sufficient ecological knowledge and data to reliably forecast complex biotic-abiotic interactions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345991"/>
            <a:ext cx="3717202" cy="499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90823" y="6353496"/>
            <a:ext cx="1479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Rubidge</a:t>
            </a:r>
            <a:r>
              <a:rPr lang="en-US" sz="1200" i="1" dirty="0" smtClean="0"/>
              <a:t> et al. (2011)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62104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716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</a:rPr>
              <a:t>A Compromise Approach</a:t>
            </a:r>
            <a:endParaRPr 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6" name="Picture 4" descr="arrow-4c-shade-l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53400" y="76200"/>
            <a:ext cx="709613" cy="914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1600200"/>
            <a:ext cx="1828800" cy="1295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Quantitative models/forecasts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8200" y="3276600"/>
            <a:ext cx="1828800" cy="1295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Expert evaluation &amp; interpretation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4953000"/>
            <a:ext cx="1828800" cy="1295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Identify management scenarios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3" idx="2"/>
            <a:endCxn id="9" idx="0"/>
          </p:cNvCxnSpPr>
          <p:nvPr/>
        </p:nvCxnSpPr>
        <p:spPr>
          <a:xfrm>
            <a:off x="1752600" y="2895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  <a:endCxn id="10" idx="0"/>
          </p:cNvCxnSpPr>
          <p:nvPr/>
        </p:nvCxnSpPr>
        <p:spPr>
          <a:xfrm>
            <a:off x="1752600" y="4572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38601" y="1645920"/>
            <a:ext cx="4469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current and future climate interpolations along with known limber pine occurrences in Rocky to model and forecast responses to climate change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3" idx="3"/>
            <a:endCxn id="15" idx="1"/>
          </p:cNvCxnSpPr>
          <p:nvPr/>
        </p:nvCxnSpPr>
        <p:spPr>
          <a:xfrm flipV="1">
            <a:off x="2667000" y="2246085"/>
            <a:ext cx="1371601" cy="1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38600" y="3328416"/>
            <a:ext cx="4469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Scientists and managers collectively evaluate and interpret the likelihood of forecasts in light of key model assumptions and missing ecological complexity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9" idx="3"/>
            <a:endCxn id="19" idx="1"/>
          </p:cNvCxnSpPr>
          <p:nvPr/>
        </p:nvCxnSpPr>
        <p:spPr>
          <a:xfrm>
            <a:off x="2667000" y="3924300"/>
            <a:ext cx="1371600" cy="4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38600" y="5001768"/>
            <a:ext cx="4469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Scientists and managers collectively identify possible management scenarios that emerge from the expert evaluation and interpretation of the quantitative models and forecasts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0" idx="3"/>
            <a:endCxn id="22" idx="1"/>
          </p:cNvCxnSpPr>
          <p:nvPr/>
        </p:nvCxnSpPr>
        <p:spPr>
          <a:xfrm>
            <a:off x="2667000" y="5600700"/>
            <a:ext cx="1371600" cy="1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6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716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</a:rPr>
              <a:t>Modeling Methods (Overview)</a:t>
            </a:r>
            <a:endParaRPr 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6" name="Picture 4" descr="arrow-4c-shade-l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53400" y="76200"/>
            <a:ext cx="709613" cy="914400"/>
          </a:xfrm>
          <a:prstGeom prst="rect">
            <a:avLst/>
          </a:prstGeom>
          <a:noFill/>
        </p:spPr>
      </p:pic>
      <p:pic>
        <p:nvPicPr>
          <p:cNvPr id="7" name="Picture 2" descr="Fig2v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6625"/>
            <a:ext cx="7315200" cy="32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0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716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</a:rPr>
              <a:t>Vulnerability</a:t>
            </a:r>
            <a:endParaRPr 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6" name="Picture 4" descr="arrow-4c-shade-l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53400" y="76200"/>
            <a:ext cx="709613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843462" y="6019800"/>
            <a:ext cx="1277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Glick et al. (2012)</a:t>
            </a:r>
            <a:endParaRPr lang="en-US" sz="1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51542"/>
            <a:ext cx="5072062" cy="486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676400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Species distribution models are fed exposure and infer sensitivity to estimate potential impact </a:t>
            </a:r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flipV="1">
            <a:off x="1219200" y="1245973"/>
            <a:ext cx="5562600" cy="304800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716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</a:rPr>
              <a:t>Model Training Uncertainty</a:t>
            </a:r>
            <a:endParaRPr 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6" name="Picture 4" descr="arrow-4c-shade-l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53400" y="76200"/>
            <a:ext cx="709613" cy="914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3400" y="1401901"/>
            <a:ext cx="8077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Estimates of potential impact are especially influenced by: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Variables used to define exposure (e.g., climate only vs. climate + land use)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Spatial scale at which response (occurrence) is measured: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3581400"/>
            <a:ext cx="4114800" cy="25908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5638800"/>
            <a:ext cx="3352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33600" y="5029200"/>
            <a:ext cx="838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52800" y="4495800"/>
            <a:ext cx="1447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33700" y="3962400"/>
            <a:ext cx="4191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5486400"/>
            <a:ext cx="1218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Rangewide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40542" y="6183868"/>
            <a:ext cx="238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Environmental gradient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4578" y="4876800"/>
            <a:ext cx="76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Park 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4343400"/>
            <a:ext cx="76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Park 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3810000"/>
            <a:ext cx="76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Park 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19800" y="3429000"/>
            <a:ext cx="297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assumptions about the biological scale(s) at which species’ traits governing distribution operate</a:t>
            </a:r>
          </a:p>
          <a:p>
            <a:endParaRPr lang="en-US" dirty="0"/>
          </a:p>
          <a:p>
            <a:r>
              <a:rPr lang="en-US" dirty="0" smtClean="0"/>
              <a:t>True scale(s) almost always unknown, but niches often assumed to be conserved at species level (</a:t>
            </a:r>
            <a:r>
              <a:rPr lang="en-US" dirty="0" err="1" smtClean="0"/>
              <a:t>rangewide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6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716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</a:rPr>
              <a:t>But…</a:t>
            </a:r>
            <a:endParaRPr 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6" name="Picture 4" descr="arrow-4c-shade-l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53400" y="76200"/>
            <a:ext cx="709613" cy="914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3400" y="1401901"/>
            <a:ext cx="80772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err="1" smtClean="0"/>
              <a:t>Rangewide</a:t>
            </a:r>
            <a:r>
              <a:rPr lang="en-US" b="1" dirty="0" smtClean="0"/>
              <a:t> models often have serious errors of omission and commission in parks 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Troubling for managers and hard for us to get their buy-in</a:t>
            </a:r>
          </a:p>
        </p:txBody>
      </p:sp>
      <p:pic>
        <p:nvPicPr>
          <p:cNvPr id="1026" name="Picture 2" descr="http://www.geobabble.org/~hnw/global/treeranges3/climate_change/dynglobcurrent3.elev.30000.Pinus_albicaulis_FIA_plots.2.109.con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51" y="2819400"/>
            <a:ext cx="6795298" cy="3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971800" y="3810000"/>
            <a:ext cx="609600" cy="838200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3962400"/>
            <a:ext cx="130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commission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828800" y="2514600"/>
            <a:ext cx="609600" cy="838200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61884" y="2494694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1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716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</a:rPr>
              <a:t>Catch22</a:t>
            </a:r>
            <a:endParaRPr 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6" name="Picture 4" descr="arrow-4c-shade-l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53400" y="76200"/>
            <a:ext cx="709613" cy="914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724400" y="2286000"/>
            <a:ext cx="4114800" cy="25908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105400" y="4343400"/>
            <a:ext cx="3352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0" y="3733800"/>
            <a:ext cx="838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53200" y="3200400"/>
            <a:ext cx="1447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34100" y="2667000"/>
            <a:ext cx="4191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29000" y="4191000"/>
            <a:ext cx="1218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Rangewide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40942" y="4888468"/>
            <a:ext cx="238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Environmental gradient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84978" y="3581400"/>
            <a:ext cx="76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Park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86200" y="3048000"/>
            <a:ext cx="76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Park 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86200" y="2514600"/>
            <a:ext cx="76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Park 3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352800" y="4038600"/>
            <a:ext cx="13716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4419600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risk of underestimating species’ capacities to respond to change…</a:t>
            </a:r>
          </a:p>
          <a:p>
            <a:r>
              <a:rPr lang="en-US" dirty="0" smtClean="0"/>
              <a:t>But model may have low predictive power at management (park) relevant scale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" y="1169075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risk of underestimating species’ capacities to respond to change…</a:t>
            </a:r>
          </a:p>
          <a:p>
            <a:r>
              <a:rPr lang="en-US" dirty="0" smtClean="0"/>
              <a:t>But model likely to provide tight current predictions that appeal to managers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733800" y="2438400"/>
            <a:ext cx="10668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24200" y="25908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124200" y="4560332"/>
            <a:ext cx="304800" cy="87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40896" y="5715000"/>
            <a:ext cx="4672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So one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soln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is to at least bracket these scales and “embrace” the uncertainty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9517</TotalTime>
  <Words>588</Words>
  <Application>Microsoft Office PowerPoint</Application>
  <PresentationFormat>On-screen Show (4:3)</PresentationFormat>
  <Paragraphs>111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wm_installer</dc:creator>
  <cp:lastModifiedBy>wm_installer</cp:lastModifiedBy>
  <cp:revision>206</cp:revision>
  <cp:lastPrinted>2013-05-17T21:46:09Z</cp:lastPrinted>
  <dcterms:created xsi:type="dcterms:W3CDTF">2011-03-19T14:05:41Z</dcterms:created>
  <dcterms:modified xsi:type="dcterms:W3CDTF">2013-05-21T22:32:45Z</dcterms:modified>
</cp:coreProperties>
</file>