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72" r:id="rId2"/>
    <p:sldId id="275" r:id="rId3"/>
    <p:sldId id="273" r:id="rId4"/>
    <p:sldId id="277" r:id="rId5"/>
    <p:sldId id="278" r:id="rId6"/>
    <p:sldId id="274" r:id="rId7"/>
    <p:sldId id="279" r:id="rId8"/>
    <p:sldId id="276"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828" autoAdjust="0"/>
  </p:normalViewPr>
  <p:slideViewPr>
    <p:cSldViewPr>
      <p:cViewPr varScale="1">
        <p:scale>
          <a:sx n="61" d="100"/>
          <a:sy n="61" d="100"/>
        </p:scale>
        <p:origin x="-7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egan\Documents\Dissertation\RA%20Work\Collaborator%20Survey%20Status%20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title>
      <c:tx>
        <c:rich>
          <a:bodyPr/>
          <a:lstStyle/>
          <a:p>
            <a:pPr>
              <a:defRPr/>
            </a:pPr>
            <a:r>
              <a:rPr lang="en-US" dirty="0"/>
              <a:t>Level of Knowledge of </a:t>
            </a:r>
            <a:r>
              <a:rPr lang="en-US" dirty="0">
                <a:solidFill>
                  <a:srgbClr val="FFC000"/>
                </a:solidFill>
              </a:rPr>
              <a:t>past</a:t>
            </a:r>
            <a:r>
              <a:rPr lang="en-US" dirty="0"/>
              <a:t> climate and land use change</a:t>
            </a:r>
          </a:p>
        </c:rich>
      </c:tx>
      <c:layout>
        <c:manualLayout>
          <c:xMode val="edge"/>
          <c:yMode val="edge"/>
          <c:x val="0.15071534690239191"/>
          <c:y val="2.7777777777777776E-2"/>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Sheet2!$A$1:$A$3</c:f>
              <c:strCache>
                <c:ptCount val="3"/>
                <c:pt idx="0">
                  <c:v>Limited</c:v>
                </c:pt>
                <c:pt idx="1">
                  <c:v>Moderate</c:v>
                </c:pt>
                <c:pt idx="2">
                  <c:v>Extensive</c:v>
                </c:pt>
              </c:strCache>
            </c:strRef>
          </c:cat>
          <c:val>
            <c:numRef>
              <c:f>Sheet2!$B$1:$B$3</c:f>
              <c:numCache>
                <c:formatCode>General</c:formatCode>
                <c:ptCount val="3"/>
                <c:pt idx="0">
                  <c:v>3</c:v>
                </c:pt>
                <c:pt idx="1">
                  <c:v>3</c:v>
                </c:pt>
                <c:pt idx="2">
                  <c:v>0</c:v>
                </c:pt>
              </c:numCache>
            </c:numRef>
          </c:val>
        </c:ser>
        <c:dLbls>
          <c:showLegendKey val="0"/>
          <c:showVal val="0"/>
          <c:showCatName val="0"/>
          <c:showSerName val="0"/>
          <c:showPercent val="0"/>
          <c:showBubbleSize val="0"/>
        </c:dLbls>
        <c:gapWidth val="150"/>
        <c:shape val="cylinder"/>
        <c:axId val="218120192"/>
        <c:axId val="218122112"/>
        <c:axId val="0"/>
      </c:bar3DChart>
      <c:catAx>
        <c:axId val="218120192"/>
        <c:scaling>
          <c:orientation val="minMax"/>
        </c:scaling>
        <c:delete val="0"/>
        <c:axPos val="b"/>
        <c:title>
          <c:tx>
            <c:rich>
              <a:bodyPr/>
              <a:lstStyle/>
              <a:p>
                <a:pPr>
                  <a:defRPr/>
                </a:pPr>
                <a:r>
                  <a:rPr lang="en-US"/>
                  <a:t>Knowledge level</a:t>
                </a:r>
              </a:p>
            </c:rich>
          </c:tx>
          <c:layout/>
          <c:overlay val="0"/>
        </c:title>
        <c:majorTickMark val="none"/>
        <c:minorTickMark val="none"/>
        <c:tickLblPos val="nextTo"/>
        <c:crossAx val="218122112"/>
        <c:crosses val="autoZero"/>
        <c:auto val="1"/>
        <c:lblAlgn val="ctr"/>
        <c:lblOffset val="100"/>
        <c:noMultiLvlLbl val="0"/>
      </c:catAx>
      <c:valAx>
        <c:axId val="218122112"/>
        <c:scaling>
          <c:orientation val="minMax"/>
        </c:scaling>
        <c:delete val="0"/>
        <c:axPos val="l"/>
        <c:majorGridlines/>
        <c:title>
          <c:tx>
            <c:rich>
              <a:bodyPr/>
              <a:lstStyle/>
              <a:p>
                <a:pPr>
                  <a:defRPr/>
                </a:pPr>
                <a:r>
                  <a:rPr lang="en-US"/>
                  <a:t># of Responses</a:t>
                </a:r>
              </a:p>
            </c:rich>
          </c:tx>
          <c:layout/>
          <c:overlay val="0"/>
        </c:title>
        <c:numFmt formatCode="General" sourceLinked="1"/>
        <c:majorTickMark val="out"/>
        <c:minorTickMark val="none"/>
        <c:tickLblPos val="nextTo"/>
        <c:crossAx val="218120192"/>
        <c:crosses val="autoZero"/>
        <c:crossBetween val="between"/>
        <c:majorUnit val="1"/>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title>
      <c:tx>
        <c:rich>
          <a:bodyPr/>
          <a:lstStyle/>
          <a:p>
            <a:pPr>
              <a:defRPr/>
            </a:pPr>
            <a:r>
              <a:rPr lang="en-US" dirty="0"/>
              <a:t>Level of Knowledge of </a:t>
            </a:r>
            <a:r>
              <a:rPr lang="en-US" dirty="0">
                <a:solidFill>
                  <a:srgbClr val="FFC000"/>
                </a:solidFill>
              </a:rPr>
              <a:t>future</a:t>
            </a:r>
            <a:r>
              <a:rPr lang="en-US" dirty="0"/>
              <a:t> climate and land use change</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Sheet2!$A$1:$A$3</c:f>
              <c:strCache>
                <c:ptCount val="3"/>
                <c:pt idx="0">
                  <c:v>Limited</c:v>
                </c:pt>
                <c:pt idx="1">
                  <c:v>Moderate</c:v>
                </c:pt>
                <c:pt idx="2">
                  <c:v>Extensive</c:v>
                </c:pt>
              </c:strCache>
            </c:strRef>
          </c:cat>
          <c:val>
            <c:numRef>
              <c:f>Sheet2!$B$1:$B$3</c:f>
              <c:numCache>
                <c:formatCode>General</c:formatCode>
                <c:ptCount val="3"/>
                <c:pt idx="0">
                  <c:v>3</c:v>
                </c:pt>
                <c:pt idx="1">
                  <c:v>3</c:v>
                </c:pt>
                <c:pt idx="2">
                  <c:v>0</c:v>
                </c:pt>
              </c:numCache>
            </c:numRef>
          </c:val>
        </c:ser>
        <c:dLbls>
          <c:showLegendKey val="0"/>
          <c:showVal val="0"/>
          <c:showCatName val="0"/>
          <c:showSerName val="0"/>
          <c:showPercent val="0"/>
          <c:showBubbleSize val="0"/>
        </c:dLbls>
        <c:gapWidth val="150"/>
        <c:shape val="cylinder"/>
        <c:axId val="301838720"/>
        <c:axId val="301840640"/>
        <c:axId val="0"/>
      </c:bar3DChart>
      <c:catAx>
        <c:axId val="301838720"/>
        <c:scaling>
          <c:orientation val="minMax"/>
        </c:scaling>
        <c:delete val="0"/>
        <c:axPos val="b"/>
        <c:title>
          <c:tx>
            <c:rich>
              <a:bodyPr/>
              <a:lstStyle/>
              <a:p>
                <a:pPr>
                  <a:defRPr/>
                </a:pPr>
                <a:r>
                  <a:rPr lang="en-US"/>
                  <a:t>Knowledge level</a:t>
                </a:r>
              </a:p>
            </c:rich>
          </c:tx>
          <c:layout/>
          <c:overlay val="0"/>
        </c:title>
        <c:majorTickMark val="none"/>
        <c:minorTickMark val="none"/>
        <c:tickLblPos val="nextTo"/>
        <c:crossAx val="301840640"/>
        <c:crosses val="autoZero"/>
        <c:auto val="1"/>
        <c:lblAlgn val="ctr"/>
        <c:lblOffset val="100"/>
        <c:noMultiLvlLbl val="0"/>
      </c:catAx>
      <c:valAx>
        <c:axId val="301840640"/>
        <c:scaling>
          <c:orientation val="minMax"/>
        </c:scaling>
        <c:delete val="0"/>
        <c:axPos val="l"/>
        <c:majorGridlines/>
        <c:title>
          <c:tx>
            <c:rich>
              <a:bodyPr/>
              <a:lstStyle/>
              <a:p>
                <a:pPr>
                  <a:defRPr/>
                </a:pPr>
                <a:r>
                  <a:rPr lang="en-US"/>
                  <a:t># of Responses</a:t>
                </a:r>
              </a:p>
            </c:rich>
          </c:tx>
          <c:layout/>
          <c:overlay val="0"/>
        </c:title>
        <c:numFmt formatCode="General" sourceLinked="1"/>
        <c:majorTickMark val="out"/>
        <c:minorTickMark val="none"/>
        <c:tickLblPos val="nextTo"/>
        <c:crossAx val="301838720"/>
        <c:crosses val="autoZero"/>
        <c:crossBetween val="between"/>
        <c:majorUnit val="1"/>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Established approach to managing under change?</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Sheet2!$A$13:$A$15</c:f>
              <c:strCache>
                <c:ptCount val="3"/>
                <c:pt idx="0">
                  <c:v>No</c:v>
                </c:pt>
                <c:pt idx="1">
                  <c:v>Somewhat</c:v>
                </c:pt>
                <c:pt idx="2">
                  <c:v>Yes</c:v>
                </c:pt>
              </c:strCache>
            </c:strRef>
          </c:cat>
          <c:val>
            <c:numRef>
              <c:f>Sheet2!$B$13:$B$15</c:f>
              <c:numCache>
                <c:formatCode>General</c:formatCode>
                <c:ptCount val="3"/>
                <c:pt idx="0">
                  <c:v>3</c:v>
                </c:pt>
                <c:pt idx="1">
                  <c:v>2</c:v>
                </c:pt>
                <c:pt idx="2">
                  <c:v>0</c:v>
                </c:pt>
              </c:numCache>
            </c:numRef>
          </c:val>
        </c:ser>
        <c:dLbls>
          <c:showLegendKey val="0"/>
          <c:showVal val="0"/>
          <c:showCatName val="0"/>
          <c:showSerName val="0"/>
          <c:showPercent val="0"/>
          <c:showBubbleSize val="0"/>
        </c:dLbls>
        <c:gapWidth val="150"/>
        <c:shape val="cylinder"/>
        <c:axId val="76463488"/>
        <c:axId val="88356352"/>
        <c:axId val="0"/>
      </c:bar3DChart>
      <c:catAx>
        <c:axId val="76463488"/>
        <c:scaling>
          <c:orientation val="minMax"/>
        </c:scaling>
        <c:delete val="0"/>
        <c:axPos val="b"/>
        <c:title>
          <c:tx>
            <c:rich>
              <a:bodyPr/>
              <a:lstStyle/>
              <a:p>
                <a:pPr>
                  <a:defRPr/>
                </a:pPr>
                <a:r>
                  <a:rPr lang="en-US"/>
                  <a:t>Response</a:t>
                </a:r>
              </a:p>
            </c:rich>
          </c:tx>
          <c:layout/>
          <c:overlay val="0"/>
        </c:title>
        <c:majorTickMark val="none"/>
        <c:minorTickMark val="none"/>
        <c:tickLblPos val="nextTo"/>
        <c:crossAx val="88356352"/>
        <c:crosses val="autoZero"/>
        <c:auto val="1"/>
        <c:lblAlgn val="ctr"/>
        <c:lblOffset val="100"/>
        <c:noMultiLvlLbl val="0"/>
      </c:catAx>
      <c:valAx>
        <c:axId val="88356352"/>
        <c:scaling>
          <c:orientation val="minMax"/>
        </c:scaling>
        <c:delete val="0"/>
        <c:axPos val="l"/>
        <c:majorGridlines/>
        <c:title>
          <c:tx>
            <c:rich>
              <a:bodyPr/>
              <a:lstStyle/>
              <a:p>
                <a:pPr>
                  <a:defRPr/>
                </a:pPr>
                <a:r>
                  <a:rPr lang="en-US"/>
                  <a:t># of Responses</a:t>
                </a:r>
              </a:p>
            </c:rich>
          </c:tx>
          <c:layout/>
          <c:overlay val="0"/>
        </c:title>
        <c:numFmt formatCode="General" sourceLinked="1"/>
        <c:majorTickMark val="out"/>
        <c:minorTickMark val="none"/>
        <c:tickLblPos val="nextTo"/>
        <c:crossAx val="76463488"/>
        <c:crosses val="autoZero"/>
        <c:crossBetween val="between"/>
        <c:majorUnit val="1"/>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Most useful data and tools?</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Sheet2!$A$21:$A$24</c:f>
              <c:strCache>
                <c:ptCount val="4"/>
                <c:pt idx="0">
                  <c:v>Down-scaled data</c:v>
                </c:pt>
                <c:pt idx="1">
                  <c:v>How-to Guides</c:v>
                </c:pt>
                <c:pt idx="2">
                  <c:v>User-friendly Tools</c:v>
                </c:pt>
                <c:pt idx="3">
                  <c:v>Realistic Approaches</c:v>
                </c:pt>
              </c:strCache>
            </c:strRef>
          </c:cat>
          <c:val>
            <c:numRef>
              <c:f>Sheet2!$B$21:$B$24</c:f>
              <c:numCache>
                <c:formatCode>General</c:formatCode>
                <c:ptCount val="4"/>
                <c:pt idx="0">
                  <c:v>6</c:v>
                </c:pt>
                <c:pt idx="1">
                  <c:v>5</c:v>
                </c:pt>
                <c:pt idx="2">
                  <c:v>5</c:v>
                </c:pt>
                <c:pt idx="3">
                  <c:v>5</c:v>
                </c:pt>
              </c:numCache>
            </c:numRef>
          </c:val>
        </c:ser>
        <c:dLbls>
          <c:showLegendKey val="0"/>
          <c:showVal val="0"/>
          <c:showCatName val="0"/>
          <c:showSerName val="0"/>
          <c:showPercent val="0"/>
          <c:showBubbleSize val="0"/>
        </c:dLbls>
        <c:gapWidth val="150"/>
        <c:shape val="cylinder"/>
        <c:axId val="88396160"/>
        <c:axId val="88397696"/>
        <c:axId val="0"/>
      </c:bar3DChart>
      <c:catAx>
        <c:axId val="88396160"/>
        <c:scaling>
          <c:orientation val="minMax"/>
        </c:scaling>
        <c:delete val="0"/>
        <c:axPos val="b"/>
        <c:majorTickMark val="none"/>
        <c:minorTickMark val="none"/>
        <c:tickLblPos val="nextTo"/>
        <c:crossAx val="88397696"/>
        <c:crosses val="autoZero"/>
        <c:auto val="1"/>
        <c:lblAlgn val="ctr"/>
        <c:lblOffset val="100"/>
        <c:noMultiLvlLbl val="0"/>
      </c:catAx>
      <c:valAx>
        <c:axId val="88397696"/>
        <c:scaling>
          <c:orientation val="minMax"/>
        </c:scaling>
        <c:delete val="0"/>
        <c:axPos val="l"/>
        <c:majorGridlines/>
        <c:title>
          <c:tx>
            <c:rich>
              <a:bodyPr/>
              <a:lstStyle/>
              <a:p>
                <a:pPr>
                  <a:defRPr/>
                </a:pPr>
                <a:r>
                  <a:rPr lang="en-US"/>
                  <a:t># of Responses</a:t>
                </a:r>
              </a:p>
            </c:rich>
          </c:tx>
          <c:layout/>
          <c:overlay val="0"/>
        </c:title>
        <c:numFmt formatCode="General" sourceLinked="1"/>
        <c:majorTickMark val="none"/>
        <c:minorTickMark val="none"/>
        <c:tickLblPos val="nextTo"/>
        <c:crossAx val="88396160"/>
        <c:crosses val="autoZero"/>
        <c:crossBetween val="between"/>
        <c:majorUnit val="1"/>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Relevance of data generated by this project to managers</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cat>
            <c:strRef>
              <c:f>Sheet2!$A$17:$A$19</c:f>
              <c:strCache>
                <c:ptCount val="3"/>
                <c:pt idx="0">
                  <c:v>Low</c:v>
                </c:pt>
                <c:pt idx="1">
                  <c:v>Medium</c:v>
                </c:pt>
                <c:pt idx="2">
                  <c:v>High</c:v>
                </c:pt>
              </c:strCache>
            </c:strRef>
          </c:cat>
          <c:val>
            <c:numRef>
              <c:f>Sheet2!$B$17:$B$19</c:f>
              <c:numCache>
                <c:formatCode>General</c:formatCode>
                <c:ptCount val="3"/>
                <c:pt idx="0">
                  <c:v>0</c:v>
                </c:pt>
                <c:pt idx="1">
                  <c:v>1</c:v>
                </c:pt>
                <c:pt idx="2">
                  <c:v>5</c:v>
                </c:pt>
              </c:numCache>
            </c:numRef>
          </c:val>
        </c:ser>
        <c:dLbls>
          <c:showLegendKey val="0"/>
          <c:showVal val="0"/>
          <c:showCatName val="0"/>
          <c:showSerName val="0"/>
          <c:showPercent val="0"/>
          <c:showBubbleSize val="0"/>
        </c:dLbls>
        <c:gapWidth val="55"/>
        <c:gapDepth val="55"/>
        <c:shape val="cylinder"/>
        <c:axId val="88457984"/>
        <c:axId val="88459904"/>
        <c:axId val="0"/>
      </c:bar3DChart>
      <c:catAx>
        <c:axId val="88457984"/>
        <c:scaling>
          <c:orientation val="minMax"/>
        </c:scaling>
        <c:delete val="0"/>
        <c:axPos val="b"/>
        <c:title>
          <c:tx>
            <c:rich>
              <a:bodyPr/>
              <a:lstStyle/>
              <a:p>
                <a:pPr>
                  <a:defRPr/>
                </a:pPr>
                <a:r>
                  <a:rPr lang="en-US"/>
                  <a:t>Strength of response</a:t>
                </a:r>
              </a:p>
            </c:rich>
          </c:tx>
          <c:layout/>
          <c:overlay val="0"/>
        </c:title>
        <c:majorTickMark val="none"/>
        <c:minorTickMark val="none"/>
        <c:tickLblPos val="nextTo"/>
        <c:crossAx val="88459904"/>
        <c:crosses val="autoZero"/>
        <c:auto val="1"/>
        <c:lblAlgn val="ctr"/>
        <c:lblOffset val="100"/>
        <c:noMultiLvlLbl val="0"/>
      </c:catAx>
      <c:valAx>
        <c:axId val="88459904"/>
        <c:scaling>
          <c:orientation val="minMax"/>
        </c:scaling>
        <c:delete val="0"/>
        <c:axPos val="l"/>
        <c:majorGridlines/>
        <c:title>
          <c:tx>
            <c:rich>
              <a:bodyPr/>
              <a:lstStyle/>
              <a:p>
                <a:pPr>
                  <a:defRPr/>
                </a:pPr>
                <a:r>
                  <a:rPr lang="en-US"/>
                  <a:t># of Responses</a:t>
                </a:r>
              </a:p>
            </c:rich>
          </c:tx>
          <c:layout/>
          <c:overlay val="0"/>
        </c:title>
        <c:numFmt formatCode="General" sourceLinked="1"/>
        <c:majorTickMark val="none"/>
        <c:minorTickMark val="none"/>
        <c:tickLblPos val="nextTo"/>
        <c:crossAx val="8845798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Current availability to collaborators of data to be generated by this project</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cat>
            <c:strRef>
              <c:f>Sheet2!$A$9:$A$11</c:f>
              <c:strCache>
                <c:ptCount val="3"/>
                <c:pt idx="0">
                  <c:v>Low</c:v>
                </c:pt>
                <c:pt idx="1">
                  <c:v>Medium</c:v>
                </c:pt>
                <c:pt idx="2">
                  <c:v>High</c:v>
                </c:pt>
              </c:strCache>
            </c:strRef>
          </c:cat>
          <c:val>
            <c:numRef>
              <c:f>Sheet2!$B$9:$B$11</c:f>
              <c:numCache>
                <c:formatCode>General</c:formatCode>
                <c:ptCount val="3"/>
                <c:pt idx="0">
                  <c:v>5</c:v>
                </c:pt>
                <c:pt idx="1">
                  <c:v>1</c:v>
                </c:pt>
                <c:pt idx="2">
                  <c:v>0</c:v>
                </c:pt>
              </c:numCache>
            </c:numRef>
          </c:val>
        </c:ser>
        <c:dLbls>
          <c:showLegendKey val="0"/>
          <c:showVal val="0"/>
          <c:showCatName val="0"/>
          <c:showSerName val="0"/>
          <c:showPercent val="0"/>
          <c:showBubbleSize val="0"/>
        </c:dLbls>
        <c:gapWidth val="55"/>
        <c:gapDepth val="55"/>
        <c:shape val="cylinder"/>
        <c:axId val="88472576"/>
        <c:axId val="88540288"/>
        <c:axId val="0"/>
      </c:bar3DChart>
      <c:catAx>
        <c:axId val="88472576"/>
        <c:scaling>
          <c:orientation val="minMax"/>
        </c:scaling>
        <c:delete val="0"/>
        <c:axPos val="b"/>
        <c:title>
          <c:tx>
            <c:rich>
              <a:bodyPr/>
              <a:lstStyle/>
              <a:p>
                <a:pPr>
                  <a:defRPr/>
                </a:pPr>
                <a:r>
                  <a:rPr lang="en-US"/>
                  <a:t>Current availability</a:t>
                </a:r>
              </a:p>
            </c:rich>
          </c:tx>
          <c:layout/>
          <c:overlay val="0"/>
        </c:title>
        <c:majorTickMark val="none"/>
        <c:minorTickMark val="none"/>
        <c:tickLblPos val="nextTo"/>
        <c:crossAx val="88540288"/>
        <c:crosses val="autoZero"/>
        <c:auto val="1"/>
        <c:lblAlgn val="ctr"/>
        <c:lblOffset val="100"/>
        <c:noMultiLvlLbl val="0"/>
      </c:catAx>
      <c:valAx>
        <c:axId val="88540288"/>
        <c:scaling>
          <c:orientation val="minMax"/>
        </c:scaling>
        <c:delete val="0"/>
        <c:axPos val="l"/>
        <c:majorGridlines/>
        <c:title>
          <c:tx>
            <c:rich>
              <a:bodyPr/>
              <a:lstStyle/>
              <a:p>
                <a:pPr>
                  <a:defRPr/>
                </a:pPr>
                <a:r>
                  <a:rPr lang="en-US"/>
                  <a:t># of Reponses</a:t>
                </a:r>
              </a:p>
            </c:rich>
          </c:tx>
          <c:layout/>
          <c:overlay val="0"/>
        </c:title>
        <c:numFmt formatCode="General" sourceLinked="1"/>
        <c:majorTickMark val="none"/>
        <c:minorTickMark val="none"/>
        <c:tickLblPos val="nextTo"/>
        <c:crossAx val="8847257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27A3AB2-C7E9-4B44-963A-A2B84FA6066A}" type="datetimeFigureOut">
              <a:rPr lang="en-US" smtClean="0"/>
              <a:pPr/>
              <a:t>5/21/2013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A358E3-8AA6-4563-BEF6-5D48DD249F0B}" type="slidenum">
              <a:rPr lang="en-US" smtClean="0"/>
              <a:pPr/>
              <a:t>‹#›</a:t>
            </a:fld>
            <a:endParaRPr lang="en-US"/>
          </a:p>
        </p:txBody>
      </p:sp>
    </p:spTree>
    <p:extLst>
      <p:ext uri="{BB962C8B-B14F-4D97-AF65-F5344CB8AC3E}">
        <p14:creationId xmlns:p14="http://schemas.microsoft.com/office/powerpoint/2010/main" val="2867678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05483-7CEF-4C7D-8D74-2F2C5434B6CF}" type="datetimeFigureOut">
              <a:rPr lang="en-US" smtClean="0"/>
              <a:pPr/>
              <a:t>5/21/2013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1366C-4837-49F3-86D0-93B315BF1D06}" type="slidenum">
              <a:rPr lang="en-US" smtClean="0"/>
              <a:pPr/>
              <a:t>‹#›</a:t>
            </a:fld>
            <a:endParaRPr lang="en-US"/>
          </a:p>
        </p:txBody>
      </p:sp>
    </p:spTree>
    <p:extLst>
      <p:ext uri="{BB962C8B-B14F-4D97-AF65-F5344CB8AC3E}">
        <p14:creationId xmlns:p14="http://schemas.microsoft.com/office/powerpoint/2010/main" val="2908141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Past climate and</a:t>
            </a:r>
            <a:r>
              <a:rPr lang="en-US" baseline="0" dirty="0" smtClean="0"/>
              <a:t> land use change:</a:t>
            </a:r>
          </a:p>
          <a:p>
            <a:pPr marL="228600" indent="-228600">
              <a:buAutoNum type="arabicParenBoth"/>
            </a:pPr>
            <a:r>
              <a:rPr lang="en-US" baseline="0" dirty="0" smtClean="0"/>
              <a:t>Limited</a:t>
            </a:r>
            <a:r>
              <a:rPr lang="en-US" baseline="0" dirty="0" smtClean="0">
                <a:solidFill>
                  <a:srgbClr val="FFC000"/>
                </a:solidFill>
              </a:rPr>
              <a:t>: APPI&amp;M</a:t>
            </a:r>
            <a:r>
              <a:rPr lang="en-US" baseline="0" dirty="0" smtClean="0"/>
              <a:t>, WBPSC, ROMO (but Moderate in land use)</a:t>
            </a:r>
          </a:p>
          <a:p>
            <a:pPr marL="228600" indent="-228600">
              <a:buAutoNum type="arabicParenBoth"/>
            </a:pPr>
            <a:r>
              <a:rPr lang="en-US" baseline="0" dirty="0" smtClean="0"/>
              <a:t>Moderate: YCR, GSMNP, ERM I&amp;M</a:t>
            </a:r>
          </a:p>
          <a:p>
            <a:pPr marL="228600" indent="-228600">
              <a:buNone/>
            </a:pPr>
            <a:r>
              <a:rPr lang="en-US" baseline="0" dirty="0" smtClean="0"/>
              <a:t>Future climate and land use change</a:t>
            </a:r>
          </a:p>
          <a:p>
            <a:pPr marL="228600" indent="-228600">
              <a:buAutoNum type="arabicParenBoth"/>
            </a:pPr>
            <a:r>
              <a:rPr lang="en-US" baseline="0" dirty="0" smtClean="0"/>
              <a:t>Limited: GSMNP, ROMO, WBPSC</a:t>
            </a:r>
          </a:p>
          <a:p>
            <a:pPr marL="228600" indent="-228600">
              <a:buAutoNum type="arabicParenBoth"/>
            </a:pPr>
            <a:r>
              <a:rPr lang="en-US" baseline="0" dirty="0" smtClean="0"/>
              <a:t>Moderate: APPI&amp;M, YCR, ERMI&amp;M</a:t>
            </a:r>
          </a:p>
          <a:p>
            <a:pPr marL="228600" indent="-228600">
              <a:buAutoNum type="arabicParenBoth"/>
            </a:pPr>
            <a:endParaRPr lang="en-US" baseline="0" dirty="0" smtClean="0"/>
          </a:p>
          <a:p>
            <a:pPr marL="228600" indent="-228600">
              <a:buNone/>
            </a:pPr>
            <a:r>
              <a:rPr lang="en-US" baseline="0" dirty="0" smtClean="0"/>
              <a:t>Level of knowledge the same for past and future, expect for APPI&amp;M (limited in past, moderate in future) and GSMNP (moderate in past, limited in future)</a:t>
            </a:r>
            <a:endParaRPr lang="en-US" dirty="0" smtClean="0"/>
          </a:p>
        </p:txBody>
      </p:sp>
      <p:sp>
        <p:nvSpPr>
          <p:cNvPr id="4" name="Slide Number Placeholder 3"/>
          <p:cNvSpPr>
            <a:spLocks noGrp="1"/>
          </p:cNvSpPr>
          <p:nvPr>
            <p:ph type="sldNum" sz="quarter" idx="10"/>
          </p:nvPr>
        </p:nvSpPr>
        <p:spPr/>
        <p:txBody>
          <a:bodyPr/>
          <a:lstStyle/>
          <a:p>
            <a:fld id="{729A6490-FA2F-4DCE-AA24-BC9D4B69233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N=5  APPI&amp;M not a manager,</a:t>
            </a:r>
            <a:r>
              <a:rPr lang="en-US" baseline="0" dirty="0" smtClean="0"/>
              <a:t> so answered n/a</a:t>
            </a:r>
          </a:p>
          <a:p>
            <a:endParaRPr lang="en-US" baseline="0" dirty="0" smtClean="0"/>
          </a:p>
          <a:p>
            <a:r>
              <a:rPr lang="en-US" baseline="0" dirty="0" smtClean="0"/>
              <a:t>Even the yes’s are largely doing more of the same without a true transformation of the management process.  And there is no systematic process in place.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241366C-4837-49F3-86D0-93B315BF1D0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41366C-4837-49F3-86D0-93B315BF1D0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User-friendly tools:  Currently, data needs to be acquired manually – this is costly</a:t>
            </a:r>
            <a:r>
              <a:rPr lang="en-US" baseline="0" dirty="0" smtClean="0"/>
              <a:t> and data is cumbersome; want push-button tool for remote sensing capability;  </a:t>
            </a:r>
            <a:endParaRPr lang="en-US" dirty="0" smtClean="0"/>
          </a:p>
          <a:p>
            <a:endParaRPr lang="en-US" dirty="0" smtClean="0"/>
          </a:p>
          <a:p>
            <a:r>
              <a:rPr lang="en-US" dirty="0" smtClean="0"/>
              <a:t>Realistic approaches:  Where do</a:t>
            </a:r>
            <a:r>
              <a:rPr lang="en-US" baseline="0" dirty="0" smtClean="0"/>
              <a:t> we start?  Need vulnerability assessment and adaptation plan; realistic frameworks to get us started; need to know which resources are “lost-causes”</a:t>
            </a:r>
            <a:endParaRPr lang="en-US" dirty="0"/>
          </a:p>
        </p:txBody>
      </p:sp>
      <p:sp>
        <p:nvSpPr>
          <p:cNvPr id="4" name="Slide Number Placeholder 3"/>
          <p:cNvSpPr>
            <a:spLocks noGrp="1"/>
          </p:cNvSpPr>
          <p:nvPr>
            <p:ph type="sldNum" sz="quarter" idx="10"/>
          </p:nvPr>
        </p:nvSpPr>
        <p:spPr/>
        <p:txBody>
          <a:bodyPr/>
          <a:lstStyle/>
          <a:p>
            <a:fld id="{729A6490-FA2F-4DCE-AA24-BC9D4B69233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E55D8E2-AE15-4263-919D-E58A0C8FBC37}" type="datetimeFigureOut">
              <a:rPr lang="en-US" smtClean="0"/>
              <a:pPr/>
              <a:t>5/21/2013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E55D8E2-AE15-4263-919D-E58A0C8FBC37}" type="datetimeFigureOut">
              <a:rPr lang="en-US" smtClean="0"/>
              <a:pPr/>
              <a:t>5/21/2013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72125B8-0D22-4088-A347-FF7F5F29AD5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2125B8-0D22-4088-A347-FF7F5F29AD5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55D8E2-AE15-4263-919D-E58A0C8FBC37}" type="datetimeFigureOut">
              <a:rPr lang="en-US" smtClean="0"/>
              <a:pPr/>
              <a:t>5/21/2013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E55D8E2-AE15-4263-919D-E58A0C8FBC37}" type="datetimeFigureOut">
              <a:rPr lang="en-US" smtClean="0"/>
              <a:pPr/>
              <a:t>5/21/2013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E55D8E2-AE15-4263-919D-E58A0C8FBC37}" type="datetimeFigureOut">
              <a:rPr lang="en-US" smtClean="0"/>
              <a:pPr/>
              <a:t>5/21/2013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E55D8E2-AE15-4263-919D-E58A0C8FBC37}" type="datetimeFigureOut">
              <a:rPr lang="en-US" smtClean="0"/>
              <a:pPr/>
              <a:t>5/21/2013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72125B8-0D22-4088-A347-FF7F5F29AD5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Results of LCCVP Collaborator Pre-project surveys</a:t>
            </a:r>
            <a:endParaRPr lang="en-US" dirty="0"/>
          </a:p>
        </p:txBody>
      </p:sp>
      <p:sp>
        <p:nvSpPr>
          <p:cNvPr id="5" name="Subtitle 4"/>
          <p:cNvSpPr>
            <a:spLocks noGrp="1"/>
          </p:cNvSpPr>
          <p:nvPr>
            <p:ph type="subTitle" idx="1"/>
          </p:nvPr>
        </p:nvSpPr>
        <p:spPr/>
        <p:txBody>
          <a:bodyPr/>
          <a:lstStyle/>
          <a:p>
            <a:r>
              <a:rPr lang="en-US" dirty="0" smtClean="0"/>
              <a:t>May 22,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Respondents</a:t>
            </a:r>
            <a:endParaRPr lang="en-US" dirty="0"/>
          </a:p>
        </p:txBody>
      </p:sp>
      <p:sp>
        <p:nvSpPr>
          <p:cNvPr id="3" name="Content Placeholder 2"/>
          <p:cNvSpPr>
            <a:spLocks noGrp="1"/>
          </p:cNvSpPr>
          <p:nvPr>
            <p:ph idx="1"/>
          </p:nvPr>
        </p:nvSpPr>
        <p:spPr/>
        <p:txBody>
          <a:bodyPr/>
          <a:lstStyle/>
          <a:p>
            <a:r>
              <a:rPr lang="en-US" dirty="0" smtClean="0"/>
              <a:t>Yellowstone National Park</a:t>
            </a:r>
          </a:p>
          <a:p>
            <a:r>
              <a:rPr lang="en-US" dirty="0" smtClean="0"/>
              <a:t>Rocky Mountain National Park</a:t>
            </a:r>
          </a:p>
          <a:p>
            <a:r>
              <a:rPr lang="en-US" dirty="0" smtClean="0"/>
              <a:t>GYCC Whitebark Pine Subcommittee</a:t>
            </a:r>
          </a:p>
          <a:p>
            <a:endParaRPr lang="en-US" dirty="0" smtClean="0"/>
          </a:p>
          <a:p>
            <a:r>
              <a:rPr lang="en-US" dirty="0" smtClean="0"/>
              <a:t>Great Smoky Mountains National Park</a:t>
            </a:r>
          </a:p>
          <a:p>
            <a:r>
              <a:rPr lang="en-US" dirty="0" smtClean="0"/>
              <a:t>Appalachian Highlands I&amp;M</a:t>
            </a:r>
          </a:p>
          <a:p>
            <a:r>
              <a:rPr lang="en-US" dirty="0" smtClean="0"/>
              <a:t>Delaware Water Gap</a:t>
            </a:r>
          </a:p>
          <a:p>
            <a:endParaRPr lang="en-US" dirty="0" smtClean="0"/>
          </a:p>
          <a:p>
            <a:r>
              <a:rPr lang="en-US" i="1" dirty="0" smtClean="0"/>
              <a:t>Shenandoah National Park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762000" y="212468"/>
            <a:ext cx="7772400" cy="646331"/>
          </a:xfrm>
          <a:prstGeom prst="rect">
            <a:avLst/>
          </a:prstGeom>
          <a:noFill/>
          <a:ln w="9525">
            <a:noFill/>
            <a:miter lim="800000"/>
            <a:headEnd/>
            <a:tailEnd/>
          </a:ln>
        </p:spPr>
        <p:txBody>
          <a:bodyPr wrap="square" anchor="ctr">
            <a:spAutoFit/>
          </a:bodyPr>
          <a:lstStyle/>
          <a:p>
            <a:pPr algn="ctr"/>
            <a:r>
              <a:rPr lang="en-US" dirty="0" smtClean="0">
                <a:solidFill>
                  <a:srgbClr val="FFC000"/>
                </a:solidFill>
              </a:rPr>
              <a:t>Q#1:  Level of knowledge about past and projected climate </a:t>
            </a:r>
          </a:p>
          <a:p>
            <a:pPr algn="ctr"/>
            <a:r>
              <a:rPr lang="en-US" dirty="0" smtClean="0">
                <a:solidFill>
                  <a:srgbClr val="FFC000"/>
                </a:solidFill>
              </a:rPr>
              <a:t>and land use change?</a:t>
            </a:r>
            <a:endParaRPr lang="en-US" sz="2400" b="1" dirty="0">
              <a:solidFill>
                <a:srgbClr val="FFC000"/>
              </a:solidFill>
            </a:endParaRPr>
          </a:p>
        </p:txBody>
      </p:sp>
      <p:sp>
        <p:nvSpPr>
          <p:cNvPr id="6" name="TextBox 5"/>
          <p:cNvSpPr txBox="1"/>
          <p:nvPr/>
        </p:nvSpPr>
        <p:spPr>
          <a:xfrm>
            <a:off x="152400" y="3810000"/>
            <a:ext cx="8991600" cy="2862322"/>
          </a:xfrm>
          <a:prstGeom prst="rect">
            <a:avLst/>
          </a:prstGeom>
          <a:noFill/>
        </p:spPr>
        <p:txBody>
          <a:bodyPr wrap="square" rtlCol="0">
            <a:spAutoFit/>
          </a:bodyPr>
          <a:lstStyle/>
          <a:p>
            <a:r>
              <a:rPr lang="en-US" dirty="0" smtClean="0">
                <a:solidFill>
                  <a:srgbClr val="FFC000"/>
                </a:solidFill>
              </a:rPr>
              <a:t>Comments by collaborators:</a:t>
            </a:r>
            <a:r>
              <a:rPr lang="en-US" dirty="0" smtClean="0"/>
              <a:t/>
            </a:r>
            <a:br>
              <a:rPr lang="en-US" dirty="0" smtClean="0"/>
            </a:br>
            <a:endParaRPr lang="en-US" dirty="0" smtClean="0"/>
          </a:p>
          <a:p>
            <a:pPr>
              <a:buFont typeface="Arial" pitchFamily="34" charset="0"/>
              <a:buChar char="•"/>
            </a:pPr>
            <a:r>
              <a:rPr lang="en-US" i="1" dirty="0" smtClean="0"/>
              <a:t> “We have very little knowledge of past climate change and land use surrounding [our unit].”</a:t>
            </a:r>
            <a:br>
              <a:rPr lang="en-US" i="1" dirty="0" smtClean="0"/>
            </a:br>
            <a:endParaRPr lang="en-US" i="1" dirty="0" smtClean="0"/>
          </a:p>
          <a:p>
            <a:pPr>
              <a:buFont typeface="Arial" pitchFamily="34" charset="0"/>
              <a:buChar char="•"/>
            </a:pPr>
            <a:r>
              <a:rPr lang="en-US" i="1" dirty="0" smtClean="0"/>
              <a:t> “Significant opportunities exist to have explicit examples of the interactions between climate change and land use change as we look towards the future.”</a:t>
            </a:r>
            <a:br>
              <a:rPr lang="en-US" i="1" dirty="0" smtClean="0"/>
            </a:br>
            <a:endParaRPr lang="en-US" i="1" dirty="0" smtClean="0"/>
          </a:p>
          <a:p>
            <a:pPr>
              <a:buFont typeface="Arial" pitchFamily="34" charset="0"/>
              <a:buChar char="•"/>
            </a:pPr>
            <a:r>
              <a:rPr lang="en-US" i="1" dirty="0" smtClean="0"/>
              <a:t> PALMS project very useful; Climate Wizard tool used sporadically</a:t>
            </a:r>
          </a:p>
          <a:p>
            <a:endParaRPr lang="en-US" i="1" dirty="0"/>
          </a:p>
        </p:txBody>
      </p:sp>
      <p:graphicFrame>
        <p:nvGraphicFramePr>
          <p:cNvPr id="10" name="Chart 9"/>
          <p:cNvGraphicFramePr/>
          <p:nvPr/>
        </p:nvGraphicFramePr>
        <p:xfrm>
          <a:off x="381000" y="1066800"/>
          <a:ext cx="4038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495800" y="1066800"/>
          <a:ext cx="4203440" cy="277679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762000" y="350967"/>
            <a:ext cx="7772400" cy="369332"/>
          </a:xfrm>
          <a:prstGeom prst="rect">
            <a:avLst/>
          </a:prstGeom>
          <a:noFill/>
          <a:ln w="9525">
            <a:noFill/>
            <a:miter lim="800000"/>
            <a:headEnd/>
            <a:tailEnd/>
          </a:ln>
        </p:spPr>
        <p:txBody>
          <a:bodyPr wrap="square" anchor="ctr">
            <a:spAutoFit/>
          </a:bodyPr>
          <a:lstStyle/>
          <a:p>
            <a:pPr algn="ctr"/>
            <a:r>
              <a:rPr lang="en-US" dirty="0" smtClean="0">
                <a:solidFill>
                  <a:srgbClr val="FFC000"/>
                </a:solidFill>
              </a:rPr>
              <a:t>Q#2:  Established or systematic approach to managing under change?</a:t>
            </a:r>
            <a:endParaRPr lang="en-US" sz="2400" b="1" dirty="0">
              <a:solidFill>
                <a:srgbClr val="FFC000"/>
              </a:solidFill>
            </a:endParaRPr>
          </a:p>
        </p:txBody>
      </p:sp>
      <p:graphicFrame>
        <p:nvGraphicFramePr>
          <p:cNvPr id="3" name="Chart 2"/>
          <p:cNvGraphicFramePr/>
          <p:nvPr/>
        </p:nvGraphicFramePr>
        <p:xfrm>
          <a:off x="2362200" y="838200"/>
          <a:ext cx="44196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09600" y="3581400"/>
            <a:ext cx="8153400" cy="2862322"/>
          </a:xfrm>
          <a:prstGeom prst="rect">
            <a:avLst/>
          </a:prstGeom>
          <a:noFill/>
        </p:spPr>
        <p:txBody>
          <a:bodyPr wrap="square" rtlCol="0">
            <a:spAutoFit/>
          </a:bodyPr>
          <a:lstStyle/>
          <a:p>
            <a:r>
              <a:rPr lang="en-US" dirty="0" smtClean="0">
                <a:solidFill>
                  <a:srgbClr val="FFC000"/>
                </a:solidFill>
              </a:rPr>
              <a:t>No’s:</a:t>
            </a:r>
          </a:p>
          <a:p>
            <a:pPr>
              <a:buFont typeface="Arial" pitchFamily="34" charset="0"/>
              <a:buChar char="•"/>
            </a:pPr>
            <a:r>
              <a:rPr lang="en-US" i="1" dirty="0" smtClean="0"/>
              <a:t> “We are currently managing the same as in the past</a:t>
            </a:r>
          </a:p>
          <a:p>
            <a:pPr>
              <a:buFont typeface="Arial" pitchFamily="34" charset="0"/>
              <a:buChar char="•"/>
            </a:pPr>
            <a:r>
              <a:rPr lang="en-US" i="1" dirty="0" smtClean="0"/>
              <a:t> “Managers are cognizant of potential impacts, but not ready to commit to altering management practices given uncertainties, and the logistical implications of large-scale alterations in a cumbersome bureaucracy.”</a:t>
            </a:r>
          </a:p>
          <a:p>
            <a:endParaRPr lang="en-US" i="1" dirty="0" smtClean="0"/>
          </a:p>
          <a:p>
            <a:r>
              <a:rPr lang="en-US" dirty="0" err="1" smtClean="0">
                <a:solidFill>
                  <a:srgbClr val="FFC000"/>
                </a:solidFill>
              </a:rPr>
              <a:t>Somewhat’s</a:t>
            </a:r>
            <a:r>
              <a:rPr lang="en-US" dirty="0" smtClean="0">
                <a:solidFill>
                  <a:srgbClr val="FFC000"/>
                </a:solidFill>
              </a:rPr>
              <a:t>:</a:t>
            </a:r>
          </a:p>
          <a:p>
            <a:pPr>
              <a:buFont typeface="Arial" pitchFamily="34" charset="0"/>
              <a:buChar char="•"/>
            </a:pPr>
            <a:r>
              <a:rPr lang="en-US" dirty="0" smtClean="0"/>
              <a:t> </a:t>
            </a:r>
            <a:r>
              <a:rPr lang="en-US" i="1" dirty="0" smtClean="0"/>
              <a:t>Assessing likely impacts of climate change in NEPA analyses</a:t>
            </a:r>
          </a:p>
          <a:p>
            <a:pPr>
              <a:buFont typeface="Arial" pitchFamily="34" charset="0"/>
              <a:buChar char="•"/>
            </a:pPr>
            <a:r>
              <a:rPr lang="en-US" i="1" dirty="0" smtClean="0"/>
              <a:t> “Sound Science -&gt; Adaptive Management -&gt; Managing for Resilience”</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762000" y="181691"/>
            <a:ext cx="7772400" cy="707886"/>
          </a:xfrm>
          <a:prstGeom prst="rect">
            <a:avLst/>
          </a:prstGeom>
          <a:noFill/>
          <a:ln w="9525">
            <a:noFill/>
            <a:miter lim="800000"/>
            <a:headEnd/>
            <a:tailEnd/>
          </a:ln>
        </p:spPr>
        <p:txBody>
          <a:bodyPr wrap="square" anchor="ctr">
            <a:spAutoFit/>
          </a:bodyPr>
          <a:lstStyle/>
          <a:p>
            <a:pPr algn="ctr"/>
            <a:r>
              <a:rPr lang="en-US" sz="2000" dirty="0" smtClean="0">
                <a:solidFill>
                  <a:srgbClr val="FFC000"/>
                </a:solidFill>
              </a:rPr>
              <a:t>Q#3:  What adaptation options do you currently use?  Any barriers to their use?</a:t>
            </a:r>
            <a:endParaRPr lang="en-US" sz="2800" b="1" dirty="0">
              <a:solidFill>
                <a:srgbClr val="FFC000"/>
              </a:solidFill>
            </a:endParaRPr>
          </a:p>
        </p:txBody>
      </p:sp>
      <p:sp>
        <p:nvSpPr>
          <p:cNvPr id="3" name="TextBox 2"/>
          <p:cNvSpPr txBox="1"/>
          <p:nvPr/>
        </p:nvSpPr>
        <p:spPr>
          <a:xfrm>
            <a:off x="533400" y="1295400"/>
            <a:ext cx="7924800" cy="5909310"/>
          </a:xfrm>
          <a:prstGeom prst="rect">
            <a:avLst/>
          </a:prstGeom>
          <a:noFill/>
        </p:spPr>
        <p:txBody>
          <a:bodyPr wrap="square" rtlCol="0">
            <a:spAutoFit/>
          </a:bodyPr>
          <a:lstStyle/>
          <a:p>
            <a:r>
              <a:rPr lang="en-US" dirty="0" smtClean="0"/>
              <a:t>5 of 6 have identified priority resources to manage under change</a:t>
            </a:r>
          </a:p>
          <a:p>
            <a:endParaRPr lang="en-US" dirty="0" smtClean="0"/>
          </a:p>
          <a:p>
            <a:r>
              <a:rPr lang="en-US" dirty="0" smtClean="0"/>
              <a:t>4 of 6 have no identified adaptation options, or are still considering available options</a:t>
            </a:r>
            <a:br>
              <a:rPr lang="en-US" dirty="0" smtClean="0"/>
            </a:br>
            <a:r>
              <a:rPr lang="en-US" dirty="0" smtClean="0"/>
              <a:t/>
            </a:r>
            <a:br>
              <a:rPr lang="en-US" dirty="0" smtClean="0"/>
            </a:br>
            <a:r>
              <a:rPr lang="en-US" dirty="0" smtClean="0">
                <a:solidFill>
                  <a:srgbClr val="FFC000"/>
                </a:solidFill>
              </a:rPr>
              <a:t>****************************************************************</a:t>
            </a:r>
          </a:p>
          <a:p>
            <a:endParaRPr lang="en-US" dirty="0" smtClean="0"/>
          </a:p>
          <a:p>
            <a:r>
              <a:rPr lang="en-US" dirty="0" smtClean="0"/>
              <a:t>YCR:  “Likely will use limited to no intervention in Wilderness areas (95% of park), but will consider </a:t>
            </a:r>
            <a:r>
              <a:rPr lang="en-US" dirty="0" smtClean="0">
                <a:solidFill>
                  <a:srgbClr val="FFC000"/>
                </a:solidFill>
              </a:rPr>
              <a:t>active intervention </a:t>
            </a:r>
            <a:r>
              <a:rPr lang="en-US" dirty="0" smtClean="0"/>
              <a:t>and </a:t>
            </a:r>
            <a:r>
              <a:rPr lang="en-US" dirty="0" smtClean="0">
                <a:solidFill>
                  <a:srgbClr val="FFC000"/>
                </a:solidFill>
              </a:rPr>
              <a:t>cooperative planning </a:t>
            </a:r>
            <a:r>
              <a:rPr lang="en-US" dirty="0" smtClean="0"/>
              <a:t>for border areas (Barriers: land use outside park)</a:t>
            </a:r>
          </a:p>
          <a:p>
            <a:endParaRPr lang="en-US" dirty="0" smtClean="0"/>
          </a:p>
          <a:p>
            <a:r>
              <a:rPr lang="en-US" dirty="0" smtClean="0"/>
              <a:t>DEWA:  “Park has identified </a:t>
            </a:r>
            <a:r>
              <a:rPr lang="en-US" dirty="0" smtClean="0">
                <a:solidFill>
                  <a:srgbClr val="FFC000"/>
                </a:solidFill>
              </a:rPr>
              <a:t>connectivity corridors </a:t>
            </a:r>
            <a:r>
              <a:rPr lang="en-US" dirty="0" smtClean="0"/>
              <a:t>between Park and other protected lands” (Barriers: funding)</a:t>
            </a:r>
          </a:p>
          <a:p>
            <a:endParaRPr lang="en-US" dirty="0" smtClean="0"/>
          </a:p>
          <a:p>
            <a:r>
              <a:rPr lang="en-US" dirty="0" smtClean="0"/>
              <a:t>GSMNP:  “Encouraging and supporting </a:t>
            </a:r>
            <a:r>
              <a:rPr lang="en-US" dirty="0" smtClean="0">
                <a:solidFill>
                  <a:srgbClr val="FFC000"/>
                </a:solidFill>
              </a:rPr>
              <a:t>new research</a:t>
            </a:r>
            <a:r>
              <a:rPr lang="en-US" dirty="0" smtClean="0"/>
              <a:t>” (Barriers: funding)</a:t>
            </a:r>
          </a:p>
          <a:p>
            <a:endParaRPr lang="en-US" dirty="0" smtClean="0"/>
          </a:p>
          <a:p>
            <a:r>
              <a:rPr lang="en-US" dirty="0" smtClean="0"/>
              <a:t>APP I&amp;M:  “Besides </a:t>
            </a:r>
            <a:r>
              <a:rPr lang="en-US" dirty="0" smtClean="0">
                <a:solidFill>
                  <a:srgbClr val="FFC000"/>
                </a:solidFill>
              </a:rPr>
              <a:t>documenting current conditions</a:t>
            </a:r>
            <a:r>
              <a:rPr lang="en-US" dirty="0" smtClean="0"/>
              <a:t> and </a:t>
            </a:r>
            <a:r>
              <a:rPr lang="en-US" dirty="0" smtClean="0">
                <a:solidFill>
                  <a:srgbClr val="FFC000"/>
                </a:solidFill>
              </a:rPr>
              <a:t>conserving genetic material</a:t>
            </a:r>
            <a:r>
              <a:rPr lang="en-US" dirty="0" smtClean="0"/>
              <a:t>, I don’t know that there’s much we can do but watch as these communities disappear.”  (Barriers: lack of good options)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1905000" y="350966"/>
            <a:ext cx="5512593" cy="369332"/>
          </a:xfrm>
          <a:prstGeom prst="rect">
            <a:avLst/>
          </a:prstGeom>
          <a:noFill/>
          <a:ln w="9525">
            <a:noFill/>
            <a:miter lim="800000"/>
            <a:headEnd/>
            <a:tailEnd/>
          </a:ln>
        </p:spPr>
        <p:txBody>
          <a:bodyPr wrap="square" anchor="ctr">
            <a:spAutoFit/>
          </a:bodyPr>
          <a:lstStyle/>
          <a:p>
            <a:pPr algn="ctr" eaLnBrk="1" hangingPunct="1"/>
            <a:r>
              <a:rPr lang="en-US" b="1" dirty="0" smtClean="0">
                <a:solidFill>
                  <a:srgbClr val="FFC000"/>
                </a:solidFill>
              </a:rPr>
              <a:t>Q4:  What data and tools would be most useful?</a:t>
            </a:r>
            <a:endParaRPr lang="en-US" sz="2400" b="1" dirty="0">
              <a:solidFill>
                <a:srgbClr val="FFC000"/>
              </a:solidFill>
            </a:endParaRPr>
          </a:p>
        </p:txBody>
      </p:sp>
      <p:graphicFrame>
        <p:nvGraphicFramePr>
          <p:cNvPr id="7" name="Chart 6"/>
          <p:cNvGraphicFramePr/>
          <p:nvPr/>
        </p:nvGraphicFramePr>
        <p:xfrm>
          <a:off x="2209800" y="914400"/>
          <a:ext cx="49530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62000" y="4267200"/>
            <a:ext cx="8001000" cy="1754326"/>
          </a:xfrm>
          <a:prstGeom prst="rect">
            <a:avLst/>
          </a:prstGeom>
          <a:noFill/>
        </p:spPr>
        <p:txBody>
          <a:bodyPr wrap="square" rtlCol="0">
            <a:spAutoFit/>
          </a:bodyPr>
          <a:lstStyle/>
          <a:p>
            <a:r>
              <a:rPr lang="en-US" dirty="0" smtClean="0"/>
              <a:t/>
            </a:r>
            <a:br>
              <a:rPr lang="en-US" dirty="0" smtClean="0"/>
            </a:br>
            <a:r>
              <a:rPr lang="en-US" dirty="0" smtClean="0"/>
              <a:t>Everybody needs down-scaled data</a:t>
            </a:r>
          </a:p>
          <a:p>
            <a:pPr lvl="1">
              <a:buFont typeface="Arial" pitchFamily="34" charset="0"/>
              <a:buChar char="•"/>
            </a:pPr>
            <a:r>
              <a:rPr lang="en-US" dirty="0" smtClean="0">
                <a:solidFill>
                  <a:srgbClr val="FFC000"/>
                </a:solidFill>
              </a:rPr>
              <a:t>  4 of 6 said data needs to be at &lt; 1km</a:t>
            </a:r>
            <a:r>
              <a:rPr lang="en-US" baseline="30000" dirty="0" smtClean="0">
                <a:solidFill>
                  <a:srgbClr val="FFC000"/>
                </a:solidFill>
              </a:rPr>
              <a:t>2</a:t>
            </a:r>
            <a:r>
              <a:rPr lang="en-US" dirty="0" smtClean="0">
                <a:solidFill>
                  <a:srgbClr val="FFC000"/>
                </a:solidFill>
              </a:rPr>
              <a:t> scale; prefer 250M</a:t>
            </a:r>
          </a:p>
          <a:p>
            <a:pPr lvl="1">
              <a:buFont typeface="Arial" pitchFamily="34" charset="0"/>
              <a:buChar char="•"/>
            </a:pPr>
            <a:r>
              <a:rPr lang="en-US" dirty="0" smtClean="0">
                <a:solidFill>
                  <a:srgbClr val="FFC000"/>
                </a:solidFill>
              </a:rPr>
              <a:t>  1 of 6 said data should be at annual, not decadal, scale</a:t>
            </a:r>
          </a:p>
          <a:p>
            <a:pPr lvl="1">
              <a:buFont typeface="Arial" pitchFamily="34" charset="0"/>
              <a:buChar char="•"/>
            </a:pPr>
            <a:r>
              <a:rPr lang="en-US" dirty="0" smtClean="0">
                <a:solidFill>
                  <a:srgbClr val="FFC000"/>
                </a:solidFill>
              </a:rPr>
              <a:t>  3 of 6 expressed desire for data regarding seasonal variation (</a:t>
            </a:r>
            <a:r>
              <a:rPr lang="en-US" dirty="0" err="1" smtClean="0">
                <a:solidFill>
                  <a:srgbClr val="FFC000"/>
                </a:solidFill>
              </a:rPr>
              <a:t>esp</a:t>
            </a:r>
            <a:r>
              <a:rPr lang="en-US" dirty="0" smtClean="0">
                <a:solidFill>
                  <a:srgbClr val="FFC000"/>
                </a:solidFill>
              </a:rPr>
              <a:t> with regard to precipitation)</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1905000" y="381000"/>
            <a:ext cx="5512593" cy="646331"/>
          </a:xfrm>
          <a:prstGeom prst="rect">
            <a:avLst/>
          </a:prstGeom>
          <a:noFill/>
          <a:ln w="9525">
            <a:noFill/>
            <a:miter lim="800000"/>
            <a:headEnd/>
            <a:tailEnd/>
          </a:ln>
        </p:spPr>
        <p:txBody>
          <a:bodyPr wrap="square" anchor="ctr">
            <a:spAutoFit/>
          </a:bodyPr>
          <a:lstStyle/>
          <a:p>
            <a:pPr algn="ctr" eaLnBrk="1" hangingPunct="1"/>
            <a:r>
              <a:rPr lang="en-US" b="1" dirty="0" smtClean="0">
                <a:solidFill>
                  <a:srgbClr val="FFC000"/>
                </a:solidFill>
              </a:rPr>
              <a:t>Q5:  What would improve your ability to manage under change?</a:t>
            </a:r>
            <a:endParaRPr lang="en-US" sz="2400" b="1" dirty="0">
              <a:solidFill>
                <a:srgbClr val="FFC000"/>
              </a:solidFill>
            </a:endParaRPr>
          </a:p>
        </p:txBody>
      </p:sp>
      <p:sp>
        <p:nvSpPr>
          <p:cNvPr id="5" name="Content Placeholder 4"/>
          <p:cNvSpPr>
            <a:spLocks noGrp="1"/>
          </p:cNvSpPr>
          <p:nvPr>
            <p:ph idx="1"/>
          </p:nvPr>
        </p:nvSpPr>
        <p:spPr>
          <a:xfrm>
            <a:off x="304800" y="1676400"/>
            <a:ext cx="8686800" cy="4953000"/>
          </a:xfrm>
        </p:spPr>
        <p:txBody>
          <a:bodyPr>
            <a:normAutofit fontScale="55000" lnSpcReduction="20000"/>
          </a:bodyPr>
          <a:lstStyle/>
          <a:p>
            <a:r>
              <a:rPr lang="en-US" sz="3600" dirty="0" smtClean="0">
                <a:solidFill>
                  <a:srgbClr val="FFC000"/>
                </a:solidFill>
                <a:latin typeface="Rockwell" pitchFamily="18" charset="0"/>
                <a:ea typeface="Calibri" pitchFamily="34" charset="0"/>
                <a:cs typeface="Times New Roman" pitchFamily="18" charset="0"/>
              </a:rPr>
              <a:t>YCR:  </a:t>
            </a:r>
            <a:r>
              <a:rPr lang="en-US" sz="3600" dirty="0" smtClean="0">
                <a:latin typeface="Rockwell" pitchFamily="18" charset="0"/>
                <a:ea typeface="Calibri" pitchFamily="34" charset="0"/>
                <a:cs typeface="Times New Roman" pitchFamily="18" charset="0"/>
              </a:rPr>
              <a:t>Cooperative approaches with neighboring jurisdictions; “Perhaps the most difficult decision managers will face is whether to intervene with active management”</a:t>
            </a:r>
            <a:br>
              <a:rPr lang="en-US" sz="3600" dirty="0" smtClean="0">
                <a:latin typeface="Rockwell" pitchFamily="18" charset="0"/>
                <a:ea typeface="Calibri" pitchFamily="34" charset="0"/>
                <a:cs typeface="Times New Roman" pitchFamily="18" charset="0"/>
              </a:rPr>
            </a:br>
            <a:endParaRPr lang="en-US" sz="3600" dirty="0" smtClean="0">
              <a:latin typeface="Rockwell" pitchFamily="18" charset="0"/>
              <a:ea typeface="Calibri" pitchFamily="34" charset="0"/>
              <a:cs typeface="Times New Roman" pitchFamily="18" charset="0"/>
            </a:endParaRPr>
          </a:p>
          <a:p>
            <a:r>
              <a:rPr lang="en-US" sz="3600" dirty="0" smtClean="0">
                <a:solidFill>
                  <a:srgbClr val="FFC000"/>
                </a:solidFill>
                <a:latin typeface="Rockwell" pitchFamily="18" charset="0"/>
                <a:ea typeface="Calibri" pitchFamily="34" charset="0"/>
                <a:cs typeface="Times New Roman" pitchFamily="18" charset="0"/>
              </a:rPr>
              <a:t>GSMNP:  </a:t>
            </a:r>
            <a:r>
              <a:rPr lang="en-US" sz="3600" dirty="0" smtClean="0">
                <a:latin typeface="Rockwell" pitchFamily="18" charset="0"/>
                <a:ea typeface="Calibri" pitchFamily="34" charset="0"/>
                <a:cs typeface="Times New Roman" pitchFamily="18" charset="0"/>
              </a:rPr>
              <a:t>Policy direction about what actions are appropriate with the NPS framework – active versus passive management; the best scales for vulnerability assessment</a:t>
            </a:r>
            <a:br>
              <a:rPr lang="en-US" sz="3600" dirty="0" smtClean="0">
                <a:latin typeface="Rockwell" pitchFamily="18" charset="0"/>
                <a:ea typeface="Calibri" pitchFamily="34" charset="0"/>
                <a:cs typeface="Times New Roman" pitchFamily="18" charset="0"/>
              </a:rPr>
            </a:br>
            <a:endParaRPr lang="en-US" sz="3600" dirty="0" smtClean="0">
              <a:latin typeface="Rockwell" pitchFamily="18" charset="0"/>
              <a:ea typeface="Calibri" pitchFamily="34" charset="0"/>
              <a:cs typeface="Times New Roman" pitchFamily="18" charset="0"/>
            </a:endParaRPr>
          </a:p>
          <a:p>
            <a:r>
              <a:rPr lang="en-US" sz="3600" dirty="0" smtClean="0">
                <a:solidFill>
                  <a:srgbClr val="FFC000"/>
                </a:solidFill>
                <a:latin typeface="Rockwell" pitchFamily="18" charset="0"/>
                <a:ea typeface="Calibri" pitchFamily="34" charset="0"/>
                <a:cs typeface="Times New Roman" pitchFamily="18" charset="0"/>
              </a:rPr>
              <a:t>ROMO:  </a:t>
            </a:r>
            <a:r>
              <a:rPr lang="en-US" sz="3600" dirty="0" smtClean="0">
                <a:latin typeface="Rockwell" pitchFamily="18" charset="0"/>
                <a:ea typeface="Calibri" pitchFamily="34" charset="0"/>
                <a:cs typeface="Times New Roman" pitchFamily="18" charset="0"/>
              </a:rPr>
              <a:t>Better information and realistic approaches to begin and enhance scenario planning efforts that lead to true adaptive management approaches that can be continually evaluated over time, and which are realistic and can be funded.</a:t>
            </a:r>
            <a:br>
              <a:rPr lang="en-US" sz="3600" dirty="0" smtClean="0">
                <a:latin typeface="Rockwell" pitchFamily="18" charset="0"/>
                <a:ea typeface="Calibri" pitchFamily="34" charset="0"/>
                <a:cs typeface="Times New Roman" pitchFamily="18" charset="0"/>
              </a:rPr>
            </a:br>
            <a:endParaRPr lang="en-US" sz="3600" dirty="0" smtClean="0">
              <a:latin typeface="Rockwell" pitchFamily="18" charset="0"/>
              <a:ea typeface="Calibri" pitchFamily="34" charset="0"/>
              <a:cs typeface="Times New Roman" pitchFamily="18" charset="0"/>
            </a:endParaRPr>
          </a:p>
          <a:p>
            <a:r>
              <a:rPr lang="en-US" sz="3600" dirty="0" smtClean="0">
                <a:solidFill>
                  <a:srgbClr val="FFC000"/>
                </a:solidFill>
                <a:latin typeface="Rockwell" pitchFamily="18" charset="0"/>
                <a:ea typeface="Calibri" pitchFamily="34" charset="0"/>
                <a:cs typeface="Times New Roman" pitchFamily="18" charset="0"/>
              </a:rPr>
              <a:t>DEWA:  </a:t>
            </a:r>
            <a:r>
              <a:rPr lang="en-US" sz="3600" dirty="0" smtClean="0">
                <a:latin typeface="Rockwell" pitchFamily="18" charset="0"/>
                <a:ea typeface="Calibri" pitchFamily="34" charset="0"/>
                <a:cs typeface="Times New Roman" pitchFamily="18" charset="0"/>
              </a:rPr>
              <a:t>We don’t know what resources or species we can likely maintain, and which are very likely be “lost causes” (hemlock? brook trout?). We don’t have species and/or habitat distribution models for the area.  DEWA needs a CC vulnerability assessment and adaptation plan. There are too many unknowns to help give us a place to start.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609600" y="533400"/>
          <a:ext cx="4572000" cy="29337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57200" y="3581400"/>
          <a:ext cx="4572000" cy="29337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5181600" y="685800"/>
            <a:ext cx="3581400" cy="923330"/>
          </a:xfrm>
          <a:prstGeom prst="rect">
            <a:avLst/>
          </a:prstGeom>
          <a:noFill/>
        </p:spPr>
        <p:txBody>
          <a:bodyPr wrap="square" rtlCol="0">
            <a:spAutoFit/>
          </a:bodyPr>
          <a:lstStyle/>
          <a:p>
            <a:r>
              <a:rPr lang="en-US" dirty="0" smtClean="0">
                <a:solidFill>
                  <a:srgbClr val="FFC000"/>
                </a:solidFill>
              </a:rPr>
              <a:t>Q6&amp;7:  Current access to and relevance of data that will be produced by this project?</a:t>
            </a:r>
            <a:endParaRPr lang="en-US" dirty="0">
              <a:solidFill>
                <a:srgbClr val="FFC000"/>
              </a:solidFill>
            </a:endParaRPr>
          </a:p>
        </p:txBody>
      </p:sp>
      <p:sp>
        <p:nvSpPr>
          <p:cNvPr id="8" name="TextBox 7"/>
          <p:cNvSpPr txBox="1"/>
          <p:nvPr/>
        </p:nvSpPr>
        <p:spPr>
          <a:xfrm>
            <a:off x="5410200" y="2438400"/>
            <a:ext cx="3048000" cy="3139321"/>
          </a:xfrm>
          <a:prstGeom prst="rect">
            <a:avLst/>
          </a:prstGeom>
          <a:noFill/>
        </p:spPr>
        <p:txBody>
          <a:bodyPr wrap="square" rtlCol="0">
            <a:spAutoFit/>
          </a:bodyPr>
          <a:lstStyle/>
          <a:p>
            <a:r>
              <a:rPr lang="en-US" dirty="0" smtClean="0"/>
              <a:t>In general, the metrics appear to be conceptually in alignment with management issues; however, our experience suggests that the data sets are at a scale not commensurate with protected area-level management issues, as it relates to actionable items.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295400"/>
            <a:ext cx="7467600" cy="3693319"/>
          </a:xfrm>
          <a:prstGeom prst="rect">
            <a:avLst/>
          </a:prstGeom>
          <a:noFill/>
        </p:spPr>
        <p:txBody>
          <a:bodyPr wrap="square" rtlCol="0">
            <a:spAutoFit/>
          </a:bodyPr>
          <a:lstStyle/>
          <a:p>
            <a:r>
              <a:rPr lang="en-US" b="1" dirty="0" smtClean="0">
                <a:solidFill>
                  <a:srgbClr val="FFC000"/>
                </a:solidFill>
              </a:rPr>
              <a:t>“This assessment is a first of it’s kind for GRSM.  It will be important and help us into the future understand changes to the vegetation communities from possible climate change.”</a:t>
            </a:r>
          </a:p>
          <a:p>
            <a:endParaRPr lang="en-US" b="1" dirty="0" smtClean="0">
              <a:solidFill>
                <a:srgbClr val="FFC000"/>
              </a:solidFill>
            </a:endParaRPr>
          </a:p>
          <a:p>
            <a:endParaRPr lang="en-US" b="1" dirty="0" smtClean="0">
              <a:solidFill>
                <a:srgbClr val="FFC000"/>
              </a:solidFill>
            </a:endParaRPr>
          </a:p>
          <a:p>
            <a:r>
              <a:rPr lang="en-US" b="1" dirty="0" smtClean="0">
                <a:solidFill>
                  <a:srgbClr val="FFC000"/>
                </a:solidFill>
              </a:rPr>
              <a:t>“We value this opportunity.”</a:t>
            </a:r>
          </a:p>
          <a:p>
            <a:endParaRPr lang="en-US" b="1" dirty="0" smtClean="0">
              <a:solidFill>
                <a:srgbClr val="FFC000"/>
              </a:solidFill>
            </a:endParaRPr>
          </a:p>
          <a:p>
            <a:endParaRPr lang="en-US" b="1" dirty="0" smtClean="0">
              <a:solidFill>
                <a:srgbClr val="FFC000"/>
              </a:solidFill>
            </a:endParaRPr>
          </a:p>
          <a:p>
            <a:endParaRPr lang="en-US" b="1" dirty="0" smtClean="0">
              <a:solidFill>
                <a:srgbClr val="FFC000"/>
              </a:solidFill>
            </a:endParaRPr>
          </a:p>
          <a:p>
            <a:r>
              <a:rPr lang="en-US" b="1" dirty="0" smtClean="0">
                <a:solidFill>
                  <a:srgbClr val="FFC000"/>
                </a:solidFill>
              </a:rPr>
              <a:t>“An assessment of this nature will provide important information at a scale we hope will help answer what’s happened, what’s happening, and what future changes in vegetation communities can be expected.”</a:t>
            </a:r>
            <a:endParaRPr lang="en-US" b="1" dirty="0">
              <a:solidFill>
                <a:srgbClr val="FFC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ssertation proposa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Dissertation proposal</Template>
  <TotalTime>119</TotalTime>
  <Words>631</Words>
  <Application>Microsoft Office PowerPoint</Application>
  <PresentationFormat>On-screen Show (4:3)</PresentationFormat>
  <Paragraphs>98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Dissertation proposal</vt:lpstr>
      <vt:lpstr>Results of LCCVP Collaborator Pre-project surveys</vt:lpstr>
      <vt:lpstr>Survey Respondents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LCCVP Collaborator Pre-project surveys</dc:title>
  <dc:creator>Regan Nelson</dc:creator>
  <cp:lastModifiedBy>Andy Hansen</cp:lastModifiedBy>
  <cp:revision>1</cp:revision>
  <cp:lastPrinted>2012-10-25T23:04:48Z</cp:lastPrinted>
  <dcterms:created xsi:type="dcterms:W3CDTF">2013-05-17T17:26:31Z</dcterms:created>
  <dcterms:modified xsi:type="dcterms:W3CDTF">2013-05-21T23:05:41Z</dcterms:modified>
</cp:coreProperties>
</file>