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68" r:id="rId6"/>
    <p:sldId id="258" r:id="rId7"/>
    <p:sldId id="260" r:id="rId8"/>
    <p:sldId id="264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42" autoAdjust="0"/>
  </p:normalViewPr>
  <p:slideViewPr>
    <p:cSldViewPr snapToGrid="0" snapToObjects="1">
      <p:cViewPr varScale="1">
        <p:scale>
          <a:sx n="91" d="100"/>
          <a:sy n="91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zolkos:Desktop:EcolSyst%20by%20S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5"/>
          <c:order val="0"/>
          <c:tx>
            <c:v>Pine</c:v>
          </c:tx>
          <c:marker>
            <c:symbol val="none"/>
          </c:marker>
          <c:val>
            <c:numRef>
              <c:f>'∆SCS-EcolSyst'!$T$34:$T$37</c:f>
              <c:numCache>
                <c:formatCode>0.00</c:formatCode>
                <c:ptCount val="4"/>
                <c:pt idx="0">
                  <c:v>1.0</c:v>
                </c:pt>
                <c:pt idx="1">
                  <c:v>1.31</c:v>
                </c:pt>
                <c:pt idx="2">
                  <c:v>1.38</c:v>
                </c:pt>
                <c:pt idx="3">
                  <c:v>2.01</c:v>
                </c:pt>
              </c:numCache>
            </c:numRef>
          </c:val>
          <c:smooth val="0"/>
        </c:ser>
        <c:ser>
          <c:idx val="6"/>
          <c:order val="1"/>
          <c:tx>
            <c:v>Pine-Oak</c:v>
          </c:tx>
          <c:marker>
            <c:symbol val="none"/>
          </c:marker>
          <c:val>
            <c:numRef>
              <c:f>'∆SCS-EcolSyst'!$U$34:$U$37</c:f>
              <c:numCache>
                <c:formatCode>0.00</c:formatCode>
                <c:ptCount val="4"/>
                <c:pt idx="0">
                  <c:v>1.0</c:v>
                </c:pt>
                <c:pt idx="1">
                  <c:v>1.06</c:v>
                </c:pt>
                <c:pt idx="2">
                  <c:v>0.98</c:v>
                </c:pt>
                <c:pt idx="3">
                  <c:v>0.69</c:v>
                </c:pt>
              </c:numCache>
            </c:numRef>
          </c:val>
          <c:smooth val="0"/>
        </c:ser>
        <c:ser>
          <c:idx val="8"/>
          <c:order val="2"/>
          <c:tx>
            <c:v>Montane Alluvial</c:v>
          </c:tx>
          <c:marker>
            <c:symbol val="none"/>
          </c:marker>
          <c:val>
            <c:numRef>
              <c:f>'∆SCS-EcolSyst'!$W$34:$W$37</c:f>
              <c:numCache>
                <c:formatCode>0.00</c:formatCode>
                <c:ptCount val="4"/>
                <c:pt idx="0">
                  <c:v>1.0</c:v>
                </c:pt>
                <c:pt idx="1">
                  <c:v>0.96</c:v>
                </c:pt>
                <c:pt idx="2">
                  <c:v>0.77</c:v>
                </c:pt>
                <c:pt idx="3">
                  <c:v>0.48</c:v>
                </c:pt>
              </c:numCache>
            </c:numRef>
          </c:val>
          <c:smooth val="0"/>
        </c:ser>
        <c:ser>
          <c:idx val="7"/>
          <c:order val="3"/>
          <c:tx>
            <c:v>Oak-Hickory</c:v>
          </c:tx>
          <c:marker>
            <c:symbol val="none"/>
          </c:marker>
          <c:val>
            <c:numRef>
              <c:f>'∆SCS-EcolSyst'!$V$34:$V$37</c:f>
              <c:numCache>
                <c:formatCode>0.00</c:formatCode>
                <c:ptCount val="4"/>
                <c:pt idx="0">
                  <c:v>1.0</c:v>
                </c:pt>
                <c:pt idx="1">
                  <c:v>0.93</c:v>
                </c:pt>
                <c:pt idx="2">
                  <c:v>0.72</c:v>
                </c:pt>
                <c:pt idx="3">
                  <c:v>0.42</c:v>
                </c:pt>
              </c:numCache>
            </c:numRef>
          </c:val>
          <c:smooth val="0"/>
        </c:ser>
        <c:ser>
          <c:idx val="4"/>
          <c:order val="4"/>
          <c:tx>
            <c:v>Mixed Mesophytic</c:v>
          </c:tx>
          <c:marker>
            <c:symbol val="none"/>
          </c:marker>
          <c:val>
            <c:numRef>
              <c:f>'∆SCS-EcolSyst'!$S$34:$S$37</c:f>
              <c:numCache>
                <c:formatCode>0.00</c:formatCode>
                <c:ptCount val="4"/>
                <c:pt idx="0">
                  <c:v>1.0</c:v>
                </c:pt>
                <c:pt idx="1">
                  <c:v>0.88</c:v>
                </c:pt>
                <c:pt idx="2">
                  <c:v>0.65</c:v>
                </c:pt>
                <c:pt idx="3">
                  <c:v>0.39</c:v>
                </c:pt>
              </c:numCache>
            </c:numRef>
          </c:val>
          <c:smooth val="0"/>
        </c:ser>
        <c:ser>
          <c:idx val="0"/>
          <c:order val="5"/>
          <c:tx>
            <c:v>Cove Forest</c:v>
          </c:tx>
          <c:marker>
            <c:symbol val="none"/>
          </c:marker>
          <c:val>
            <c:numRef>
              <c:f>'∆SCS-EcolSyst'!$P$34:$P$37</c:f>
              <c:numCache>
                <c:formatCode>0.00</c:formatCode>
                <c:ptCount val="4"/>
                <c:pt idx="0">
                  <c:v>1.0</c:v>
                </c:pt>
                <c:pt idx="1">
                  <c:v>0.86</c:v>
                </c:pt>
                <c:pt idx="2">
                  <c:v>0.61</c:v>
                </c:pt>
                <c:pt idx="3">
                  <c:v>0.36</c:v>
                </c:pt>
              </c:numCache>
            </c:numRef>
          </c:val>
          <c:smooth val="0"/>
        </c:ser>
        <c:ser>
          <c:idx val="3"/>
          <c:order val="6"/>
          <c:tx>
            <c:v>Northern Hardwood</c:v>
          </c:tx>
          <c:marker>
            <c:symbol val="none"/>
          </c:marker>
          <c:val>
            <c:numRef>
              <c:f>'∆SCS-EcolSyst'!$R$34:$R$37</c:f>
              <c:numCache>
                <c:formatCode>0.00</c:formatCode>
                <c:ptCount val="4"/>
                <c:pt idx="0">
                  <c:v>1.0</c:v>
                </c:pt>
                <c:pt idx="1">
                  <c:v>0.75</c:v>
                </c:pt>
                <c:pt idx="2">
                  <c:v>0.37</c:v>
                </c:pt>
                <c:pt idx="3">
                  <c:v>0.11</c:v>
                </c:pt>
              </c:numCache>
            </c:numRef>
          </c:val>
          <c:smooth val="0"/>
        </c:ser>
        <c:ser>
          <c:idx val="2"/>
          <c:order val="7"/>
          <c:tx>
            <c:v>Hemlock</c:v>
          </c:tx>
          <c:marker>
            <c:symbol val="none"/>
          </c:marker>
          <c:val>
            <c:numRef>
              <c:f>'∆SCS-EcolSyst'!$Q$34:$Q$37</c:f>
              <c:numCache>
                <c:formatCode>0.00</c:formatCode>
                <c:ptCount val="4"/>
                <c:pt idx="0">
                  <c:v>1.0</c:v>
                </c:pt>
                <c:pt idx="1">
                  <c:v>0.66</c:v>
                </c:pt>
                <c:pt idx="2">
                  <c:v>0.31</c:v>
                </c:pt>
                <c:pt idx="3">
                  <c:v>0.09</c:v>
                </c:pt>
              </c:numCache>
            </c:numRef>
          </c:val>
          <c:smooth val="0"/>
        </c:ser>
        <c:ser>
          <c:idx val="1"/>
          <c:order val="8"/>
          <c:tx>
            <c:strRef>
              <c:f>'∆SCS-EcolSyst'!$O$33</c:f>
              <c:strCache>
                <c:ptCount val="1"/>
                <c:pt idx="0">
                  <c:v>Spruce-Fir</c:v>
                </c:pt>
              </c:strCache>
            </c:strRef>
          </c:tx>
          <c:marker>
            <c:symbol val="none"/>
          </c:marker>
          <c:cat>
            <c:numRef>
              <c:f>'∆SCS-EcolSyst'!$N$34:$N$37</c:f>
              <c:numCache>
                <c:formatCode>General</c:formatCode>
                <c:ptCount val="4"/>
                <c:pt idx="0">
                  <c:v>2010.0</c:v>
                </c:pt>
                <c:pt idx="1">
                  <c:v>2040.0</c:v>
                </c:pt>
                <c:pt idx="2">
                  <c:v>2070.0</c:v>
                </c:pt>
                <c:pt idx="3">
                  <c:v>2100.0</c:v>
                </c:pt>
              </c:numCache>
            </c:numRef>
          </c:cat>
          <c:val>
            <c:numRef>
              <c:f>'∆SCS-EcolSyst'!$O$34:$O$37</c:f>
              <c:numCache>
                <c:formatCode>0.00</c:formatCode>
                <c:ptCount val="4"/>
                <c:pt idx="0">
                  <c:v>1.0</c:v>
                </c:pt>
                <c:pt idx="1">
                  <c:v>0.56</c:v>
                </c:pt>
                <c:pt idx="2">
                  <c:v>0.24</c:v>
                </c:pt>
                <c:pt idx="3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251288"/>
        <c:axId val="260256856"/>
      </c:lineChart>
      <c:catAx>
        <c:axId val="260251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/>
                    <a:cs typeface="Times New Roman"/>
                  </a:defRPr>
                </a:pPr>
                <a:r>
                  <a:rPr lang="en-US" sz="1600" b="0">
                    <a:latin typeface="Times New Roman"/>
                    <a:cs typeface="Times New Roman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373602690288714"/>
              <c:y val="0.929411764705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60256856"/>
        <c:crosses val="autoZero"/>
        <c:auto val="1"/>
        <c:lblAlgn val="ctr"/>
        <c:lblOffset val="100"/>
        <c:noMultiLvlLbl val="0"/>
      </c:catAx>
      <c:valAx>
        <c:axId val="260256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/>
                    <a:cs typeface="Times New Roman"/>
                  </a:defRPr>
                </a:pPr>
                <a:r>
                  <a:rPr lang="en-US" sz="1600" b="0">
                    <a:latin typeface="Times New Roman"/>
                    <a:cs typeface="Times New Roman"/>
                  </a:rPr>
                  <a:t>∆SCS (Avg</a:t>
                </a:r>
                <a:r>
                  <a:rPr lang="en-US" sz="1600" b="0" baseline="0">
                    <a:latin typeface="Times New Roman"/>
                    <a:cs typeface="Times New Roman"/>
                  </a:rPr>
                  <a:t> hi [A2])</a:t>
                </a:r>
                <a:endParaRPr lang="en-US" sz="1600" b="0"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0.00785276338103713"/>
              <c:y val="0.32880217945620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endParaRPr lang="en-US"/>
          </a:p>
        </c:txPr>
        <c:crossAx val="260251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  <a:lumOff val="15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5F94A-C8CF-3446-BD27-5C9A1A8CBC01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40E08-4D51-1A40-91AC-82EA462B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Additional data requested from Gerald </a:t>
            </a:r>
            <a:r>
              <a:rPr lang="en-US" dirty="0" err="1" smtClean="0"/>
              <a:t>Rehfeldt</a:t>
            </a:r>
            <a:r>
              <a:rPr lang="en-US" dirty="0" smtClean="0"/>
              <a:t> (USFS) and Patrick Gonzalez (NPS)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Note: ∆SCS = ratio</a:t>
            </a:r>
            <a:r>
              <a:rPr lang="en-US" baseline="0" dirty="0" smtClean="0"/>
              <a:t> of the future : current predicted abundance of climate space (ALCC here)</a:t>
            </a:r>
          </a:p>
          <a:p>
            <a:r>
              <a:rPr lang="en-US" dirty="0" smtClean="0"/>
              <a:t>- Many spp.</a:t>
            </a:r>
            <a:r>
              <a:rPr lang="en-US" baseline="0" dirty="0" smtClean="0"/>
              <a:t> predicted to lose</a:t>
            </a:r>
          </a:p>
          <a:p>
            <a:r>
              <a:rPr lang="en-US" dirty="0" smtClean="0"/>
              <a:t>- *max</a:t>
            </a:r>
            <a:r>
              <a:rPr lang="en-US" baseline="0" dirty="0" smtClean="0"/>
              <a:t> </a:t>
            </a:r>
            <a:r>
              <a:rPr lang="en-US" dirty="0" smtClean="0"/>
              <a:t>∆SCS&gt;2, **max </a:t>
            </a:r>
            <a:r>
              <a:rPr lang="en-US" baseline="0" dirty="0" smtClean="0"/>
              <a:t>∆SCS&gt;10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ALCC-scale</a:t>
            </a:r>
          </a:p>
          <a:p>
            <a:r>
              <a:rPr lang="en-US" dirty="0" smtClean="0"/>
              <a:t>Decline for most- some faster than others</a:t>
            </a:r>
          </a:p>
          <a:p>
            <a:r>
              <a:rPr lang="en-US" dirty="0" smtClean="0"/>
              <a:t>Largest</a:t>
            </a:r>
            <a:r>
              <a:rPr lang="en-US" baseline="0" dirty="0" smtClean="0"/>
              <a:t> loss for Spruce-Fir, Hemlock, Northern Hardwood</a:t>
            </a:r>
          </a:p>
          <a:p>
            <a:r>
              <a:rPr lang="en-US" baseline="0" dirty="0" smtClean="0"/>
              <a:t>Gain for 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Both efforts predict considerable decline (&gt;90%) in Spruce-Fir SCS in ALCC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Differences</a:t>
            </a:r>
            <a:r>
              <a:rPr lang="en-US" baseline="0" dirty="0" smtClean="0"/>
              <a:t> in amount predicted to change, largely b/c the current predicted models are so different (will triple-check this).</a:t>
            </a:r>
            <a:endParaRPr lang="en-US" dirty="0" smtClean="0"/>
          </a:p>
          <a:p>
            <a:r>
              <a:rPr lang="en-US" dirty="0" smtClean="0"/>
              <a:t>- Despite this, both efforts predict similar regions will </a:t>
            </a:r>
            <a:r>
              <a:rPr lang="en-US" i="1" dirty="0" smtClean="0"/>
              <a:t>be</a:t>
            </a:r>
            <a:r>
              <a:rPr lang="en-US" i="0" dirty="0" smtClean="0"/>
              <a:t> occupied</a:t>
            </a:r>
            <a:r>
              <a:rPr lang="en-US" i="0" baseline="0" dirty="0" smtClean="0"/>
              <a:t> by 2100 (i.e. northeastern ALCC)</a:t>
            </a:r>
          </a:p>
          <a:p>
            <a:r>
              <a:rPr lang="en-US" i="0" dirty="0" smtClean="0"/>
              <a:t>- General consensus</a:t>
            </a:r>
            <a:r>
              <a:rPr lang="en-US" i="0" baseline="0" dirty="0" smtClean="0"/>
              <a:t> on future trends is good, </a:t>
            </a:r>
            <a:r>
              <a:rPr lang="en-US" i="0" dirty="0" smtClean="0"/>
              <a:t>important to know for conservation and </a:t>
            </a:r>
            <a:r>
              <a:rPr lang="en-US" i="0" dirty="0" err="1" smtClean="0"/>
              <a:t>mgmt</a:t>
            </a:r>
            <a:r>
              <a:rPr lang="en-US" i="0" dirty="0" smtClean="0"/>
              <a:t> strategies</a:t>
            </a:r>
          </a:p>
          <a:p>
            <a:r>
              <a:rPr lang="en-US" dirty="0" smtClean="0"/>
              <a:t>- However, </a:t>
            </a:r>
            <a:r>
              <a:rPr lang="en-US" i="1" dirty="0" smtClean="0"/>
              <a:t>how likely </a:t>
            </a:r>
            <a:r>
              <a:rPr lang="en-US" i="0" dirty="0" smtClean="0"/>
              <a:t>is it that </a:t>
            </a:r>
            <a:r>
              <a:rPr lang="en-US" dirty="0" smtClean="0"/>
              <a:t>Oak-Hickory</a:t>
            </a:r>
            <a:r>
              <a:rPr lang="en-US" baseline="0" dirty="0" smtClean="0"/>
              <a:t> will </a:t>
            </a:r>
            <a:r>
              <a:rPr lang="en-US" i="0" baseline="0" dirty="0" smtClean="0"/>
              <a:t>gain ~13,000% SCS? </a:t>
            </a:r>
            <a:r>
              <a:rPr lang="en-US" i="1" baseline="0" dirty="0" smtClean="0"/>
              <a:t>Where</a:t>
            </a:r>
            <a:r>
              <a:rPr lang="en-US" i="0" baseline="0" dirty="0" smtClean="0"/>
              <a:t> would these shifts occur?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For both SF and OH, let’s take a look at the limiting species,</a:t>
            </a:r>
            <a:r>
              <a:rPr lang="en-US" baseline="0" dirty="0" smtClean="0"/>
              <a:t> i.e. the species with the smallest range, thus controlling dist. of the 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SF = Balsam fir, OH = Yellow birch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For these</a:t>
            </a:r>
            <a:r>
              <a:rPr lang="en-US" baseline="0" dirty="0" smtClean="0"/>
              <a:t> species, let’s consider their predicted shifts at the more </a:t>
            </a:r>
            <a:r>
              <a:rPr lang="en-US" baseline="0" dirty="0" err="1" smtClean="0"/>
              <a:t>mgmt</a:t>
            </a:r>
            <a:r>
              <a:rPr lang="en-US" baseline="0" dirty="0" smtClean="0"/>
              <a:t>-intensive scale of NPS units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Trees</a:t>
            </a:r>
            <a:r>
              <a:rPr lang="en-US" baseline="0" dirty="0" smtClean="0"/>
              <a:t> will not necessarily perish in current regions that do not overlap future regions.  </a:t>
            </a:r>
            <a:r>
              <a:rPr lang="en-US" dirty="0" smtClean="0"/>
              <a:t>However, the </a:t>
            </a:r>
            <a:r>
              <a:rPr lang="en-US" baseline="0" dirty="0" smtClean="0"/>
              <a:t>persistence of some trees in current </a:t>
            </a:r>
            <a:r>
              <a:rPr lang="en-US" dirty="0" smtClean="0"/>
              <a:t>CS (e.g. GRSM)</a:t>
            </a:r>
            <a:r>
              <a:rPr lang="en-US" baseline="0" dirty="0" smtClean="0"/>
              <a:t> is relatively more threatened by CC/disease/pest/etc.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Controlling differences = beyond scope of analysis</a:t>
            </a:r>
          </a:p>
          <a:p>
            <a:pPr lvl="0"/>
            <a:r>
              <a:rPr lang="en-US" dirty="0" smtClean="0"/>
              <a:t>2. …</a:t>
            </a:r>
            <a:r>
              <a:rPr lang="en-US" baseline="0" dirty="0" smtClean="0"/>
              <a:t> in ALCC </a:t>
            </a:r>
            <a:r>
              <a:rPr lang="en-US" dirty="0" smtClean="0"/>
              <a:t>under ensemble </a:t>
            </a:r>
            <a:r>
              <a:rPr lang="en-US" dirty="0" err="1" smtClean="0"/>
              <a:t>avg</a:t>
            </a:r>
            <a:r>
              <a:rPr lang="en-US" dirty="0" smtClean="0"/>
              <a:t> (i.e. </a:t>
            </a:r>
            <a:r>
              <a:rPr lang="en-US" dirty="0" err="1" smtClean="0"/>
              <a:t>avg</a:t>
            </a:r>
            <a:r>
              <a:rPr lang="en-US" dirty="0" smtClean="0"/>
              <a:t> for all GCMs and emissions scenarios at both spatial resolutions).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 Strong consensus that many spp. will lose CS, weaker consensus on gainers/amt. gained (i.e. Forest Plot)</a:t>
            </a:r>
          </a:p>
          <a:p>
            <a:pPr lvl="0"/>
            <a:r>
              <a:rPr lang="en-US" dirty="0" smtClean="0"/>
              <a:t>4. … in two ways:</a:t>
            </a:r>
          </a:p>
          <a:p>
            <a:pPr lvl="0"/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. They predict more spp.</a:t>
            </a:r>
            <a:r>
              <a:rPr lang="en-US" baseline="0" dirty="0" smtClean="0"/>
              <a:t> </a:t>
            </a:r>
            <a:r>
              <a:rPr lang="en-US" dirty="0" smtClean="0"/>
              <a:t>will lose climate space in ALCC + greater amount will be lost than Iverson et al. (20 km)</a:t>
            </a:r>
          </a:p>
          <a:p>
            <a:pPr lvl="0"/>
            <a:r>
              <a:rPr lang="en-US" dirty="0" smtClean="0"/>
              <a:t>		- Note: </a:t>
            </a:r>
            <a:r>
              <a:rPr lang="en-US" dirty="0" err="1" smtClean="0"/>
              <a:t>Avg</a:t>
            </a:r>
            <a:r>
              <a:rPr lang="en-US" dirty="0" smtClean="0"/>
              <a:t> ∆SCS inflated for </a:t>
            </a:r>
            <a:r>
              <a:rPr lang="en-US" i="1" u="none" dirty="0" smtClean="0"/>
              <a:t>both</a:t>
            </a:r>
            <a:r>
              <a:rPr lang="en-US" dirty="0" smtClean="0"/>
              <a:t> efforts because of the few species predicted to gain climate space in the ALCC are predicted to gain disproportionately more than the losers are predicted to lose</a:t>
            </a:r>
          </a:p>
          <a:p>
            <a:pPr lvl="0"/>
            <a:r>
              <a:rPr lang="en-US" dirty="0" smtClean="0"/>
              <a:t>	ii. They predict less overlap b/w current and future CS, suggesting migration to new CS maybe more challenging than previously considered</a:t>
            </a:r>
          </a:p>
          <a:p>
            <a:pPr lvl="0"/>
            <a:r>
              <a:rPr lang="en-US" dirty="0" smtClean="0"/>
              <a:t>5. CS of all ecol.</a:t>
            </a:r>
            <a:r>
              <a:rPr lang="en-US" baseline="0" dirty="0" smtClean="0"/>
              <a:t> systems (except Pine) </a:t>
            </a:r>
            <a:r>
              <a:rPr lang="en-US" dirty="0" smtClean="0"/>
              <a:t>predicted to contract northward in ALCC;</a:t>
            </a:r>
            <a:r>
              <a:rPr lang="en-US" baseline="0" dirty="0" smtClean="0"/>
              <a:t> quality i.e. </a:t>
            </a:r>
            <a:r>
              <a:rPr lang="en-US" dirty="0" smtClean="0"/>
              <a:t>increasingly fragmented for most systems</a:t>
            </a:r>
          </a:p>
          <a:p>
            <a:pPr lvl="0"/>
            <a:r>
              <a:rPr lang="en-US" dirty="0" smtClean="0"/>
              <a:t>	- Note: tree spp.</a:t>
            </a:r>
            <a:r>
              <a:rPr lang="en-US" baseline="0" dirty="0" smtClean="0"/>
              <a:t> expected to respond to climate change on individual basis, hard to know whether ecol. systems will migrate as intact units.. r</a:t>
            </a:r>
            <a:r>
              <a:rPr lang="en-US" dirty="0" smtClean="0"/>
              <a:t>esults more indicative</a:t>
            </a:r>
            <a:r>
              <a:rPr lang="en-US" baseline="0" dirty="0" smtClean="0"/>
              <a:t> </a:t>
            </a:r>
            <a:r>
              <a:rPr lang="en-US" dirty="0" smtClean="0"/>
              <a:t>of ecol.</a:t>
            </a:r>
            <a:r>
              <a:rPr lang="en-US" baseline="0" dirty="0" smtClean="0"/>
              <a:t> system</a:t>
            </a:r>
            <a:r>
              <a:rPr lang="en-US" dirty="0" smtClean="0"/>
              <a:t> disintegration</a:t>
            </a:r>
          </a:p>
          <a:p>
            <a:pPr lvl="0"/>
            <a:r>
              <a:rPr lang="en-US" dirty="0" smtClean="0"/>
              <a:t>6. The parks and their associated PACEs are important conduits for biodiversity persistence and propagation, thus the parks (continued) protection is essential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0E08-4D51-1A40-91AC-82EA462BA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8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9487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5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Synthesis of eastern tree species redistribution under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0940" y="4643139"/>
            <a:ext cx="2013059" cy="1119984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i="1" dirty="0" smtClean="0"/>
              <a:t>LCC-VP meeting</a:t>
            </a:r>
          </a:p>
          <a:p>
            <a:pPr algn="r"/>
            <a:r>
              <a:rPr lang="en-US" sz="2000" i="1" dirty="0" smtClean="0"/>
              <a:t>May 2013</a:t>
            </a:r>
            <a:endParaRPr lang="en-US" sz="2000" i="1" dirty="0"/>
          </a:p>
          <a:p>
            <a:pPr algn="r"/>
            <a:r>
              <a:rPr lang="en-US" sz="2000" i="1" dirty="0" smtClean="0"/>
              <a:t>Jackson Hole, WY</a:t>
            </a:r>
          </a:p>
        </p:txBody>
      </p:sp>
      <p:pic>
        <p:nvPicPr>
          <p:cNvPr id="4" name="Picture 3" descr="LCC-VP 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581"/>
            <a:ext cx="9144000" cy="10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099" y="160121"/>
            <a:ext cx="2828727" cy="776835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973"/>
            <a:ext cx="8229600" cy="564559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Conclusions</a:t>
            </a:r>
          </a:p>
          <a:p>
            <a:pPr marL="0" lvl="0" indent="0">
              <a:buNone/>
            </a:pPr>
            <a:r>
              <a:rPr lang="en-US" dirty="0" smtClean="0"/>
              <a:t>1.  Different studies = different methods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2.  Most species (64%) predicted to lose climate space by 2100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  Strong consensus on losers, weaker on gainers</a:t>
            </a:r>
          </a:p>
          <a:p>
            <a:pPr marL="0" lvl="0" indent="0">
              <a:buNone/>
            </a:pPr>
            <a:r>
              <a:rPr lang="en-US" dirty="0" smtClean="0"/>
              <a:t>4.  McKenney et al. (2011) predict greater impact of climate change on individual species</a:t>
            </a:r>
          </a:p>
          <a:p>
            <a:pPr marL="0" lvl="0" indent="0">
              <a:buNone/>
            </a:pPr>
            <a:r>
              <a:rPr lang="en-US" dirty="0" smtClean="0"/>
              <a:t>5.  The amount </a:t>
            </a:r>
            <a:r>
              <a:rPr lang="en-US" dirty="0"/>
              <a:t>(</a:t>
            </a:r>
            <a:r>
              <a:rPr lang="en-US" dirty="0" smtClean="0"/>
              <a:t>and quality</a:t>
            </a:r>
            <a:r>
              <a:rPr lang="en-US" dirty="0"/>
              <a:t>)</a:t>
            </a:r>
            <a:r>
              <a:rPr lang="en-US" dirty="0" smtClean="0"/>
              <a:t> of ecological system climate space predicted to decrease</a:t>
            </a:r>
          </a:p>
          <a:p>
            <a:pPr marL="0" lvl="0" indent="0">
              <a:buNone/>
            </a:pPr>
            <a:r>
              <a:rPr lang="en-US" dirty="0" smtClean="0"/>
              <a:t>6.  NPS </a:t>
            </a:r>
            <a:r>
              <a:rPr lang="en-US" dirty="0"/>
              <a:t>units </a:t>
            </a:r>
            <a:r>
              <a:rPr lang="en-US" dirty="0" smtClean="0"/>
              <a:t>in ALCC can support </a:t>
            </a:r>
            <a:r>
              <a:rPr lang="en-US" dirty="0"/>
              <a:t>refugia and/or migration of some tree spp. into </a:t>
            </a:r>
            <a:r>
              <a:rPr lang="en-US" dirty="0" smtClean="0"/>
              <a:t>new climate space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What’s next?</a:t>
            </a:r>
          </a:p>
          <a:p>
            <a:r>
              <a:rPr lang="en-US" dirty="0" smtClean="0"/>
              <a:t>Publish synthesis</a:t>
            </a:r>
          </a:p>
          <a:p>
            <a:r>
              <a:rPr lang="en-US" dirty="0"/>
              <a:t>Include results in vulnerability assessment</a:t>
            </a:r>
          </a:p>
          <a:p>
            <a:r>
              <a:rPr lang="en-US" dirty="0" smtClean="0"/>
              <a:t>Finer </a:t>
            </a:r>
            <a:r>
              <a:rPr lang="en-US" dirty="0"/>
              <a:t>scale modeling</a:t>
            </a:r>
          </a:p>
          <a:p>
            <a:pPr lvl="1"/>
            <a:r>
              <a:rPr lang="en-US" i="1" dirty="0"/>
              <a:t>What does the future hold for tree species in NPS units</a:t>
            </a:r>
            <a:r>
              <a:rPr lang="en-US" i="1" dirty="0" smtClean="0"/>
              <a:t>?</a:t>
            </a:r>
            <a:endParaRPr lang="en-US" dirty="0" smtClean="0"/>
          </a:p>
          <a:p>
            <a:r>
              <a:rPr lang="en-US" dirty="0" smtClean="0"/>
              <a:t>Collaboration/iteration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58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23" y="299932"/>
            <a:ext cx="5480533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54874"/>
            <a:ext cx="8229600" cy="3823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u="sng" dirty="0" smtClean="0"/>
              <a:t>References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Iverson</a:t>
            </a:r>
            <a:r>
              <a:rPr lang="en-US" sz="1400" dirty="0"/>
              <a:t>, L. R., Prasad, A. M., Matthews, S. N., &amp; Peters, M. (2008). Estimating potential habitat for 134 eastern US tree species under six climate scenarios. </a:t>
            </a:r>
            <a:r>
              <a:rPr lang="en-US" sz="1400" i="1" dirty="0"/>
              <a:t>Forest Ecology and Management, 254, </a:t>
            </a:r>
            <a:r>
              <a:rPr lang="en-US" sz="1400" dirty="0"/>
              <a:t>390-406.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McKenney</a:t>
            </a:r>
            <a:r>
              <a:rPr lang="en-US" sz="1400" dirty="0"/>
              <a:t>, D. W., </a:t>
            </a:r>
            <a:r>
              <a:rPr lang="en-US" sz="1400" dirty="0" err="1"/>
              <a:t>Pedlar</a:t>
            </a:r>
            <a:r>
              <a:rPr lang="en-US" sz="1400" dirty="0"/>
              <a:t>, J. H., Rood, R. B., and Price, D. (2011). Revisiting projected shifts in the climate envelopes of North American trees using updated general circulation models. </a:t>
            </a:r>
            <a:r>
              <a:rPr lang="en-US" sz="1400" i="1" dirty="0"/>
              <a:t>Global Change Biology, 17, </a:t>
            </a:r>
            <a:r>
              <a:rPr lang="en-US" sz="1400" dirty="0"/>
              <a:t>2720-2730.</a:t>
            </a:r>
          </a:p>
        </p:txBody>
      </p:sp>
    </p:spTree>
    <p:extLst>
      <p:ext uri="{BB962C8B-B14F-4D97-AF65-F5344CB8AC3E}">
        <p14:creationId xmlns:p14="http://schemas.microsoft.com/office/powerpoint/2010/main" val="95643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411" y="274638"/>
            <a:ext cx="2136640" cy="866574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22" y="1151255"/>
            <a:ext cx="8462384" cy="54403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u="sng" dirty="0" smtClean="0"/>
              <a:t>Goal</a:t>
            </a:r>
            <a:r>
              <a:rPr lang="en-US" i="1" dirty="0" smtClean="0"/>
              <a:t>: </a:t>
            </a:r>
            <a:r>
              <a:rPr lang="en-US" i="1" dirty="0"/>
              <a:t>S</a:t>
            </a:r>
            <a:r>
              <a:rPr lang="en-US" i="1" dirty="0" smtClean="0"/>
              <a:t>ynthesize current understanding of eastern forests response to climate change to inform finer scale modeling efforts and vulnerability assessment</a:t>
            </a:r>
          </a:p>
          <a:p>
            <a:r>
              <a:rPr lang="en-US" dirty="0" smtClean="0"/>
              <a:t>Last </a:t>
            </a:r>
            <a:r>
              <a:rPr lang="en-US" dirty="0"/>
              <a:t>meeting:</a:t>
            </a:r>
          </a:p>
          <a:p>
            <a:pPr lvl="1"/>
            <a:r>
              <a:rPr lang="en-US" dirty="0"/>
              <a:t>36 high priority tree spp. </a:t>
            </a:r>
            <a:r>
              <a:rPr lang="en-US" dirty="0" smtClean="0"/>
              <a:t>identified</a:t>
            </a:r>
          </a:p>
          <a:p>
            <a:pPr lvl="1"/>
            <a:r>
              <a:rPr lang="en-US" dirty="0" smtClean="0"/>
              <a:t>Relevant ecological systems identified during Nov. </a:t>
            </a:r>
            <a:r>
              <a:rPr lang="en-US" dirty="0" err="1" smtClean="0"/>
              <a:t>mtg</a:t>
            </a:r>
            <a:endParaRPr lang="en-US" dirty="0" smtClean="0"/>
          </a:p>
          <a:p>
            <a:pPr lvl="1"/>
            <a:r>
              <a:rPr lang="en-US" dirty="0" smtClean="0"/>
              <a:t>Acquired data: 6 GCMs, 3 </a:t>
            </a:r>
            <a:r>
              <a:rPr lang="en-US" dirty="0" err="1" smtClean="0"/>
              <a:t>em</a:t>
            </a:r>
            <a:r>
              <a:rPr lang="en-US" dirty="0" smtClean="0"/>
              <a:t>. scenarios (A1fi, A2, B1)</a:t>
            </a:r>
          </a:p>
          <a:p>
            <a:r>
              <a:rPr lang="en-US" dirty="0" smtClean="0"/>
              <a:t>What’s new:</a:t>
            </a:r>
          </a:p>
          <a:p>
            <a:pPr lvl="1"/>
            <a:r>
              <a:rPr lang="en-US" dirty="0" smtClean="0"/>
              <a:t>Bulk of data processing done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requested from two additional groups</a:t>
            </a:r>
          </a:p>
          <a:p>
            <a:pPr lvl="1"/>
            <a:r>
              <a:rPr lang="en-US" dirty="0" smtClean="0"/>
              <a:t>Paper drafted, refine + submit (goal: June 2013)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restPlot0517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25" y="1107857"/>
            <a:ext cx="4340830" cy="5447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33"/>
            <a:ext cx="8229600" cy="7636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Change in amount of climate space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2226" y="1305100"/>
            <a:ext cx="2640880" cy="4315378"/>
            <a:chOff x="2682226" y="1305100"/>
            <a:chExt cx="2640880" cy="4315378"/>
          </a:xfrm>
        </p:grpSpPr>
        <p:sp>
          <p:nvSpPr>
            <p:cNvPr id="7" name="Rectangle 6"/>
            <p:cNvSpPr/>
            <p:nvPr/>
          </p:nvSpPr>
          <p:spPr>
            <a:xfrm>
              <a:off x="4495234" y="1305100"/>
              <a:ext cx="827872" cy="4315378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2226" y="1305100"/>
              <a:ext cx="1587411" cy="1652843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49604" y="6611779"/>
            <a:ext cx="2694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Iverson et al. (2008) and McKenney et al. (2011)</a:t>
            </a:r>
            <a:endParaRPr lang="en-US" sz="10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82226" y="1305100"/>
            <a:ext cx="3701341" cy="4315378"/>
            <a:chOff x="2682226" y="1305100"/>
            <a:chExt cx="3701341" cy="4315378"/>
          </a:xfrm>
        </p:grpSpPr>
        <p:sp>
          <p:nvSpPr>
            <p:cNvPr id="9" name="Rectangle 8"/>
            <p:cNvSpPr/>
            <p:nvPr/>
          </p:nvSpPr>
          <p:spPr>
            <a:xfrm>
              <a:off x="2682226" y="4202954"/>
              <a:ext cx="1587411" cy="1417524"/>
            </a:xfrm>
            <a:prstGeom prst="rect">
              <a:avLst/>
            </a:prstGeom>
            <a:solidFill>
              <a:srgbClr val="B7FF4D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540465" y="1305100"/>
              <a:ext cx="843102" cy="4315378"/>
            </a:xfrm>
            <a:prstGeom prst="rect">
              <a:avLst/>
            </a:prstGeom>
            <a:solidFill>
              <a:srgbClr val="B7FF4D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49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45443" y="-103528"/>
            <a:ext cx="8898557" cy="6946586"/>
            <a:chOff x="245443" y="-103528"/>
            <a:chExt cx="8898557" cy="6946586"/>
          </a:xfrm>
        </p:grpSpPr>
        <p:pic>
          <p:nvPicPr>
            <p:cNvPr id="23" name="Picture 22" descr="ivePiPaMA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" y="29686"/>
              <a:ext cx="4349478" cy="3566160"/>
            </a:xfrm>
            <a:prstGeom prst="rect">
              <a:avLst/>
            </a:prstGeom>
          </p:spPr>
        </p:pic>
        <p:pic>
          <p:nvPicPr>
            <p:cNvPr id="22" name="Picture 21" descr="ivePiPaCU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534" y="29686"/>
              <a:ext cx="4349478" cy="3566160"/>
            </a:xfrm>
            <a:prstGeom prst="rect">
              <a:avLst/>
            </a:prstGeom>
          </p:spPr>
        </p:pic>
        <p:pic>
          <p:nvPicPr>
            <p:cNvPr id="20" name="Picture 19" descr="mckPiPaMA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534" y="3251163"/>
              <a:ext cx="4349478" cy="3566160"/>
            </a:xfrm>
            <a:prstGeom prst="rect">
              <a:avLst/>
            </a:prstGeom>
          </p:spPr>
        </p:pic>
        <p:pic>
          <p:nvPicPr>
            <p:cNvPr id="19" name="Picture 18" descr="mckPiPaCU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43" y="3259463"/>
              <a:ext cx="4349478" cy="35661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59678" y="3157455"/>
              <a:ext cx="1794633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000000"/>
                  </a:solidFill>
                </a:rPr>
                <a:t>Current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97726" y="6468952"/>
              <a:ext cx="1445637" cy="2689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4048" tIns="62024" rIns="124048" bIns="6202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4462" y="2616697"/>
              <a:ext cx="863445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r"/>
              <a:r>
                <a:rPr lang="en-US" sz="2700" b="1" dirty="0">
                  <a:solidFill>
                    <a:srgbClr val="000000"/>
                  </a:solidFill>
                </a:rPr>
                <a:t>A1fi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4964" y="5825788"/>
              <a:ext cx="698647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r"/>
              <a:r>
                <a:rPr lang="en-US" sz="2700" b="1" dirty="0">
                  <a:solidFill>
                    <a:srgbClr val="000000"/>
                  </a:solidFill>
                </a:rPr>
                <a:t>A2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17172" y="6479737"/>
              <a:ext cx="1445637" cy="2689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4048" tIns="62024" rIns="124048" bIns="6202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4638" y="6348467"/>
              <a:ext cx="2339362" cy="494591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</a:rPr>
                <a:t>Top: Iverson et al. (2008)</a:t>
              </a:r>
            </a:p>
            <a:p>
              <a:r>
                <a:rPr lang="en-US" sz="1200" i="1" dirty="0">
                  <a:solidFill>
                    <a:srgbClr val="000000"/>
                  </a:solidFill>
                </a:rPr>
                <a:t>Bottom: McKenney et al. (2011)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60040" y="3326866"/>
              <a:ext cx="1445637" cy="2689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4048" tIns="62024" rIns="124048" bIns="6202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76649" y="-103528"/>
              <a:ext cx="2705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Longleaf pine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0331" y="3157455"/>
              <a:ext cx="1794633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000000"/>
                  </a:solidFill>
                </a:rPr>
                <a:t>2100</a:t>
              </a:r>
              <a:endParaRPr lang="en-US" sz="27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84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6054" y="-75504"/>
            <a:ext cx="8977946" cy="6942222"/>
            <a:chOff x="166054" y="-75504"/>
            <a:chExt cx="8977946" cy="6942222"/>
          </a:xfrm>
        </p:grpSpPr>
        <p:pic>
          <p:nvPicPr>
            <p:cNvPr id="20" name="Picture 19" descr="ivePoTrMA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521" y="79296"/>
              <a:ext cx="4427546" cy="3630168"/>
            </a:xfrm>
            <a:prstGeom prst="rect">
              <a:avLst/>
            </a:prstGeom>
          </p:spPr>
        </p:pic>
        <p:pic>
          <p:nvPicPr>
            <p:cNvPr id="7" name="Picture 6" descr="ivePoTrCU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54" y="79296"/>
              <a:ext cx="4427546" cy="3630168"/>
            </a:xfrm>
            <a:prstGeom prst="rect">
              <a:avLst/>
            </a:prstGeom>
          </p:spPr>
        </p:pic>
        <p:pic>
          <p:nvPicPr>
            <p:cNvPr id="6" name="Picture 5" descr="mckPoTrMA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521" y="3195120"/>
              <a:ext cx="4427546" cy="3630168"/>
            </a:xfrm>
            <a:prstGeom prst="rect">
              <a:avLst/>
            </a:prstGeom>
          </p:spPr>
        </p:pic>
        <p:pic>
          <p:nvPicPr>
            <p:cNvPr id="5" name="Picture 4" descr="mckPoTrCU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54" y="3195120"/>
              <a:ext cx="4427546" cy="36301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19104" y="3094006"/>
              <a:ext cx="1384632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000000"/>
                  </a:solidFill>
                </a:rPr>
                <a:t>Current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9974" y="6433219"/>
              <a:ext cx="1445637" cy="2689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4048" tIns="62024" rIns="124048" bIns="6202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44815" y="2654362"/>
              <a:ext cx="984090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r"/>
              <a:r>
                <a:rPr lang="en-US" sz="2700" b="1" dirty="0">
                  <a:solidFill>
                    <a:srgbClr val="000000"/>
                  </a:solidFill>
                </a:rPr>
                <a:t>A1fi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78340" y="5831369"/>
              <a:ext cx="964370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r"/>
              <a:r>
                <a:rPr lang="en-US" sz="2700" b="1" dirty="0">
                  <a:solidFill>
                    <a:srgbClr val="000000"/>
                  </a:solidFill>
                </a:rPr>
                <a:t>A2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43663" y="6456067"/>
              <a:ext cx="1445637" cy="2689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4048" tIns="62024" rIns="124048" bIns="6202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4571" y="6372127"/>
              <a:ext cx="2399429" cy="494591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</a:rPr>
                <a:t>Top: Iverson et al. (2008)</a:t>
              </a:r>
            </a:p>
            <a:p>
              <a:r>
                <a:rPr lang="en-US" sz="1200" i="1" dirty="0">
                  <a:solidFill>
                    <a:srgbClr val="000000"/>
                  </a:solidFill>
                </a:rPr>
                <a:t>Bottom: McKenney et al. (2011)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0331" y="3094006"/>
              <a:ext cx="1794633" cy="540758"/>
            </a:xfrm>
            <a:prstGeom prst="rect">
              <a:avLst/>
            </a:prstGeom>
            <a:noFill/>
          </p:spPr>
          <p:txBody>
            <a:bodyPr wrap="square" lIns="124048" tIns="62024" rIns="124048" bIns="62024" rtlCol="0">
              <a:spAutoFit/>
            </a:bodyPr>
            <a:lstStyle/>
            <a:p>
              <a:pPr algn="ctr"/>
              <a:r>
                <a:rPr lang="en-US" sz="2700" b="1" dirty="0" smtClean="0">
                  <a:solidFill>
                    <a:srgbClr val="000000"/>
                  </a:solidFill>
                </a:rPr>
                <a:t>2100</a:t>
              </a:r>
              <a:endParaRPr lang="en-US" sz="2700" b="1" dirty="0">
                <a:solidFill>
                  <a:srgbClr val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24272" y="-75504"/>
              <a:ext cx="301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Quaking aspen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29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system change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8033726"/>
              </p:ext>
            </p:extLst>
          </p:nvPr>
        </p:nvGraphicFramePr>
        <p:xfrm>
          <a:off x="1083338" y="1417638"/>
          <a:ext cx="7144364" cy="497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5365" y="6581001"/>
            <a:ext cx="1678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McKenney et al. (2011)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5386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98"/>
            <a:ext cx="8229600" cy="811529"/>
          </a:xfrm>
        </p:spPr>
        <p:txBody>
          <a:bodyPr>
            <a:normAutofit/>
          </a:bodyPr>
          <a:lstStyle/>
          <a:p>
            <a:r>
              <a:rPr lang="en-US" dirty="0" smtClean="0"/>
              <a:t>Spruce-Fir redistribution by 2100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972" y="1891386"/>
            <a:ext cx="136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SPRUCE-FIR</a:t>
            </a:r>
          </a:p>
          <a:p>
            <a:r>
              <a:rPr lang="en-US" i="1" dirty="0" smtClean="0"/>
              <a:t>Tree spp.:</a:t>
            </a:r>
          </a:p>
          <a:p>
            <a:r>
              <a:rPr lang="en-US" dirty="0" smtClean="0"/>
              <a:t>- *Balsam fir</a:t>
            </a:r>
          </a:p>
          <a:p>
            <a:r>
              <a:rPr lang="en-US" dirty="0" smtClean="0"/>
              <a:t>- Red spruce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53420" y="2167501"/>
            <a:ext cx="1590579" cy="3402824"/>
            <a:chOff x="7553420" y="2167501"/>
            <a:chExt cx="1590579" cy="3402824"/>
          </a:xfrm>
        </p:grpSpPr>
        <p:sp>
          <p:nvSpPr>
            <p:cNvPr id="10" name="TextBox 9"/>
            <p:cNvSpPr txBox="1"/>
            <p:nvPr/>
          </p:nvSpPr>
          <p:spPr>
            <a:xfrm>
              <a:off x="7553420" y="2167501"/>
              <a:ext cx="1590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-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93%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87932" y="5108660"/>
              <a:ext cx="132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- 99%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33274" y="1072360"/>
            <a:ext cx="5716609" cy="5716609"/>
            <a:chOff x="1833274" y="1072360"/>
            <a:chExt cx="5716609" cy="5716609"/>
          </a:xfrm>
        </p:grpSpPr>
        <p:pic>
          <p:nvPicPr>
            <p:cNvPr id="5" name="Picture 4" descr="Macintosh HD:Users:szolkos:Documents:Team Scott:Research Projects:Parks Project:Analysis:ParksAnalyses:AllData:Figures:ESdist:EcolSysts:SpruceFir-CurHi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274" y="1072360"/>
              <a:ext cx="5716609" cy="571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40096" y="3672325"/>
              <a:ext cx="1256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Current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1020" y="3441492"/>
              <a:ext cx="688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bg1"/>
                  </a:solidFill>
                </a:rPr>
                <a:t>A1fi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61020" y="6327304"/>
              <a:ext cx="67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bg1"/>
                  </a:solidFill>
                </a:rPr>
                <a:t>A2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64120" y="3694185"/>
              <a:ext cx="1256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2100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87932" y="6606744"/>
            <a:ext cx="1456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McKenney et al. (2011)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3609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98"/>
            <a:ext cx="8229600" cy="811529"/>
          </a:xfrm>
        </p:spPr>
        <p:txBody>
          <a:bodyPr>
            <a:normAutofit/>
          </a:bodyPr>
          <a:lstStyle/>
          <a:p>
            <a:r>
              <a:rPr lang="en-US" dirty="0" smtClean="0"/>
              <a:t>Oak-</a:t>
            </a:r>
            <a:r>
              <a:rPr lang="en-US" dirty="0"/>
              <a:t>H</a:t>
            </a:r>
            <a:r>
              <a:rPr lang="en-US" dirty="0" smtClean="0"/>
              <a:t>ickory redistribution by 2100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635" y="1891386"/>
            <a:ext cx="1833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OAK-HICKORY</a:t>
            </a:r>
          </a:p>
          <a:p>
            <a:r>
              <a:rPr lang="en-US" i="1" dirty="0" smtClean="0"/>
              <a:t>Tree spp.:</a:t>
            </a:r>
          </a:p>
          <a:p>
            <a:r>
              <a:rPr lang="en-US" dirty="0" smtClean="0"/>
              <a:t>- </a:t>
            </a:r>
            <a:r>
              <a:rPr lang="en-US" dirty="0"/>
              <a:t>*Yellow birch</a:t>
            </a:r>
          </a:p>
          <a:p>
            <a:r>
              <a:rPr lang="en-US" dirty="0"/>
              <a:t>- Red </a:t>
            </a:r>
            <a:r>
              <a:rPr lang="en-US" dirty="0" smtClean="0"/>
              <a:t>maple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Mockernut</a:t>
            </a:r>
            <a:r>
              <a:rPr lang="en-US" dirty="0" smtClean="0"/>
              <a:t> hickory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Sweetgum</a:t>
            </a:r>
            <a:endParaRPr lang="en-US" dirty="0"/>
          </a:p>
          <a:p>
            <a:r>
              <a:rPr lang="en-US" dirty="0" smtClean="0"/>
              <a:t>- White oak</a:t>
            </a:r>
          </a:p>
          <a:p>
            <a:r>
              <a:rPr lang="en-US" dirty="0" smtClean="0"/>
              <a:t>- Southern </a:t>
            </a:r>
            <a:r>
              <a:rPr lang="en-US" dirty="0"/>
              <a:t>red </a:t>
            </a:r>
            <a:r>
              <a:rPr lang="en-US" dirty="0" smtClean="0"/>
              <a:t>oak</a:t>
            </a:r>
          </a:p>
          <a:p>
            <a:r>
              <a:rPr lang="en-US" dirty="0" smtClean="0"/>
              <a:t>- Chestnut oak</a:t>
            </a:r>
          </a:p>
          <a:p>
            <a:r>
              <a:rPr lang="en-US" dirty="0" smtClean="0"/>
              <a:t>- Northern </a:t>
            </a:r>
            <a:r>
              <a:rPr lang="en-US" dirty="0"/>
              <a:t>red </a:t>
            </a:r>
            <a:r>
              <a:rPr lang="en-US" dirty="0" smtClean="0"/>
              <a:t>oak</a:t>
            </a:r>
          </a:p>
          <a:p>
            <a:r>
              <a:rPr lang="en-US" dirty="0" smtClean="0"/>
              <a:t>- American </a:t>
            </a:r>
            <a:r>
              <a:rPr lang="en-US" dirty="0"/>
              <a:t>basswood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53420" y="2167501"/>
            <a:ext cx="1590579" cy="3402824"/>
            <a:chOff x="7553420" y="2167501"/>
            <a:chExt cx="1590579" cy="3402824"/>
          </a:xfrm>
        </p:grpSpPr>
        <p:sp>
          <p:nvSpPr>
            <p:cNvPr id="3" name="TextBox 2"/>
            <p:cNvSpPr txBox="1"/>
            <p:nvPr/>
          </p:nvSpPr>
          <p:spPr>
            <a:xfrm>
              <a:off x="7553420" y="2167501"/>
              <a:ext cx="1590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B7FF4D"/>
                  </a:solidFill>
                </a:rPr>
                <a:t>+ 12,800%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87932" y="5108660"/>
              <a:ext cx="132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- 63%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48239" y="2761147"/>
            <a:ext cx="592920" cy="2278483"/>
            <a:chOff x="8048239" y="2761147"/>
            <a:chExt cx="592920" cy="2278483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338141" y="2761147"/>
              <a:ext cx="13115" cy="2278483"/>
            </a:xfrm>
            <a:prstGeom prst="straightConnector1">
              <a:avLst/>
            </a:prstGeom>
            <a:ln w="73025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048239" y="3672325"/>
              <a:ext cx="592920" cy="553997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4183" y="3607603"/>
              <a:ext cx="469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?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33274" y="1072360"/>
            <a:ext cx="5716609" cy="5716609"/>
            <a:chOff x="1833274" y="1072360"/>
            <a:chExt cx="5716609" cy="5716609"/>
          </a:xfrm>
        </p:grpSpPr>
        <p:pic>
          <p:nvPicPr>
            <p:cNvPr id="7" name="Picture 6" descr="Macintosh HD:Users:szolkos:Documents:Team Scott:Research Projects:Parks Project:Analysis:ParksAnalyses:AllData:Figures:ESdist:EcolSysts:OakHickory-CurHi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274" y="1072360"/>
              <a:ext cx="5716609" cy="5716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540096" y="3672325"/>
              <a:ext cx="1256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Current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61020" y="3441492"/>
              <a:ext cx="688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bg1"/>
                  </a:solidFill>
                </a:rPr>
                <a:t>A1fi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1020" y="6327304"/>
              <a:ext cx="67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bg1"/>
                  </a:solidFill>
                </a:rPr>
                <a:t>A2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4120" y="3694185"/>
              <a:ext cx="1256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2100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87932" y="6606744"/>
            <a:ext cx="1456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McKenney et al. (2011)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5858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44" y="163898"/>
            <a:ext cx="8934843" cy="633136"/>
          </a:xfrm>
        </p:spPr>
        <p:txBody>
          <a:bodyPr>
            <a:noAutofit/>
          </a:bodyPr>
          <a:lstStyle/>
          <a:p>
            <a:r>
              <a:rPr lang="en-US" sz="3600" dirty="0" smtClean="0"/>
              <a:t>Redistribution and protected areas</a:t>
            </a:r>
            <a:endParaRPr lang="en-US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54168" y="988500"/>
            <a:ext cx="4389120" cy="5654574"/>
            <a:chOff x="4654168" y="988500"/>
            <a:chExt cx="4389120" cy="5654574"/>
          </a:xfrm>
        </p:grpSpPr>
        <p:pic>
          <p:nvPicPr>
            <p:cNvPr id="6" name="Picture 5" descr="CarolinaHemlock_refugiaWba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168" y="1339554"/>
              <a:ext cx="4389120" cy="53035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71095" y="988500"/>
              <a:ext cx="1832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Carolina hemlock</a:t>
              </a:r>
              <a:endParaRPr lang="en-US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8135690" y="5876630"/>
            <a:ext cx="726281" cy="38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- 51%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3930" y="6643074"/>
            <a:ext cx="1375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McKenney et al. (2011)</a:t>
            </a:r>
            <a:endParaRPr lang="en-US" sz="10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444" y="987739"/>
            <a:ext cx="4389120" cy="5655335"/>
            <a:chOff x="108444" y="1056168"/>
            <a:chExt cx="4389120" cy="5655335"/>
          </a:xfrm>
        </p:grpSpPr>
        <p:pic>
          <p:nvPicPr>
            <p:cNvPr id="4" name="Picture 3" descr="BalsamFir_refugiaWbas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44" y="1407983"/>
              <a:ext cx="4389120" cy="53035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91017" y="1056168"/>
              <a:ext cx="1156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Balsam fir</a:t>
              </a:r>
              <a:endParaRPr lang="en-US" dirty="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490322" y="5876630"/>
            <a:ext cx="893380" cy="33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- 100%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3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2841</TotalTime>
  <Words>911</Words>
  <Application>Microsoft Macintosh PowerPoint</Application>
  <PresentationFormat>On-screen Show (4:3)</PresentationFormat>
  <Paragraphs>127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Synthesis of eastern tree species redistribution under climate change</vt:lpstr>
      <vt:lpstr>Recap</vt:lpstr>
      <vt:lpstr>Change in amount of climate space</vt:lpstr>
      <vt:lpstr>PowerPoint Presentation</vt:lpstr>
      <vt:lpstr>PowerPoint Presentation</vt:lpstr>
      <vt:lpstr>Ecological system change</vt:lpstr>
      <vt:lpstr>Spruce-Fir redistribution by 2100</vt:lpstr>
      <vt:lpstr>Oak-Hickory redistribution by 2100</vt:lpstr>
      <vt:lpstr>Redistribution and protected areas</vt:lpstr>
      <vt:lpstr>Summary</vt:lpstr>
      <vt:lpstr>Thank you</vt:lpstr>
    </vt:vector>
  </TitlesOfParts>
  <Company>Woods Hole Research Center,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eastern tree species redistribution under climate change</dc:title>
  <dc:creator>Scott Zolkos</dc:creator>
  <cp:lastModifiedBy>Scott Zolkos</cp:lastModifiedBy>
  <cp:revision>135</cp:revision>
  <dcterms:created xsi:type="dcterms:W3CDTF">2013-05-17T02:32:53Z</dcterms:created>
  <dcterms:modified xsi:type="dcterms:W3CDTF">2013-05-21T14:43:50Z</dcterms:modified>
</cp:coreProperties>
</file>