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36" r:id="rId3"/>
    <p:sldId id="383" r:id="rId4"/>
    <p:sldId id="380" r:id="rId5"/>
    <p:sldId id="381" r:id="rId6"/>
    <p:sldId id="382" r:id="rId7"/>
    <p:sldId id="385" r:id="rId8"/>
    <p:sldId id="386" r:id="rId9"/>
    <p:sldId id="389" r:id="rId10"/>
    <p:sldId id="370" r:id="rId11"/>
    <p:sldId id="377" r:id="rId12"/>
    <p:sldId id="376" r:id="rId13"/>
    <p:sldId id="378" r:id="rId14"/>
    <p:sldId id="371" r:id="rId15"/>
    <p:sldId id="390" r:id="rId16"/>
    <p:sldId id="356" r:id="rId17"/>
    <p:sldId id="361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Zachmann" initials="L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1"/>
    <a:srgbClr val="5176A5"/>
    <a:srgbClr val="69B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0" autoAdjust="0"/>
    <p:restoredTop sz="83819" autoAdjust="0"/>
  </p:normalViewPr>
  <p:slideViewPr>
    <p:cSldViewPr snapToGrid="0">
      <p:cViewPr>
        <p:scale>
          <a:sx n="100" d="100"/>
          <a:sy n="100" d="100"/>
        </p:scale>
        <p:origin x="-3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F5A2-3C57-4843-AC8A-52449758B2B2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1580-618D-4314-8DEF-EAE597B6B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meeting: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Hone in on what analyses of vulnerability for two LCCs</a:t>
            </a:r>
            <a:r>
              <a:rPr lang="en-US" baseline="0" dirty="0" smtClean="0"/>
              <a:t> and PACEs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kind of connectivity analysis would we do to response to vegetation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REYFELDT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1580-618D-4314-8DEF-EAE597B6B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Proportion of cover (</a:t>
            </a:r>
            <a:r>
              <a:rPr lang="en-US" i="1" dirty="0" smtClean="0"/>
              <a:t>Pc</a:t>
            </a:r>
            <a:r>
              <a:rPr lang="en-US" dirty="0" smtClean="0"/>
              <a:t>) at a location is a fundamental metric (Gardner et al. 1987; Gardner and Urban 2007)</a:t>
            </a:r>
          </a:p>
          <a:p>
            <a:r>
              <a:rPr lang="en-US" dirty="0" smtClean="0"/>
              <a:t>No other metric can be interpreted independently of </a:t>
            </a:r>
            <a:r>
              <a:rPr lang="en-US" i="1" dirty="0" smtClean="0"/>
              <a:t>Pc</a:t>
            </a:r>
            <a:r>
              <a:rPr lang="en-US" dirty="0" smtClean="0"/>
              <a:t> (Neel et al. 2004; Wickham et al. 2008)</a:t>
            </a:r>
          </a:p>
          <a:p>
            <a:r>
              <a:rPr lang="en-US" dirty="0" smtClean="0"/>
              <a:t>Provides the basis for unambiguous interpretation to assess landscape change (</a:t>
            </a:r>
            <a:r>
              <a:rPr lang="en-US" dirty="0" err="1" smtClean="0"/>
              <a:t>Riitters</a:t>
            </a:r>
            <a:r>
              <a:rPr lang="en-US" dirty="0" smtClean="0"/>
              <a:t> et al.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1580-618D-4314-8DEF-EAE597B6B3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Conservation Measures Partnership (CMP) framework catalogues and organizes multiple sources of stressors or threats associated with different human activities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Salafsky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2008). Organizing the multiple stressors that can influence a landscape using this existing framework helps to minimize redundancy and potential overlap and results in a comprehensive but parsimonious list of roughly a dozen different threats (at level II) as variables for stressors (Table 1).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1580-618D-4314-8DEF-EAE597B6B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44C3-E9EE-4D01-A703-36C39736656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67D5-5991-4649-9A96-95A64F4F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hyperlink" Target="http://www.colostate.edu/" TargetMode="External"/><Relationship Id="rId8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044575"/>
            <a:ext cx="7643813" cy="790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IMG_15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77356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66900"/>
            <a:ext cx="84582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/>
              <a:t>LCCVP </a:t>
            </a:r>
            <a:r>
              <a:rPr lang="en-US" sz="3200" b="1" dirty="0" smtClean="0"/>
              <a:t>Update</a:t>
            </a:r>
            <a:r>
              <a:rPr lang="en-US" sz="3200" b="1" dirty="0"/>
              <a:t> </a:t>
            </a:r>
            <a:r>
              <a:rPr lang="en-US" sz="3200" b="1" dirty="0" smtClean="0"/>
              <a:t>&amp; New Science Activities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7200" y="3365500"/>
            <a:ext cx="4889500" cy="25527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tx1"/>
                </a:solidFill>
              </a:rPr>
              <a:t>David M. Theobald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2800" b="1" dirty="0" smtClean="0">
                <a:solidFill>
                  <a:schemeClr val="tx1"/>
                </a:solidFill>
              </a:rPr>
              <a:t> &amp;</a:t>
            </a:r>
          </a:p>
          <a:p>
            <a:pPr algn="l" eaLnBrk="1" hangingPunct="1"/>
            <a:r>
              <a:rPr lang="en-US" sz="2800" b="1" dirty="0" smtClean="0">
                <a:solidFill>
                  <a:schemeClr val="tx1"/>
                </a:solidFill>
              </a:rPr>
              <a:t>Sarah E. Reed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2,3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000" baseline="3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Conservation Science Partners, Inc.</a:t>
            </a:r>
          </a:p>
          <a:p>
            <a:pPr algn="l"/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Department of Fish, Wildlife, and Conservation Biology, Warner College of Natural Resources, Colorado State University</a:t>
            </a:r>
          </a:p>
          <a:p>
            <a:pPr algn="l" eaLnBrk="1" hangingPunct="1"/>
            <a:r>
              <a:rPr lang="en-US" sz="2000" baseline="30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Wildlife Conservation Society </a:t>
            </a:r>
          </a:p>
          <a:p>
            <a:pPr eaLnBrk="1" hangingPunct="1"/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/>
            <a:endParaRPr lang="en-US" sz="12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 descr="C:\Users\luke\Desktop\cspLogos\CSP logo more white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3425"/>
            <a:ext cx="1905000" cy="811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ink to CSU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0401" y="5989395"/>
            <a:ext cx="884922" cy="4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2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Ecological response to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Goal: to </a:t>
            </a:r>
            <a:r>
              <a:rPr lang="en-US" dirty="0"/>
              <a:t>help interpret the ecological response of climate change at a management relevant </a:t>
            </a:r>
            <a:r>
              <a:rPr lang="en-US" dirty="0" smtClean="0"/>
              <a:t>scale (sub-pace to pace, landscape?)</a:t>
            </a:r>
          </a:p>
          <a:p>
            <a:pPr marL="0" indent="0">
              <a:buNone/>
            </a:pPr>
            <a:r>
              <a:rPr lang="en-US" dirty="0" smtClean="0"/>
              <a:t>Uses:</a:t>
            </a:r>
          </a:p>
          <a:p>
            <a:pPr>
              <a:buFontTx/>
              <a:buChar char="-"/>
            </a:pPr>
            <a:r>
              <a:rPr lang="en-US" dirty="0" smtClean="0"/>
              <a:t>Apply </a:t>
            </a:r>
            <a:r>
              <a:rPr lang="en-US" dirty="0"/>
              <a:t>a geomorphic </a:t>
            </a:r>
            <a:r>
              <a:rPr lang="en-US" dirty="0" smtClean="0"/>
              <a:t>filter, </a:t>
            </a:r>
            <a:r>
              <a:rPr lang="en-US" dirty="0"/>
              <a:t>typically de-coupled from climate… or is it a geomorphic / filter/</a:t>
            </a:r>
            <a:r>
              <a:rPr lang="en-US" dirty="0" err="1"/>
              <a:t>probablity</a:t>
            </a:r>
            <a:r>
              <a:rPr lang="en-US" dirty="0"/>
              <a:t> surface in the interpretation of the data for the managers… keep the forecast models at … allow us to define micro-</a:t>
            </a:r>
            <a:r>
              <a:rPr lang="en-US" dirty="0" err="1"/>
              <a:t>regufia</a:t>
            </a:r>
            <a:r>
              <a:rPr lang="en-US" dirty="0"/>
              <a:t>. Take the difficult category of present today but predicted to be incompatible (loss) </a:t>
            </a:r>
            <a:r>
              <a:rPr lang="en-US" dirty="0" smtClean="0"/>
              <a:t>habitat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As an indicator of micro-</a:t>
            </a:r>
            <a:r>
              <a:rPr lang="en-US" dirty="0" err="1" smtClean="0"/>
              <a:t>refugia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facets/micro-topography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2451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Variables</a:t>
            </a:r>
            <a:endParaRPr lang="en-US" dirty="0" smtClean="0"/>
          </a:p>
          <a:p>
            <a:pPr lvl="1"/>
            <a:r>
              <a:rPr lang="en-US" dirty="0" smtClean="0"/>
              <a:t>Soils (SSURGO ~75%, filled-in by STATSGO)</a:t>
            </a:r>
            <a:endParaRPr lang="en-US" dirty="0" smtClean="0"/>
          </a:p>
          <a:p>
            <a:pPr lvl="2"/>
            <a:r>
              <a:rPr lang="en-US" dirty="0" smtClean="0"/>
              <a:t>Available </a:t>
            </a:r>
            <a:r>
              <a:rPr lang="en-US" dirty="0" smtClean="0"/>
              <a:t>Water </a:t>
            </a:r>
            <a:r>
              <a:rPr lang="en-US" dirty="0" smtClean="0"/>
              <a:t>Capacity (best: general, integrative, data available)</a:t>
            </a:r>
            <a:endParaRPr lang="en-US" dirty="0"/>
          </a:p>
          <a:p>
            <a:pPr lvl="1"/>
            <a:r>
              <a:rPr lang="en-US" dirty="0" smtClean="0"/>
              <a:t>Topographic position index (TPI: landforms)</a:t>
            </a:r>
            <a:endParaRPr lang="en-US" dirty="0" smtClean="0"/>
          </a:p>
          <a:p>
            <a:pPr lvl="2"/>
            <a:r>
              <a:rPr lang="en-US" dirty="0" smtClean="0"/>
              <a:t>Multi-scale </a:t>
            </a:r>
            <a:r>
              <a:rPr lang="en-US" dirty="0" smtClean="0"/>
              <a:t>(</a:t>
            </a:r>
            <a:r>
              <a:rPr lang="en-US" dirty="0" err="1" smtClean="0"/>
              <a:t>mTPI</a:t>
            </a:r>
            <a:r>
              <a:rPr lang="en-US" dirty="0" smtClean="0"/>
              <a:t>), 0.1, 1, 10, 100 km radius</a:t>
            </a:r>
          </a:p>
          <a:p>
            <a:pPr lvl="2"/>
            <a:r>
              <a:rPr lang="en-US" dirty="0" smtClean="0"/>
              <a:t>Use continuous variable rather than classes</a:t>
            </a:r>
            <a:endParaRPr lang="en-US" dirty="0"/>
          </a:p>
          <a:p>
            <a:pPr lvl="1"/>
            <a:r>
              <a:rPr lang="en-US" dirty="0" smtClean="0"/>
              <a:t>Insolation</a:t>
            </a:r>
          </a:p>
          <a:p>
            <a:pPr lvl="2"/>
            <a:r>
              <a:rPr lang="en-US" dirty="0" smtClean="0"/>
              <a:t>Variant of </a:t>
            </a:r>
            <a:r>
              <a:rPr lang="en-US" dirty="0" err="1" smtClean="0"/>
              <a:t>hillshade</a:t>
            </a:r>
            <a:r>
              <a:rPr lang="en-US" dirty="0" smtClean="0"/>
              <a:t>, possibly heat load index</a:t>
            </a:r>
            <a:endParaRPr lang="en-US" dirty="0" smtClean="0"/>
          </a:p>
          <a:p>
            <a:pPr lvl="1"/>
            <a:r>
              <a:rPr lang="en-US" dirty="0" smtClean="0"/>
              <a:t>Slope</a:t>
            </a:r>
          </a:p>
          <a:p>
            <a:pPr lvl="2"/>
            <a:r>
              <a:rPr lang="en-US" dirty="0" smtClean="0"/>
              <a:t>Some correlation with </a:t>
            </a:r>
            <a:r>
              <a:rPr lang="en-US" dirty="0" err="1" smtClean="0"/>
              <a:t>mTPI</a:t>
            </a:r>
            <a:endParaRPr lang="en-US" dirty="0"/>
          </a:p>
          <a:p>
            <a:pPr lvl="1"/>
            <a:r>
              <a:rPr lang="en-US" dirty="0" smtClean="0"/>
              <a:t>Downstream gradient</a:t>
            </a:r>
          </a:p>
          <a:p>
            <a:pPr lvl="2"/>
            <a:r>
              <a:rPr lang="en-US" dirty="0" smtClean="0"/>
              <a:t>mostly for freshwater</a:t>
            </a:r>
            <a:endParaRPr lang="en-US" dirty="0" smtClean="0"/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Grain – micro: 270 </a:t>
            </a:r>
            <a:r>
              <a:rPr lang="en-US" dirty="0"/>
              <a:t>m poor, 90 OK, 30 good, 10 m </a:t>
            </a:r>
            <a:r>
              <a:rPr lang="en-US" dirty="0" smtClean="0"/>
              <a:t>best</a:t>
            </a:r>
          </a:p>
          <a:p>
            <a:pPr lvl="1"/>
            <a:r>
              <a:rPr lang="en-US" dirty="0" smtClean="0"/>
              <a:t>Extent – </a:t>
            </a:r>
          </a:p>
          <a:p>
            <a:r>
              <a:rPr lang="en-US" dirty="0" smtClean="0"/>
              <a:t>Terrestrial AND freshwater</a:t>
            </a:r>
          </a:p>
          <a:p>
            <a:pPr lvl="1"/>
            <a:r>
              <a:rPr lang="en-US" dirty="0" smtClean="0"/>
              <a:t>Valley confinement</a:t>
            </a:r>
          </a:p>
          <a:p>
            <a:pPr lvl="1"/>
            <a:r>
              <a:rPr lang="en-US" dirty="0" smtClean="0"/>
              <a:t>River classifications (i.e. Montgomery </a:t>
            </a:r>
            <a:r>
              <a:rPr lang="en-US" dirty="0"/>
              <a:t>&amp; Buffington: &lt;1, 1-2, 2-4, 4-8, 8-20, &gt;</a:t>
            </a:r>
            <a:r>
              <a:rPr lang="en-US" dirty="0" smtClean="0"/>
              <a:t>20%)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creen Shot 2012-12-28 at 3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017"/>
            <a:ext cx="9144000" cy="55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340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SSURGO for the west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16" y="0"/>
            <a:ext cx="5847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4709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3. How to more fully incorporate connectivity into vulnerability assessment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657" r="1329" b="18574"/>
          <a:stretch>
            <a:fillRect/>
          </a:stretch>
        </p:blipFill>
        <p:spPr>
          <a:xfrm>
            <a:off x="1526916" y="1841500"/>
            <a:ext cx="4911761" cy="387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100" y="927100"/>
            <a:ext cx="3055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 = mean annual T 2000-2100</a:t>
            </a:r>
          </a:p>
          <a:p>
            <a:r>
              <a:rPr lang="en-US" dirty="0" err="1" smtClean="0"/>
              <a:t>Ep</a:t>
            </a:r>
            <a:r>
              <a:rPr lang="en-US" dirty="0" smtClean="0"/>
              <a:t> = annual total P, 2000-2100</a:t>
            </a:r>
          </a:p>
          <a:p>
            <a:r>
              <a:rPr lang="en-US" dirty="0" smtClean="0"/>
              <a:t>Eh = LU change 2000-2100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1526" y="711200"/>
            <a:ext cx="4352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landscape permeability for current</a:t>
            </a:r>
          </a:p>
          <a:p>
            <a:r>
              <a:rPr lang="en-US" dirty="0"/>
              <a:t>h</a:t>
            </a:r>
            <a:r>
              <a:rPr lang="en-US" dirty="0" smtClean="0"/>
              <a:t>uman modification patterns</a:t>
            </a:r>
          </a:p>
          <a:p>
            <a:r>
              <a:rPr lang="en-US" dirty="0" smtClean="0"/>
              <a:t>Convert permeability to sensitivity</a:t>
            </a:r>
          </a:p>
          <a:p>
            <a:r>
              <a:rPr lang="en-US" dirty="0" smtClean="0"/>
              <a:t>S = f(1/C)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SRLCC Goal: identify areas that are important for maintaining connectivity in the face of land use and climate change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5500" y="3898900"/>
            <a:ext cx="114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= Et * S</a:t>
            </a:r>
          </a:p>
          <a:p>
            <a:r>
              <a:rPr lang="en-US" dirty="0" err="1" smtClean="0"/>
              <a:t>Ip</a:t>
            </a:r>
            <a:r>
              <a:rPr lang="en-US" dirty="0" smtClean="0"/>
              <a:t> = </a:t>
            </a:r>
            <a:r>
              <a:rPr lang="en-US" dirty="0" err="1" smtClean="0"/>
              <a:t>Ep</a:t>
            </a:r>
            <a:r>
              <a:rPr lang="en-US" dirty="0" smtClean="0"/>
              <a:t> * S</a:t>
            </a:r>
          </a:p>
          <a:p>
            <a:r>
              <a:rPr lang="en-US" dirty="0" err="1" smtClean="0"/>
              <a:t>Ih</a:t>
            </a:r>
            <a:r>
              <a:rPr lang="en-US" dirty="0" smtClean="0"/>
              <a:t> = Eh * 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68934"/>
              </p:ext>
            </p:extLst>
          </p:nvPr>
        </p:nvGraphicFramePr>
        <p:xfrm>
          <a:off x="596900" y="5283199"/>
          <a:ext cx="2997201" cy="13055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53472"/>
                <a:gridCol w="1038633"/>
                <a:gridCol w="905096"/>
              </a:tblGrid>
              <a:tr h="39510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 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 high</a:t>
                      </a:r>
                      <a:endParaRPr lang="en-US" sz="1200" dirty="0"/>
                    </a:p>
                  </a:txBody>
                  <a:tcPr/>
                </a:tc>
              </a:tr>
              <a:tr h="3951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Impact 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5153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Impact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Very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Med/high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657" r="1329" b="18574"/>
          <a:stretch>
            <a:fillRect/>
          </a:stretch>
        </p:blipFill>
        <p:spPr>
          <a:xfrm>
            <a:off x="1526916" y="1841500"/>
            <a:ext cx="4911761" cy="387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100" y="927100"/>
            <a:ext cx="3055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 = mean annual T 2000-2100</a:t>
            </a:r>
          </a:p>
          <a:p>
            <a:r>
              <a:rPr lang="en-US" dirty="0" err="1" smtClean="0"/>
              <a:t>Ep</a:t>
            </a:r>
            <a:r>
              <a:rPr lang="en-US" dirty="0" smtClean="0"/>
              <a:t> = annual total P, 2000-2100</a:t>
            </a:r>
          </a:p>
          <a:p>
            <a:r>
              <a:rPr lang="en-US" dirty="0" smtClean="0"/>
              <a:t>Eh = LU change 2000-2100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1526" y="711200"/>
            <a:ext cx="4352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landscape permeability for current</a:t>
            </a:r>
          </a:p>
          <a:p>
            <a:r>
              <a:rPr lang="en-US" dirty="0"/>
              <a:t>h</a:t>
            </a:r>
            <a:r>
              <a:rPr lang="en-US" dirty="0" smtClean="0"/>
              <a:t>uman modification patterns</a:t>
            </a:r>
          </a:p>
          <a:p>
            <a:r>
              <a:rPr lang="en-US" dirty="0" smtClean="0"/>
              <a:t>Convert permeability to sensitivity</a:t>
            </a:r>
          </a:p>
          <a:p>
            <a:r>
              <a:rPr lang="en-US" dirty="0" smtClean="0"/>
              <a:t>S = f(1/C)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SRLCC Goal: identify areas that are important for maintaining connectivity in the face of land use and climate change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5500" y="3898900"/>
            <a:ext cx="114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= Et * S</a:t>
            </a:r>
          </a:p>
          <a:p>
            <a:r>
              <a:rPr lang="en-US" dirty="0" err="1" smtClean="0"/>
              <a:t>Ip</a:t>
            </a:r>
            <a:r>
              <a:rPr lang="en-US" dirty="0" smtClean="0"/>
              <a:t> = </a:t>
            </a:r>
            <a:r>
              <a:rPr lang="en-US" dirty="0" err="1" smtClean="0"/>
              <a:t>Ep</a:t>
            </a:r>
            <a:r>
              <a:rPr lang="en-US" dirty="0" smtClean="0"/>
              <a:t> * S</a:t>
            </a:r>
          </a:p>
          <a:p>
            <a:r>
              <a:rPr lang="en-US" dirty="0" err="1" smtClean="0"/>
              <a:t>Ih</a:t>
            </a:r>
            <a:r>
              <a:rPr lang="en-US" dirty="0" smtClean="0"/>
              <a:t> = Eh * 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30757"/>
              </p:ext>
            </p:extLst>
          </p:nvPr>
        </p:nvGraphicFramePr>
        <p:xfrm>
          <a:off x="6464299" y="3048000"/>
          <a:ext cx="2565402" cy="185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1401"/>
                <a:gridCol w="749300"/>
                <a:gridCol w="774701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Management unit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Mgmt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Obj</a:t>
                      </a:r>
                      <a:r>
                        <a:rPr lang="en-US" sz="1200" baseline="0" dirty="0" smtClean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 smtClean="0"/>
                        <a:t>Mgmt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Obj</a:t>
                      </a:r>
                      <a:r>
                        <a:rPr lang="en-US" sz="1200" baseline="0" dirty="0" smtClean="0"/>
                        <a:t> 2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Gap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Gap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Wilderness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</a:t>
                      </a:r>
                      <a:endParaRPr lang="en-US" sz="12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Front</a:t>
                      </a:r>
                      <a:r>
                        <a:rPr lang="en-US" sz="1200" baseline="0" dirty="0" smtClean="0"/>
                        <a:t> country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41429"/>
              </p:ext>
            </p:extLst>
          </p:nvPr>
        </p:nvGraphicFramePr>
        <p:xfrm>
          <a:off x="596900" y="5283199"/>
          <a:ext cx="2997201" cy="13055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53472"/>
                <a:gridCol w="1038633"/>
                <a:gridCol w="905096"/>
              </a:tblGrid>
              <a:tr h="39510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 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 high</a:t>
                      </a:r>
                      <a:endParaRPr lang="en-US" sz="1200" dirty="0"/>
                    </a:p>
                  </a:txBody>
                  <a:tcPr/>
                </a:tc>
              </a:tr>
              <a:tr h="3951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Impact 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5153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Impact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Very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Med/high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500" y="3213100"/>
            <a:ext cx="175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Micro-responses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7300" y="5727700"/>
            <a:ext cx="175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Micro-responses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Fleshing out Adaptive capacity – management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Adaptive capacity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are main land management </a:t>
            </a:r>
            <a:r>
              <a:rPr lang="en-US" dirty="0" smtClean="0"/>
              <a:t>units?</a:t>
            </a:r>
            <a:endParaRPr lang="en-US" dirty="0" smtClean="0"/>
          </a:p>
          <a:p>
            <a:pPr lvl="1"/>
            <a:r>
              <a:rPr lang="en-US" dirty="0" smtClean="0"/>
              <a:t>What tools/actions are possible/likely in a given land management unit</a:t>
            </a:r>
          </a:p>
          <a:p>
            <a:pPr lvl="1"/>
            <a:r>
              <a:rPr lang="en-US" dirty="0" smtClean="0"/>
              <a:t>At what scale (time and space</a:t>
            </a:r>
            <a:r>
              <a:rPr lang="en-US" dirty="0" smtClean="0"/>
              <a:t>) can </a:t>
            </a:r>
            <a:r>
              <a:rPr lang="en-US" dirty="0" smtClean="0"/>
              <a:t>these actions be applied?</a:t>
            </a:r>
          </a:p>
          <a:p>
            <a:pPr lvl="1"/>
            <a:r>
              <a:rPr lang="en-US" dirty="0" smtClean="0"/>
              <a:t>Is an action uniquely tied to climate change?</a:t>
            </a:r>
          </a:p>
          <a:p>
            <a:pPr lvl="2"/>
            <a:r>
              <a:rPr lang="en-US" dirty="0" smtClean="0"/>
              <a:t>E.g., upslope contraction of habitat, create mini-drift fences to establish snow drifts at higher </a:t>
            </a:r>
            <a:r>
              <a:rPr lang="en-US" dirty="0" err="1" smtClean="0"/>
              <a:t>elevatins</a:t>
            </a:r>
            <a:r>
              <a:rPr lang="en-US" dirty="0" smtClean="0"/>
              <a:t> to promote </a:t>
            </a:r>
            <a:r>
              <a:rPr lang="en-US" dirty="0" smtClean="0"/>
              <a:t>establishment</a:t>
            </a:r>
          </a:p>
          <a:p>
            <a:pPr lvl="1"/>
            <a:r>
              <a:rPr lang="en-US" dirty="0" smtClean="0"/>
              <a:t>Data gap? PAD-US, NLUD, others?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</a:t>
            </a:r>
            <a:r>
              <a:rPr lang="en-US" dirty="0" smtClean="0"/>
              <a:t>options:</a:t>
            </a:r>
            <a:br>
              <a:rPr lang="en-US" dirty="0" smtClean="0"/>
            </a:br>
            <a:r>
              <a:rPr lang="en-US" dirty="0" smtClean="0"/>
              <a:t>ways we can provide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Forecasting ecological response:</a:t>
            </a:r>
          </a:p>
          <a:p>
            <a:pPr lvl="1"/>
            <a:r>
              <a:rPr lang="en-US" dirty="0" smtClean="0"/>
              <a:t>1. distribution</a:t>
            </a:r>
          </a:p>
          <a:p>
            <a:pPr lvl="1"/>
            <a:r>
              <a:rPr lang="en-US" dirty="0" smtClean="0"/>
              <a:t>2. performance</a:t>
            </a:r>
          </a:p>
          <a:p>
            <a:r>
              <a:rPr lang="en-US" dirty="0" smtClean="0"/>
              <a:t>Qualitative interpretation based on ecological processes</a:t>
            </a:r>
          </a:p>
          <a:p>
            <a:pPr lvl="1"/>
            <a:r>
              <a:rPr lang="en-US" dirty="0" smtClean="0"/>
              <a:t>Evaluating consistency with ecological processes (e.g., </a:t>
            </a:r>
            <a:r>
              <a:rPr lang="en-US" dirty="0" err="1" smtClean="0"/>
              <a:t>Reyfeldt’s</a:t>
            </a:r>
            <a:r>
              <a:rPr lang="en-US" dirty="0" smtClean="0"/>
              <a:t> work consistent with knowledge of fire dynamics?)… get experts to weigh in and help </a:t>
            </a:r>
          </a:p>
          <a:p>
            <a:pPr lvl="1"/>
            <a:r>
              <a:rPr lang="en-US" dirty="0" smtClean="0"/>
              <a:t>E.g., distribution of 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48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&amp; New science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Update on land use datasets</a:t>
            </a:r>
          </a:p>
          <a:p>
            <a:pPr marL="514350" indent="-514350">
              <a:buAutoNum type="arabicPeriod"/>
            </a:pPr>
            <a:r>
              <a:rPr lang="en-US" dirty="0" smtClean="0"/>
              <a:t>Incorporate ecological response to climate change – land facets, micro-topography, etc.</a:t>
            </a:r>
          </a:p>
          <a:p>
            <a:pPr marL="514350" indent="-51435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nclude connectivity into vulnerability assessment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actions</a:t>
            </a:r>
          </a:p>
        </p:txBody>
      </p:sp>
    </p:spTree>
    <p:extLst>
      <p:ext uri="{BB962C8B-B14F-4D97-AF65-F5344CB8AC3E}">
        <p14:creationId xmlns:p14="http://schemas.microsoft.com/office/powerpoint/2010/main" val="33346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Update on land use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classes:</a:t>
            </a:r>
          </a:p>
          <a:p>
            <a:pPr lvl="1"/>
            <a:r>
              <a:rPr lang="en-US" dirty="0" smtClean="0"/>
              <a:t>2000, 2010 completed</a:t>
            </a:r>
          </a:p>
          <a:p>
            <a:pPr lvl="1"/>
            <a:r>
              <a:rPr lang="en-US" dirty="0" smtClean="0"/>
              <a:t>2010 </a:t>
            </a:r>
            <a:r>
              <a:rPr lang="en-US" dirty="0" smtClean="0">
                <a:sym typeface="Wingdings"/>
              </a:rPr>
              <a:t> 2100, in progress, end of summer?</a:t>
            </a:r>
          </a:p>
          <a:p>
            <a:pPr lvl="1"/>
            <a:r>
              <a:rPr lang="en-US" dirty="0" smtClean="0">
                <a:sym typeface="Wingdings"/>
              </a:rPr>
              <a:t>Relationships of housing density &amp; transportation infrastructure</a:t>
            </a:r>
            <a:endParaRPr lang="en-US" dirty="0" smtClean="0"/>
          </a:p>
          <a:p>
            <a:r>
              <a:rPr lang="en-US" dirty="0" smtClean="0"/>
              <a:t>Historical housing density</a:t>
            </a:r>
          </a:p>
          <a:p>
            <a:pPr lvl="1"/>
            <a:r>
              <a:rPr lang="en-US" dirty="0" smtClean="0"/>
              <a:t>Consistent thru time (1900 – 2000, decadal)</a:t>
            </a:r>
          </a:p>
          <a:p>
            <a:r>
              <a:rPr lang="en-US" dirty="0" smtClean="0"/>
              <a:t>Degree of human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SERGoM</a:t>
            </a:r>
            <a:r>
              <a:rPr lang="en-US" dirty="0" smtClean="0"/>
              <a:t>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Updates of data:</a:t>
            </a:r>
          </a:p>
          <a:p>
            <a:pPr lvl="1"/>
            <a:r>
              <a:rPr lang="en-US" dirty="0" smtClean="0"/>
              <a:t> 2010 census, TIGER 2010, NLCD 2006, LEHD, PAD-US, groundwater wells</a:t>
            </a:r>
          </a:p>
          <a:p>
            <a:r>
              <a:rPr lang="en-US" dirty="0" smtClean="0"/>
              <a:t>Modifications</a:t>
            </a:r>
          </a:p>
          <a:p>
            <a:pPr lvl="1"/>
            <a:r>
              <a:rPr lang="en-US" dirty="0" smtClean="0">
                <a:sym typeface="Wingdings"/>
              </a:rPr>
              <a:t>90 m, registered with NLCD 2006 extent (~30 m?)</a:t>
            </a:r>
          </a:p>
          <a:p>
            <a:pPr lvl="1"/>
            <a:r>
              <a:rPr lang="en-US" dirty="0">
                <a:sym typeface="Wingdings"/>
              </a:rPr>
              <a:t>Transportation infrastructure </a:t>
            </a:r>
            <a:r>
              <a:rPr lang="en-US" dirty="0" smtClean="0">
                <a:sym typeface="Wingdings"/>
              </a:rPr>
              <a:t>replace travel time with capacity (lanes x speed limit)</a:t>
            </a:r>
            <a:endParaRPr lang="en-US" dirty="0"/>
          </a:p>
          <a:p>
            <a:pPr lvl="1"/>
            <a:r>
              <a:rPr lang="en-US" dirty="0" smtClean="0"/>
              <a:t>Beyond </a:t>
            </a:r>
            <a:r>
              <a:rPr lang="en-US" dirty="0"/>
              <a:t>housing density </a:t>
            </a:r>
            <a:r>
              <a:rPr lang="en-US" dirty="0">
                <a:sym typeface="Wingdings"/>
              </a:rPr>
              <a:t> land </a:t>
            </a:r>
            <a:r>
              <a:rPr lang="en-US" i="1" dirty="0">
                <a:sym typeface="Wingdings"/>
              </a:rPr>
              <a:t>use</a:t>
            </a:r>
            <a:r>
              <a:rPr lang="en-US" dirty="0">
                <a:sym typeface="Wingdings"/>
              </a:rPr>
              <a:t> classes</a:t>
            </a:r>
          </a:p>
          <a:p>
            <a:pPr lvl="1"/>
            <a:r>
              <a:rPr lang="en-US" dirty="0" smtClean="0">
                <a:sym typeface="Wingdings"/>
              </a:rPr>
              <a:t>Expose empirical transition probabilities to allow scenario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2-03-03 at 11.52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077"/>
            <a:ext cx="9144000" cy="5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832"/>
          </a:xfrm>
        </p:spPr>
        <p:txBody>
          <a:bodyPr/>
          <a:lstStyle/>
          <a:p>
            <a:r>
              <a:rPr lang="en-US" dirty="0" smtClean="0"/>
              <a:t>GNLCC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2-03-05 at 10.3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499"/>
            <a:ext cx="9144000" cy="60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2"/>
            <a:ext cx="8229600" cy="1143000"/>
          </a:xfrm>
        </p:spPr>
        <p:txBody>
          <a:bodyPr/>
          <a:lstStyle/>
          <a:p>
            <a:r>
              <a:rPr lang="en-US" dirty="0" smtClean="0"/>
              <a:t>Landscape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9091"/>
            <a:ext cx="9144000" cy="5818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280" y="6420610"/>
            <a:ext cx="3229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Theobald 2010; Theobald et al. 2012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458658" y="4864100"/>
            <a:ext cx="165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Pc</a:t>
            </a:r>
            <a:r>
              <a:rPr lang="en-US" dirty="0" smtClean="0"/>
              <a:t> fundamental</a:t>
            </a:r>
          </a:p>
          <a:p>
            <a:r>
              <a:rPr lang="en-US" dirty="0" smtClean="0"/>
              <a:t>Metric (Gardner et al. 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60656"/>
            <a:ext cx="9144000" cy="0"/>
          </a:xfrm>
          <a:prstGeom prst="line">
            <a:avLst/>
          </a:prstGeom>
          <a:noFill/>
          <a:ln w="57150">
            <a:solidFill>
              <a:srgbClr val="5176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C:\Users\luke\Desktop\cspLogos\CSP logo more whit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06"/>
            <a:ext cx="1610781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134723"/>
              </p:ext>
            </p:extLst>
          </p:nvPr>
        </p:nvGraphicFramePr>
        <p:xfrm>
          <a:off x="457200" y="1181100"/>
          <a:ext cx="83439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100"/>
                <a:gridCol w="5003800"/>
              </a:tblGrid>
              <a:tr h="15950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CONSERVATION MEASURES</a:t>
                      </a:r>
                      <a:r>
                        <a:rPr lang="en-US" sz="1600" b="1" i="1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PARTNERSHIP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Framework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Level 1 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Level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2*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Residential &amp; commercial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Commercial &amp; industrial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areas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Residential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Tourism and recreation areas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Agriculture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Annual &amp; perennial non-timber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crops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Wood &amp; pulp plantations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Livestock farming &amp; ranching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Energy production &amp; </a:t>
                      </a:r>
                      <a:r>
                        <a:rPr lang="en-US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mining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Oil &amp; gas </a:t>
                      </a:r>
                      <a:r>
                        <a:rPr lang="en-US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drilling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Mining &amp; quarrying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Renewable energy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Transportation &amp; service corridors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Roads &amp;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railroads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Utility &amp; service lines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Shipping lanes; </a:t>
                      </a:r>
                      <a:r>
                        <a:rPr lang="en-US" sz="1600" baseline="0" dirty="0" smtClean="0">
                          <a:effectLst/>
                          <a:latin typeface="Cambria"/>
                          <a:ea typeface="+mn-ea"/>
                          <a:cs typeface="+mn-cs"/>
                        </a:rPr>
                        <a:t>Flight paths</a:t>
                      </a:r>
                      <a:endParaRPr lang="en-US" sz="16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Biological resource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Hunting &amp; collecting terrestrial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animals; Gathering terrestrial plants; </a:t>
                      </a:r>
                      <a:r>
                        <a:rPr lang="en-US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Logging &amp; wood harvesting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Fishing &amp; harvesting aquatic resources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Human intrusions and disturbance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Recreational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activities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War, civil unrest &amp; military exercises;</a:t>
                      </a:r>
                      <a:r>
                        <a:rPr lang="en-US" sz="16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600" b="1" i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Work &amp; other activities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Natural system modifications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Fire &amp; fire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suppression; Dams &amp; water use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Invasives</a:t>
                      </a: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&amp; disease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Invasive non-native </a:t>
                      </a:r>
                      <a:r>
                        <a:rPr lang="en-US" sz="16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species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; </a:t>
                      </a:r>
                      <a:r>
                        <a:rPr lang="en-US" sz="1600" dirty="0" err="1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Problemmatic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native species; Introduced genetic material</a:t>
                      </a:r>
                    </a:p>
                  </a:txBody>
                  <a:tcPr marL="68580" marR="68580" marT="0" marB="0"/>
                </a:tc>
              </a:tr>
              <a:tr h="159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Pollution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Household sewage &amp; urban waste </a:t>
                      </a:r>
                      <a:r>
                        <a:rPr lang="en-US" sz="16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water; Industrial &amp; military effluents; Agricultural &amp; forestry effluents; Garbage &amp; solid waste; Air-borne</a:t>
                      </a:r>
                      <a:r>
                        <a:rPr lang="en-US" sz="16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pollutants</a:t>
                      </a:r>
                      <a:endParaRPr lang="en-US" sz="16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Framework of human stressors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92900" y="6488668"/>
            <a:ext cx="211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Salafsky</a:t>
            </a:r>
            <a:r>
              <a:rPr lang="en-US" dirty="0" smtClean="0"/>
              <a:t> et al. 2008)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6495534"/>
            <a:ext cx="41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*Bold=included in model, italics=empirical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616856"/>
            <a:ext cx="8775887" cy="62186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60656"/>
            <a:ext cx="9144000" cy="0"/>
          </a:xfrm>
          <a:prstGeom prst="line">
            <a:avLst/>
          </a:prstGeom>
          <a:noFill/>
          <a:ln w="57150">
            <a:solidFill>
              <a:srgbClr val="5176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C:\Users\luke\Desktop\cspLogos\CSP logo more whit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06"/>
            <a:ext cx="1610781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0140" y="5479143"/>
            <a:ext cx="2467430" cy="12155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Mean = 0.375</a:t>
            </a:r>
          </a:p>
          <a:p>
            <a:pPr marL="0" indent="0">
              <a:buNone/>
            </a:pPr>
            <a:r>
              <a:rPr lang="en-US" dirty="0" smtClean="0"/>
              <a:t>SD = 0.243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otI2woPcpVA3L1DCP9d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17607</TotalTime>
  <Words>1214</Words>
  <Application>Microsoft Macintosh PowerPoint</Application>
  <PresentationFormat>On-screen Show (4:3)</PresentationFormat>
  <Paragraphs>172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LCCVP Update &amp; New Science Activities</vt:lpstr>
      <vt:lpstr>Updates &amp; New science </vt:lpstr>
      <vt:lpstr>1. Update on land use datasets</vt:lpstr>
      <vt:lpstr>SERGoM v2</vt:lpstr>
      <vt:lpstr>Land use classes</vt:lpstr>
      <vt:lpstr>GNLCC</vt:lpstr>
      <vt:lpstr>Landscape integrity</vt:lpstr>
      <vt:lpstr>1. Framework of human stressors</vt:lpstr>
      <vt:lpstr>PowerPoint Presentation</vt:lpstr>
      <vt:lpstr>2. Ecological response to climate change</vt:lpstr>
      <vt:lpstr>Land facets/micro-topography</vt:lpstr>
      <vt:lpstr>mTPI</vt:lpstr>
      <vt:lpstr>SSURGO for the west</vt:lpstr>
      <vt:lpstr>3. How to more fully incorporate connectivity into vulnerability assessment </vt:lpstr>
      <vt:lpstr>PowerPoint Presentation</vt:lpstr>
      <vt:lpstr>PowerPoint Presentation</vt:lpstr>
      <vt:lpstr>4. Fleshing out Adaptive capacity – management actions</vt:lpstr>
      <vt:lpstr>Management options: ways we can provide info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areas of high conservation value on BLM ownerships in the western U.S.</dc:title>
  <dc:creator>luke</dc:creator>
  <cp:lastModifiedBy>David Theobald</cp:lastModifiedBy>
  <cp:revision>240</cp:revision>
  <dcterms:created xsi:type="dcterms:W3CDTF">2012-06-20T19:02:57Z</dcterms:created>
  <dcterms:modified xsi:type="dcterms:W3CDTF">2013-05-21T17:41:00Z</dcterms:modified>
</cp:coreProperties>
</file>