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40" r:id="rId1"/>
  </p:sldMasterIdLst>
  <p:notesMasterIdLst>
    <p:notesMasterId r:id="rId16"/>
  </p:notesMasterIdLst>
  <p:sldIdLst>
    <p:sldId id="256" r:id="rId2"/>
    <p:sldId id="262" r:id="rId3"/>
    <p:sldId id="261" r:id="rId4"/>
    <p:sldId id="263" r:id="rId5"/>
    <p:sldId id="264" r:id="rId6"/>
    <p:sldId id="258" r:id="rId7"/>
    <p:sldId id="259" r:id="rId8"/>
    <p:sldId id="265" r:id="rId9"/>
    <p:sldId id="257" r:id="rId10"/>
    <p:sldId id="266" r:id="rId11"/>
    <p:sldId id="268" r:id="rId12"/>
    <p:sldId id="260" r:id="rId13"/>
    <p:sldId id="270" r:id="rId14"/>
    <p:sldId id="26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C5D1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9091" autoAdjust="0"/>
  </p:normalViewPr>
  <p:slideViewPr>
    <p:cSldViewPr>
      <p:cViewPr varScale="1">
        <p:scale>
          <a:sx n="63" d="100"/>
          <a:sy n="63" d="100"/>
        </p:scale>
        <p:origin x="2184"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B0F2AA-AEE1-4D6C-9316-225262EF3A7D}" type="datetimeFigureOut">
              <a:rPr lang="en-US" smtClean="0"/>
              <a:pPr/>
              <a:t>9/22/2013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18E3EF-394E-41DF-B67E-D0E9B64A9174}" type="slidenum">
              <a:rPr lang="en-US" smtClean="0"/>
              <a:pPr/>
              <a:t>‹#›</a:t>
            </a:fld>
            <a:endParaRPr lang="en-US"/>
          </a:p>
        </p:txBody>
      </p:sp>
    </p:spTree>
    <p:extLst>
      <p:ext uri="{BB962C8B-B14F-4D97-AF65-F5344CB8AC3E}">
        <p14:creationId xmlns:p14="http://schemas.microsoft.com/office/powerpoint/2010/main" val="2331861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Various modeling approaches have been used to project forest/vegetation response to climate</a:t>
            </a:r>
            <a:r>
              <a:rPr lang="en-US" baseline="0" dirty="0" smtClean="0"/>
              <a:t>, disturbance.  </a:t>
            </a:r>
          </a:p>
          <a:p>
            <a:endParaRPr lang="en-US" baseline="0" dirty="0" smtClean="0"/>
          </a:p>
          <a:p>
            <a:r>
              <a:rPr lang="en-US" baseline="0" dirty="0" smtClean="0"/>
              <a:t>At stand-scales, gap models, for example simulate individual tree establishment, growth and mortality at the scale of small forest gaps.</a:t>
            </a:r>
          </a:p>
          <a:p>
            <a:r>
              <a:rPr lang="en-US" baseline="0" dirty="0" smtClean="0"/>
              <a:t>Landscape models, such as FireBGCv2 operate at scales of hundreds of thousands of ha.</a:t>
            </a:r>
          </a:p>
          <a:p>
            <a:endParaRPr lang="en-US" baseline="0" dirty="0" smtClean="0"/>
          </a:p>
          <a:p>
            <a:r>
              <a:rPr lang="en-US" baseline="0" dirty="0" smtClean="0"/>
              <a:t>At global scales, dynamic vegetation models are frequently used to simulate vegetation response to climate.  Vegetation in these models is often represented by biomes or plant functional types, rather than individual species.</a:t>
            </a:r>
          </a:p>
          <a:p>
            <a:endParaRPr lang="en-US" baseline="0" dirty="0" smtClean="0"/>
          </a:p>
          <a:p>
            <a:r>
              <a:rPr lang="en-US" baseline="0" dirty="0" smtClean="0"/>
              <a:t>Biome-BGC has been applied from stand to global scales.  But, it represents a single, static vegetation type at the level of a biome. </a:t>
            </a:r>
          </a:p>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4718E3EF-394E-41DF-B67E-D0E9B64A9174}" type="slidenum">
              <a:rPr lang="en-US" smtClean="0"/>
              <a:pPr/>
              <a:t>2</a:t>
            </a:fld>
            <a:endParaRPr lang="en-US"/>
          </a:p>
        </p:txBody>
      </p:sp>
    </p:spTree>
    <p:extLst>
      <p:ext uri="{BB962C8B-B14F-4D97-AF65-F5344CB8AC3E}">
        <p14:creationId xmlns:p14="http://schemas.microsoft.com/office/powerpoint/2010/main" val="31804863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Thomas </a:t>
            </a:r>
            <a:r>
              <a:rPr lang="en-US" dirty="0" err="1" smtClean="0"/>
              <a:t>Hickler</a:t>
            </a:r>
            <a:r>
              <a:rPr lang="en-US" dirty="0" smtClean="0"/>
              <a:t> and others</a:t>
            </a:r>
            <a:r>
              <a:rPr lang="en-US" baseline="0" dirty="0" smtClean="0"/>
              <a:t> </a:t>
            </a:r>
            <a:r>
              <a:rPr lang="en-US" baseline="0" dirty="0" err="1" smtClean="0"/>
              <a:t>paramaterized</a:t>
            </a:r>
            <a:r>
              <a:rPr lang="en-US" baseline="0" dirty="0" smtClean="0"/>
              <a:t> LPJ-GUESS for 16 tree species and 4 shrub species to simulate changes in European potential natural vegetation. Ran under current climate and compared to current PNV map – aggregating </a:t>
            </a:r>
            <a:r>
              <a:rPr lang="en-US" baseline="0" dirty="0" err="1" smtClean="0"/>
              <a:t>spp</a:t>
            </a:r>
            <a:r>
              <a:rPr lang="en-US" baseline="0" dirty="0" smtClean="0"/>
              <a:t> into course </a:t>
            </a:r>
            <a:r>
              <a:rPr lang="en-US" baseline="0" dirty="0" err="1" smtClean="0"/>
              <a:t>veg</a:t>
            </a:r>
            <a:r>
              <a:rPr lang="en-US" baseline="0" dirty="0" smtClean="0"/>
              <a:t> types (tundra, boreal, etc), the two maps agreed for 86% of the area mapped. But, the LPJ-GUESS modeled vegetation doesn’t show the same fine-scale changes in </a:t>
            </a:r>
            <a:r>
              <a:rPr lang="en-US" baseline="0" dirty="0" err="1" smtClean="0"/>
              <a:t>veg</a:t>
            </a:r>
            <a:r>
              <a:rPr lang="en-US" baseline="0" dirty="0" smtClean="0"/>
              <a:t> type, partially because of details (i.e. understory </a:t>
            </a:r>
            <a:r>
              <a:rPr lang="en-US" baseline="0" dirty="0" err="1" smtClean="0"/>
              <a:t>veg</a:t>
            </a:r>
            <a:r>
              <a:rPr lang="en-US" baseline="0" dirty="0" smtClean="0"/>
              <a:t>) not captured in the parameterization of LPJ-GUESS.</a:t>
            </a:r>
          </a:p>
          <a:p>
            <a:endParaRPr lang="en-US" baseline="0" dirty="0" smtClean="0"/>
          </a:p>
          <a:p>
            <a:r>
              <a:rPr lang="en-US" baseline="0" dirty="0" smtClean="0"/>
              <a:t>Using two different GCMS and the A2 “business as usual” emissions scenarios, they projected 31-42% of the total area of Europe would experience a change in PNV by 2085.  The largest shifts were in arctic/alpine ecosystems where trees replace tundra and in the expansion of temperate broad-leaved forests into boreal conifer forests.  In southern Europe, forested areas shift to dominance by </a:t>
            </a:r>
            <a:r>
              <a:rPr lang="en-US" baseline="0" dirty="0" err="1" smtClean="0"/>
              <a:t>shrublands</a:t>
            </a:r>
            <a:r>
              <a:rPr lang="en-US" baseline="0" dirty="0" smtClean="0"/>
              <a:t> in response to increased drought.</a:t>
            </a:r>
            <a:endParaRPr lang="en-US" dirty="0"/>
          </a:p>
        </p:txBody>
      </p:sp>
      <p:sp>
        <p:nvSpPr>
          <p:cNvPr id="4" name="Slide Number Placeholder 3"/>
          <p:cNvSpPr>
            <a:spLocks noGrp="1"/>
          </p:cNvSpPr>
          <p:nvPr>
            <p:ph type="sldNum" sz="quarter" idx="10"/>
          </p:nvPr>
        </p:nvSpPr>
        <p:spPr/>
        <p:txBody>
          <a:bodyPr/>
          <a:lstStyle/>
          <a:p>
            <a:fld id="{4718E3EF-394E-41DF-B67E-D0E9B64A9174}" type="slidenum">
              <a:rPr lang="en-US" smtClean="0"/>
              <a:pPr/>
              <a:t>13</a:t>
            </a:fld>
            <a:endParaRPr lang="en-US"/>
          </a:p>
        </p:txBody>
      </p:sp>
    </p:spTree>
    <p:extLst>
      <p:ext uri="{BB962C8B-B14F-4D97-AF65-F5344CB8AC3E}">
        <p14:creationId xmlns:p14="http://schemas.microsoft.com/office/powerpoint/2010/main" val="4707458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Changing</a:t>
            </a:r>
            <a:r>
              <a:rPr lang="en-US" baseline="0" dirty="0" smtClean="0"/>
              <a:t> patterns of fire, insect outbreaks and disease are increasing the recognition of </a:t>
            </a:r>
            <a:r>
              <a:rPr lang="en-US" dirty="0" smtClean="0"/>
              <a:t>the need for science and management</a:t>
            </a:r>
            <a:r>
              <a:rPr lang="en-US" baseline="0" dirty="0" smtClean="0"/>
              <a:t> that crosses management boundaries and matches the scale of ecological processes.  Additionally, the need to explore the implications of climate change and increasing human land-use emphasizes the need for management at the scale at which ecosystems function.</a:t>
            </a:r>
            <a:endParaRPr lang="en-US" dirty="0"/>
          </a:p>
        </p:txBody>
      </p:sp>
      <p:sp>
        <p:nvSpPr>
          <p:cNvPr id="4" name="Slide Number Placeholder 3"/>
          <p:cNvSpPr>
            <a:spLocks noGrp="1"/>
          </p:cNvSpPr>
          <p:nvPr>
            <p:ph type="sldNum" sz="quarter" idx="10"/>
          </p:nvPr>
        </p:nvSpPr>
        <p:spPr/>
        <p:txBody>
          <a:bodyPr/>
          <a:lstStyle/>
          <a:p>
            <a:fld id="{4718E3EF-394E-41DF-B67E-D0E9B64A9174}" type="slidenum">
              <a:rPr lang="en-US" smtClean="0"/>
              <a:pPr/>
              <a:t>3</a:t>
            </a:fld>
            <a:endParaRPr lang="en-US"/>
          </a:p>
        </p:txBody>
      </p:sp>
    </p:spTree>
    <p:extLst>
      <p:ext uri="{BB962C8B-B14F-4D97-AF65-F5344CB8AC3E}">
        <p14:creationId xmlns:p14="http://schemas.microsoft.com/office/powerpoint/2010/main" val="12606753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Hansen</a:t>
            </a:r>
            <a:r>
              <a:rPr lang="en-US" baseline="0" dirty="0" smtClean="0"/>
              <a:t> &amp; others developed a useful definition for ecosystems, centered on protected areas and their surrounding lands, which we can use to discuss what is meant by “ecosystem-scale”.</a:t>
            </a:r>
          </a:p>
          <a:p>
            <a:r>
              <a:rPr lang="en-US" baseline="0" dirty="0" smtClean="0"/>
              <a:t>Ecosystems often cross public and private boundaries and include several different management jurisdictions.</a:t>
            </a:r>
          </a:p>
          <a:p>
            <a:r>
              <a:rPr lang="en-US" baseline="0" dirty="0" smtClean="0"/>
              <a:t>They may be defined as the areas large enough to maintain:</a:t>
            </a:r>
          </a:p>
          <a:p>
            <a:r>
              <a:rPr lang="en-US" baseline="0" dirty="0" smtClean="0"/>
              <a:t>-ecological flows – for example, spread of disturbance or water flow through watersheds</a:t>
            </a:r>
          </a:p>
          <a:p>
            <a:r>
              <a:rPr lang="en-US" baseline="0" dirty="0" smtClean="0"/>
              <a:t>-crucial habitat – or the area required to maintain a self-sustaining population of species of interest</a:t>
            </a:r>
          </a:p>
          <a:p>
            <a:r>
              <a:rPr lang="en-US" baseline="0" dirty="0" smtClean="0"/>
              <a:t>-effective size – the size of area needed to prevent isolation-induced loss of species of interest</a:t>
            </a:r>
          </a:p>
          <a:p>
            <a:r>
              <a:rPr lang="en-US" baseline="0" dirty="0" smtClean="0"/>
              <a:t>-human edge effects – large enough to mitigate the effects of human activities in adjacent lands spreading into core protected areas</a:t>
            </a:r>
          </a:p>
          <a:p>
            <a:endParaRPr lang="en-US" baseline="0" dirty="0" smtClean="0"/>
          </a:p>
          <a:p>
            <a:r>
              <a:rPr lang="en-US" baseline="0" dirty="0" smtClean="0"/>
              <a:t>Using these </a:t>
            </a:r>
            <a:r>
              <a:rPr lang="en-US" baseline="0" dirty="0" err="1" smtClean="0"/>
              <a:t>definistions</a:t>
            </a:r>
            <a:r>
              <a:rPr lang="en-US" baseline="0" dirty="0" smtClean="0"/>
              <a:t> across 13 US parks, Hansen and others defined protected area centered ecosystems ranging in size (contiguous habitat) from 5500-143000 km2 </a:t>
            </a:r>
          </a:p>
        </p:txBody>
      </p:sp>
      <p:sp>
        <p:nvSpPr>
          <p:cNvPr id="4" name="Slide Number Placeholder 3"/>
          <p:cNvSpPr>
            <a:spLocks noGrp="1"/>
          </p:cNvSpPr>
          <p:nvPr>
            <p:ph type="sldNum" sz="quarter" idx="10"/>
          </p:nvPr>
        </p:nvSpPr>
        <p:spPr/>
        <p:txBody>
          <a:bodyPr/>
          <a:lstStyle/>
          <a:p>
            <a:fld id="{4718E3EF-394E-41DF-B67E-D0E9B64A9174}" type="slidenum">
              <a:rPr lang="en-US" smtClean="0"/>
              <a:pPr/>
              <a:t>4</a:t>
            </a:fld>
            <a:endParaRPr lang="en-US"/>
          </a:p>
        </p:txBody>
      </p:sp>
    </p:spTree>
    <p:extLst>
      <p:ext uri="{BB962C8B-B14F-4D97-AF65-F5344CB8AC3E}">
        <p14:creationId xmlns:p14="http://schemas.microsoft.com/office/powerpoint/2010/main" val="19398465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Need an ecosystem-scale approach</a:t>
            </a:r>
          </a:p>
          <a:p>
            <a:r>
              <a:rPr lang="en-US" dirty="0" smtClean="0"/>
              <a:t>LPJ-GUESS</a:t>
            </a:r>
            <a:r>
              <a:rPr lang="en-US" baseline="0" dirty="0" smtClean="0"/>
              <a:t> might be a good compromise</a:t>
            </a:r>
            <a:endParaRPr lang="en-US" dirty="0"/>
          </a:p>
        </p:txBody>
      </p:sp>
      <p:sp>
        <p:nvSpPr>
          <p:cNvPr id="4" name="Slide Number Placeholder 3"/>
          <p:cNvSpPr>
            <a:spLocks noGrp="1"/>
          </p:cNvSpPr>
          <p:nvPr>
            <p:ph type="sldNum" sz="quarter" idx="10"/>
          </p:nvPr>
        </p:nvSpPr>
        <p:spPr/>
        <p:txBody>
          <a:bodyPr/>
          <a:lstStyle/>
          <a:p>
            <a:fld id="{4718E3EF-394E-41DF-B67E-D0E9B64A9174}" type="slidenum">
              <a:rPr lang="en-US" smtClean="0"/>
              <a:pPr/>
              <a:t>5</a:t>
            </a:fld>
            <a:endParaRPr lang="en-US"/>
          </a:p>
        </p:txBody>
      </p:sp>
    </p:spTree>
    <p:extLst>
      <p:ext uri="{BB962C8B-B14F-4D97-AF65-F5344CB8AC3E}">
        <p14:creationId xmlns:p14="http://schemas.microsoft.com/office/powerpoint/2010/main" val="7548913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Regional to global model simulates</a:t>
            </a:r>
            <a:r>
              <a:rPr lang="en-US" baseline="0" dirty="0" smtClean="0"/>
              <a:t> </a:t>
            </a:r>
            <a:r>
              <a:rPr lang="en-US" dirty="0" smtClean="0"/>
              <a:t>dynamics and composition of vegetation in response to changes in climate, atmospheric CO2 concentration, </a:t>
            </a:r>
          </a:p>
          <a:p>
            <a:endParaRPr lang="en-US" dirty="0" smtClean="0"/>
          </a:p>
          <a:p>
            <a:r>
              <a:rPr lang="en-US" dirty="0" smtClean="0"/>
              <a:t>Physiological processes include photosynthesis, autotrophic and heterotrophic respiration, which are calculated</a:t>
            </a:r>
            <a:r>
              <a:rPr lang="en-US" baseline="0" dirty="0" smtClean="0"/>
              <a:t> at a daily time-step</a:t>
            </a:r>
          </a:p>
          <a:p>
            <a:endParaRPr lang="en-US" baseline="0" dirty="0" smtClean="0"/>
          </a:p>
          <a:p>
            <a:r>
              <a:rPr lang="en-US" baseline="0" dirty="0" smtClean="0"/>
              <a:t>Carbon allocation (to leaves, sapwood, and fine roots) is based on a set of rules that determine plant growth.  Carbon allocation is determined at the end of the simulation year by dividing annual NPP into the 3 growth compartments.</a:t>
            </a:r>
          </a:p>
          <a:p>
            <a:endParaRPr lang="en-US" baseline="0" dirty="0" smtClean="0"/>
          </a:p>
          <a:p>
            <a:r>
              <a:rPr lang="en-US" baseline="0" dirty="0" smtClean="0"/>
              <a:t>Plant establishment, growth, mortality, and decomposition determine vegetation composition and </a:t>
            </a:r>
            <a:r>
              <a:rPr lang="en-US" baseline="0" dirty="0" err="1" smtClean="0"/>
              <a:t>successional</a:t>
            </a:r>
            <a:r>
              <a:rPr lang="en-US" baseline="0" dirty="0" smtClean="0"/>
              <a:t> dynamics and are respond to light, water availability.</a:t>
            </a:r>
          </a:p>
          <a:p>
            <a:endParaRPr lang="en-US" baseline="0" dirty="0" smtClean="0"/>
          </a:p>
          <a:p>
            <a:r>
              <a:rPr lang="en-US" baseline="0" dirty="0" smtClean="0"/>
              <a:t>Fire is the primary disturbance modeled in LPJ-GUESS.</a:t>
            </a:r>
            <a:endParaRPr lang="en-US" b="1"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4718E3EF-394E-41DF-B67E-D0E9B64A9174}" type="slidenum">
              <a:rPr lang="en-US" smtClean="0"/>
              <a:pPr/>
              <a:t>7</a:t>
            </a:fld>
            <a:endParaRPr lang="en-US"/>
          </a:p>
        </p:txBody>
      </p:sp>
    </p:spTree>
    <p:extLst>
      <p:ext uri="{BB962C8B-B14F-4D97-AF65-F5344CB8AC3E}">
        <p14:creationId xmlns:p14="http://schemas.microsoft.com/office/powerpoint/2010/main" val="14893749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LPJ-GUESS</a:t>
            </a:r>
            <a:r>
              <a:rPr lang="en-US" baseline="0" dirty="0" smtClean="0"/>
              <a:t> is essentially the combination of 2 different models, the physiological/biophysical processes from the Lund-Potsdam-Jena (LPJ) dynamic vegetation model and the vegetation dynamics (tree establishment, growth, mortality)  of a forest gap model, the General Ecosystem Simulator (GUESS).</a:t>
            </a:r>
          </a:p>
          <a:p>
            <a:endParaRPr lang="en-US" baseline="0" dirty="0" smtClean="0"/>
          </a:p>
          <a:p>
            <a:r>
              <a:rPr lang="en-US" baseline="0" dirty="0" smtClean="0"/>
              <a:t>Can be run in 2 different “modes”.</a:t>
            </a:r>
          </a:p>
          <a:p>
            <a:endParaRPr lang="en-US" baseline="0" dirty="0" smtClean="0"/>
          </a:p>
          <a:p>
            <a:r>
              <a:rPr lang="en-US" baseline="0" dirty="0" smtClean="0"/>
              <a:t>Population mode is coarse-scale, computationally more efficient.  Essentially, this is the DVGM, LPJ. Each modeled grid cell is large and vegetation is simplistically represented as a mixture of plant functional types, where each PFT takes up some proportion of the modeled area.  No age cohorts are represented so succession and vertical stand structure are not modeled.</a:t>
            </a:r>
          </a:p>
          <a:p>
            <a:endParaRPr lang="en-US" baseline="0" dirty="0" smtClean="0"/>
          </a:p>
          <a:p>
            <a:r>
              <a:rPr lang="en-US" baseline="0" dirty="0" smtClean="0"/>
              <a:t>Cohort mode corresponds to the gap model, GUESS. Simulates growth of individuals within a cohort on replicate patches.  Each individual represents the maximum area of influence of one adult individual on its </a:t>
            </a:r>
            <a:r>
              <a:rPr lang="en-US" baseline="0" dirty="0" err="1" smtClean="0"/>
              <a:t>neighbours</a:t>
            </a:r>
            <a:r>
              <a:rPr lang="en-US" baseline="0" dirty="0" smtClean="0"/>
              <a:t>. Individuals can represent PFTs or species.  More detailed – allows for simulation of competition for resources (light, moisture), </a:t>
            </a:r>
            <a:r>
              <a:rPr lang="en-US" baseline="0" dirty="0" err="1" smtClean="0"/>
              <a:t>successional</a:t>
            </a:r>
            <a:r>
              <a:rPr lang="en-US" baseline="0" dirty="0" smtClean="0"/>
              <a:t> processes.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4718E3EF-394E-41DF-B67E-D0E9B64A9174}" type="slidenum">
              <a:rPr lang="en-US" smtClean="0"/>
              <a:pPr/>
              <a:t>9</a:t>
            </a:fld>
            <a:endParaRPr lang="en-US"/>
          </a:p>
        </p:txBody>
      </p:sp>
    </p:spTree>
    <p:extLst>
      <p:ext uri="{BB962C8B-B14F-4D97-AF65-F5344CB8AC3E}">
        <p14:creationId xmlns:p14="http://schemas.microsoft.com/office/powerpoint/2010/main" val="23506113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Where and when different vegetation types can establish and survive is dependent</a:t>
            </a:r>
            <a:r>
              <a:rPr lang="en-US" baseline="0" dirty="0" smtClean="0"/>
              <a:t> upon each PFT’s (or species’) bioclimatic niche. Bioclimatic limits are assigned which determine whether each PFT/species can survive under the climatic conditions in a particular grid cell at a particular year in the simulation.</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4718E3EF-394E-41DF-B67E-D0E9B64A9174}" type="slidenum">
              <a:rPr lang="en-US" smtClean="0"/>
              <a:pPr/>
              <a:t>10</a:t>
            </a:fld>
            <a:endParaRPr lang="en-US"/>
          </a:p>
        </p:txBody>
      </p:sp>
    </p:spTree>
    <p:extLst>
      <p:ext uri="{BB962C8B-B14F-4D97-AF65-F5344CB8AC3E}">
        <p14:creationId xmlns:p14="http://schemas.microsoft.com/office/powerpoint/2010/main" val="34510871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Fire is simulated</a:t>
            </a:r>
            <a:r>
              <a:rPr lang="en-US" baseline="0" dirty="0" smtClean="0"/>
              <a:t> in either population or cohort mode, using a process-based fire model, SPITFIRE.</a:t>
            </a:r>
          </a:p>
          <a:p>
            <a:endParaRPr lang="en-US" baseline="0" dirty="0" smtClean="0"/>
          </a:p>
          <a:p>
            <a:r>
              <a:rPr lang="en-US" baseline="0" dirty="0" smtClean="0"/>
              <a:t>Fire ignitions can be from lightning or humans, but fire spread only occurs if there is enough fuel and it is dry enough</a:t>
            </a:r>
          </a:p>
          <a:p>
            <a:r>
              <a:rPr lang="en-US" baseline="0" dirty="0" smtClean="0"/>
              <a:t>Fire spread depends upon wind speed and direction and the amount, moisture content, and size of live/dead fuels</a:t>
            </a:r>
          </a:p>
          <a:p>
            <a:r>
              <a:rPr lang="en-US" baseline="0" dirty="0" smtClean="0"/>
              <a:t>Simulated fire effects include plant mortality (</a:t>
            </a:r>
            <a:r>
              <a:rPr lang="en-US" baseline="0" dirty="0" err="1" smtClean="0"/>
              <a:t>fxn</a:t>
            </a:r>
            <a:r>
              <a:rPr lang="en-US" baseline="0" dirty="0" smtClean="0"/>
              <a:t> of tree height and bark thickness), fuel consumption, and CO2 and other trace gas emissions.</a:t>
            </a:r>
          </a:p>
        </p:txBody>
      </p:sp>
      <p:sp>
        <p:nvSpPr>
          <p:cNvPr id="4" name="Slide Number Placeholder 3"/>
          <p:cNvSpPr>
            <a:spLocks noGrp="1"/>
          </p:cNvSpPr>
          <p:nvPr>
            <p:ph type="sldNum" sz="quarter" idx="10"/>
          </p:nvPr>
        </p:nvSpPr>
        <p:spPr/>
        <p:txBody>
          <a:bodyPr/>
          <a:lstStyle/>
          <a:p>
            <a:fld id="{4718E3EF-394E-41DF-B67E-D0E9B64A9174}" type="slidenum">
              <a:rPr lang="en-US" smtClean="0"/>
              <a:pPr/>
              <a:t>11</a:t>
            </a:fld>
            <a:endParaRPr lang="en-US"/>
          </a:p>
        </p:txBody>
      </p:sp>
    </p:spTree>
    <p:extLst>
      <p:ext uri="{BB962C8B-B14F-4D97-AF65-F5344CB8AC3E}">
        <p14:creationId xmlns:p14="http://schemas.microsoft.com/office/powerpoint/2010/main" val="18271703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718E3EF-394E-41DF-B67E-D0E9B64A9174}" type="slidenum">
              <a:rPr lang="en-US" smtClean="0"/>
              <a:pPr/>
              <a:t>12</a:t>
            </a:fld>
            <a:endParaRPr lang="en-US"/>
          </a:p>
        </p:txBody>
      </p:sp>
    </p:spTree>
    <p:extLst>
      <p:ext uri="{BB962C8B-B14F-4D97-AF65-F5344CB8AC3E}">
        <p14:creationId xmlns:p14="http://schemas.microsoft.com/office/powerpoint/2010/main" val="823356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8C98D4F-D07F-4382-8201-A3EBD229DADF}" type="datetimeFigureOut">
              <a:rPr lang="en-US" smtClean="0"/>
              <a:pPr/>
              <a:t>9/22/2013</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1DF4FB3-6A01-4728-87F3-65FB6B826DA0}"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8C98D4F-D07F-4382-8201-A3EBD229DADF}" type="datetimeFigureOut">
              <a:rPr lang="en-US" smtClean="0"/>
              <a:pPr/>
              <a:t>9/22/2013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DF4FB3-6A01-4728-87F3-65FB6B826DA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21DF4FB3-6A01-4728-87F3-65FB6B826DA0}"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8C98D4F-D07F-4382-8201-A3EBD229DADF}" type="datetimeFigureOut">
              <a:rPr lang="en-US" smtClean="0"/>
              <a:pPr/>
              <a:t>9/22/2013</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8C98D4F-D07F-4382-8201-A3EBD229DADF}" type="datetimeFigureOut">
              <a:rPr lang="en-US" smtClean="0"/>
              <a:pPr/>
              <a:t>9/22/2013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21DF4FB3-6A01-4728-87F3-65FB6B826DA0}"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68C98D4F-D07F-4382-8201-A3EBD229DADF}" type="datetimeFigureOut">
              <a:rPr lang="en-US" smtClean="0"/>
              <a:pPr/>
              <a:t>9/22/2013</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1DF4FB3-6A01-4728-87F3-65FB6B826DA0}"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68C98D4F-D07F-4382-8201-A3EBD229DADF}" type="datetimeFigureOut">
              <a:rPr lang="en-US" smtClean="0"/>
              <a:pPr/>
              <a:t>9/22/2013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DF4FB3-6A01-4728-87F3-65FB6B826DA0}"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8C98D4F-D07F-4382-8201-A3EBD229DADF}" type="datetimeFigureOut">
              <a:rPr lang="en-US" smtClean="0"/>
              <a:pPr/>
              <a:t>9/22/2013</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21DF4FB3-6A01-4728-87F3-65FB6B826DA0}"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8C98D4F-D07F-4382-8201-A3EBD229DADF}" type="datetimeFigureOut">
              <a:rPr lang="en-US" smtClean="0"/>
              <a:pPr/>
              <a:t>9/22/2013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21DF4FB3-6A01-4728-87F3-65FB6B826DA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68C98D4F-D07F-4382-8201-A3EBD229DADF}" type="datetimeFigureOut">
              <a:rPr lang="en-US" smtClean="0"/>
              <a:pPr/>
              <a:t>9/22/2013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21DF4FB3-6A01-4728-87F3-65FB6B826DA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1DF4FB3-6A01-4728-87F3-65FB6B826DA0}"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68C98D4F-D07F-4382-8201-A3EBD229DADF}" type="datetimeFigureOut">
              <a:rPr lang="en-US" smtClean="0"/>
              <a:pPr/>
              <a:t>9/22/2013</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21DF4FB3-6A01-4728-87F3-65FB6B826DA0}"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68C98D4F-D07F-4382-8201-A3EBD229DADF}" type="datetimeFigureOut">
              <a:rPr lang="en-US" smtClean="0"/>
              <a:pPr/>
              <a:t>9/22/2013</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68C98D4F-D07F-4382-8201-A3EBD229DADF}" type="datetimeFigureOut">
              <a:rPr lang="en-US" smtClean="0"/>
              <a:pPr/>
              <a:t>9/22/2013</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21DF4FB3-6A01-4728-87F3-65FB6B826DA0}"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4441" r:id="rId1"/>
    <p:sldLayoutId id="2147484442" r:id="rId2"/>
    <p:sldLayoutId id="2147484443" r:id="rId3"/>
    <p:sldLayoutId id="2147484444" r:id="rId4"/>
    <p:sldLayoutId id="2147484445" r:id="rId5"/>
    <p:sldLayoutId id="2147484446" r:id="rId6"/>
    <p:sldLayoutId id="2147484447" r:id="rId7"/>
    <p:sldLayoutId id="2147484448" r:id="rId8"/>
    <p:sldLayoutId id="2147484449" r:id="rId9"/>
    <p:sldLayoutId id="2147484450" r:id="rId10"/>
    <p:sldLayoutId id="214748445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Katie Ireland, Andy Hansen, and Ben </a:t>
            </a:r>
            <a:r>
              <a:rPr lang="en-US" dirty="0" err="1" smtClean="0"/>
              <a:t>Poulter</a:t>
            </a:r>
            <a:endParaRPr lang="en-US" dirty="0"/>
          </a:p>
        </p:txBody>
      </p:sp>
      <p:sp>
        <p:nvSpPr>
          <p:cNvPr id="2" name="Title 1"/>
          <p:cNvSpPr>
            <a:spLocks noGrp="1"/>
          </p:cNvSpPr>
          <p:nvPr>
            <p:ph type="ctrTitle"/>
          </p:nvPr>
        </p:nvSpPr>
        <p:spPr/>
        <p:txBody>
          <a:bodyPr>
            <a:normAutofit/>
          </a:bodyPr>
          <a:lstStyle/>
          <a:p>
            <a:r>
              <a:rPr lang="en-US" dirty="0" smtClean="0"/>
              <a:t>Modeling Vegetation Dynamics with LPJ-GUESS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Bioclimatic Niche</a:t>
            </a:r>
            <a:endParaRPr lang="en-US" dirty="0"/>
          </a:p>
        </p:txBody>
      </p:sp>
      <p:sp>
        <p:nvSpPr>
          <p:cNvPr id="3" name="Content Placeholder 2"/>
          <p:cNvSpPr>
            <a:spLocks noGrp="1"/>
          </p:cNvSpPr>
          <p:nvPr>
            <p:ph sz="quarter" idx="1"/>
          </p:nvPr>
        </p:nvSpPr>
        <p:spPr/>
        <p:txBody>
          <a:bodyPr/>
          <a:lstStyle/>
          <a:p>
            <a:r>
              <a:rPr lang="en-US" dirty="0" smtClean="0"/>
              <a:t>Each PFT assigned bioclimatic limits</a:t>
            </a:r>
          </a:p>
          <a:p>
            <a:pPr lvl="1"/>
            <a:r>
              <a:rPr lang="en-US" dirty="0" smtClean="0"/>
              <a:t>Survive prevailing climatic conditions</a:t>
            </a:r>
          </a:p>
          <a:p>
            <a:pPr lvl="1"/>
            <a:endParaRPr lang="en-US" dirty="0" smtClean="0"/>
          </a:p>
          <a:p>
            <a:pPr lvl="1"/>
            <a:r>
              <a:rPr lang="en-US" dirty="0" smtClean="0"/>
              <a:t>Variables</a:t>
            </a:r>
          </a:p>
          <a:p>
            <a:pPr lvl="2"/>
            <a:r>
              <a:rPr lang="en-US" dirty="0" err="1" smtClean="0"/>
              <a:t>Tcmin</a:t>
            </a:r>
            <a:r>
              <a:rPr lang="en-US" dirty="0" smtClean="0"/>
              <a:t> – min. coldest month temperature, survival</a:t>
            </a:r>
          </a:p>
          <a:p>
            <a:pPr lvl="2"/>
            <a:r>
              <a:rPr lang="en-US" dirty="0" err="1" smtClean="0"/>
              <a:t>Tcmax</a:t>
            </a:r>
            <a:r>
              <a:rPr lang="en-US" dirty="0" smtClean="0"/>
              <a:t> – max. coldest month temperature, establishment</a:t>
            </a:r>
          </a:p>
          <a:p>
            <a:pPr lvl="2"/>
            <a:r>
              <a:rPr lang="en-US" dirty="0" err="1" smtClean="0"/>
              <a:t>GDDmin</a:t>
            </a:r>
            <a:r>
              <a:rPr lang="en-US" dirty="0" smtClean="0"/>
              <a:t> – min. GDD sum (5</a:t>
            </a:r>
            <a:r>
              <a:rPr lang="en-US" baseline="30000" dirty="0" smtClean="0"/>
              <a:t>o</a:t>
            </a:r>
            <a:r>
              <a:rPr lang="en-US" dirty="0" smtClean="0"/>
              <a:t>C), establishment</a:t>
            </a:r>
          </a:p>
          <a:p>
            <a:pPr lvl="2"/>
            <a:r>
              <a:rPr lang="en-US" dirty="0" err="1" smtClean="0"/>
              <a:t>Tw-c,min</a:t>
            </a:r>
            <a:r>
              <a:rPr lang="en-US" dirty="0" smtClean="0"/>
              <a:t> – min. warmest – coldest month temperature range</a:t>
            </a:r>
          </a:p>
          <a:p>
            <a:pPr lvl="2"/>
            <a:endParaRPr lang="en-US" dirty="0" smtClean="0"/>
          </a:p>
          <a:p>
            <a:pPr lvl="1"/>
            <a:endParaRPr lang="en-US" dirty="0" smtClean="0"/>
          </a:p>
          <a:p>
            <a:pPr lvl="1"/>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Fire Dynamics – SPITFIRE model</a:t>
            </a:r>
            <a:endParaRPr lang="en-US" dirty="0"/>
          </a:p>
        </p:txBody>
      </p:sp>
      <p:sp>
        <p:nvSpPr>
          <p:cNvPr id="4" name="TextBox 3"/>
          <p:cNvSpPr txBox="1"/>
          <p:nvPr/>
        </p:nvSpPr>
        <p:spPr>
          <a:xfrm>
            <a:off x="2743200" y="1600200"/>
            <a:ext cx="3581400" cy="707886"/>
          </a:xfrm>
          <a:prstGeom prst="rect">
            <a:avLst/>
          </a:prstGeom>
          <a:noFill/>
        </p:spPr>
        <p:txBody>
          <a:bodyPr wrap="square" rtlCol="0">
            <a:spAutoFit/>
          </a:bodyPr>
          <a:lstStyle/>
          <a:p>
            <a:pPr algn="ctr"/>
            <a:r>
              <a:rPr lang="en-US" sz="2000" b="1" dirty="0" smtClean="0"/>
              <a:t>Climate</a:t>
            </a:r>
          </a:p>
          <a:p>
            <a:pPr algn="ctr"/>
            <a:r>
              <a:rPr lang="en-US" sz="2000" dirty="0" smtClean="0"/>
              <a:t>Temp, </a:t>
            </a:r>
            <a:r>
              <a:rPr lang="en-US" sz="2000" dirty="0" err="1" smtClean="0"/>
              <a:t>precip</a:t>
            </a:r>
            <a:r>
              <a:rPr lang="en-US" sz="2000" dirty="0" smtClean="0"/>
              <a:t>, radiation, CO2</a:t>
            </a:r>
            <a:endParaRPr lang="en-US" sz="2000" dirty="0"/>
          </a:p>
        </p:txBody>
      </p:sp>
      <p:pic>
        <p:nvPicPr>
          <p:cNvPr id="9"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219200" y="3200400"/>
            <a:ext cx="1295400" cy="1850571"/>
          </a:xfrm>
          <a:prstGeom prst="rect">
            <a:avLst/>
          </a:prstGeom>
          <a:noFill/>
          <a:ln w="9525">
            <a:noFill/>
            <a:miter lim="800000"/>
            <a:headEnd/>
            <a:tailEnd/>
          </a:ln>
        </p:spPr>
      </p:pic>
      <p:sp>
        <p:nvSpPr>
          <p:cNvPr id="10" name="TextBox 9"/>
          <p:cNvSpPr txBox="1"/>
          <p:nvPr/>
        </p:nvSpPr>
        <p:spPr>
          <a:xfrm>
            <a:off x="304800" y="2286000"/>
            <a:ext cx="2286000" cy="707886"/>
          </a:xfrm>
          <a:prstGeom prst="rect">
            <a:avLst/>
          </a:prstGeom>
          <a:noFill/>
        </p:spPr>
        <p:txBody>
          <a:bodyPr wrap="square" rtlCol="0">
            <a:spAutoFit/>
          </a:bodyPr>
          <a:lstStyle/>
          <a:p>
            <a:pPr algn="ctr"/>
            <a:r>
              <a:rPr lang="en-US" sz="2000" b="1" dirty="0" smtClean="0"/>
              <a:t>LPJ-GUESS</a:t>
            </a:r>
          </a:p>
          <a:p>
            <a:pPr algn="ctr"/>
            <a:r>
              <a:rPr lang="en-US" sz="2000" dirty="0" smtClean="0"/>
              <a:t>Vegetation pattern</a:t>
            </a:r>
            <a:endParaRPr lang="en-US" sz="2000" dirty="0"/>
          </a:p>
        </p:txBody>
      </p:sp>
      <p:pic>
        <p:nvPicPr>
          <p:cNvPr id="12"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125980" y="4114800"/>
            <a:ext cx="922020" cy="1317171"/>
          </a:xfrm>
          <a:prstGeom prst="rect">
            <a:avLst/>
          </a:prstGeom>
          <a:noFill/>
          <a:ln w="9525">
            <a:noFill/>
            <a:miter lim="800000"/>
            <a:headEnd/>
            <a:tailEnd/>
          </a:ln>
        </p:spPr>
      </p:pic>
      <p:pic>
        <p:nvPicPr>
          <p:cNvPr id="13"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57200" y="3124200"/>
            <a:ext cx="868680" cy="1240971"/>
          </a:xfrm>
          <a:prstGeom prst="rect">
            <a:avLst/>
          </a:prstGeom>
          <a:noFill/>
          <a:ln w="9525">
            <a:noFill/>
            <a:miter lim="800000"/>
            <a:headEnd/>
            <a:tailEnd/>
          </a:ln>
        </p:spPr>
      </p:pic>
      <p:pic>
        <p:nvPicPr>
          <p:cNvPr id="14"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04800" y="3810000"/>
            <a:ext cx="1379220" cy="1970314"/>
          </a:xfrm>
          <a:prstGeom prst="rect">
            <a:avLst/>
          </a:prstGeom>
          <a:noFill/>
          <a:ln w="9525">
            <a:noFill/>
            <a:miter lim="800000"/>
            <a:headEnd/>
            <a:tailEnd/>
          </a:ln>
        </p:spPr>
      </p:pic>
      <p:pic>
        <p:nvPicPr>
          <p:cNvPr id="15"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248400" y="3505200"/>
            <a:ext cx="922020" cy="1317171"/>
          </a:xfrm>
          <a:prstGeom prst="rect">
            <a:avLst/>
          </a:prstGeom>
          <a:noFill/>
          <a:ln w="9525">
            <a:noFill/>
            <a:miter lim="800000"/>
            <a:headEnd/>
            <a:tailEnd/>
          </a:ln>
        </p:spPr>
      </p:pic>
      <p:pic>
        <p:nvPicPr>
          <p:cNvPr id="16"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781800" y="2590800"/>
            <a:ext cx="1219200" cy="1741714"/>
          </a:xfrm>
          <a:prstGeom prst="rect">
            <a:avLst/>
          </a:prstGeom>
          <a:noFill/>
          <a:ln w="9525">
            <a:noFill/>
            <a:miter lim="800000"/>
            <a:headEnd/>
            <a:tailEnd/>
          </a:ln>
        </p:spPr>
      </p:pic>
      <p:pic>
        <p:nvPicPr>
          <p:cNvPr id="1028" name="Picture 4" descr="http://www.atozflood.com/wp-content/uploads/2012/08/Fire.jpg"/>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6248400" y="3276600"/>
            <a:ext cx="2257425" cy="2396344"/>
          </a:xfrm>
          <a:prstGeom prst="rect">
            <a:avLst/>
          </a:prstGeom>
          <a:noFill/>
        </p:spPr>
      </p:pic>
      <p:sp>
        <p:nvSpPr>
          <p:cNvPr id="19" name="TextBox 18"/>
          <p:cNvSpPr txBox="1"/>
          <p:nvPr/>
        </p:nvSpPr>
        <p:spPr>
          <a:xfrm>
            <a:off x="2590800" y="2971800"/>
            <a:ext cx="3733800" cy="646331"/>
          </a:xfrm>
          <a:prstGeom prst="rect">
            <a:avLst/>
          </a:prstGeom>
          <a:noFill/>
        </p:spPr>
        <p:txBody>
          <a:bodyPr wrap="square" rtlCol="0">
            <a:spAutoFit/>
          </a:bodyPr>
          <a:lstStyle/>
          <a:p>
            <a:pPr algn="ctr"/>
            <a:r>
              <a:rPr lang="en-US" dirty="0" smtClean="0"/>
              <a:t>Vegetation </a:t>
            </a:r>
          </a:p>
          <a:p>
            <a:pPr algn="ctr"/>
            <a:r>
              <a:rPr lang="en-US" dirty="0" smtClean="0"/>
              <a:t>(type, crown height, length, DBH)</a:t>
            </a:r>
            <a:endParaRPr lang="en-US" dirty="0"/>
          </a:p>
        </p:txBody>
      </p:sp>
      <p:sp>
        <p:nvSpPr>
          <p:cNvPr id="20" name="TextBox 19"/>
          <p:cNvSpPr txBox="1"/>
          <p:nvPr/>
        </p:nvSpPr>
        <p:spPr>
          <a:xfrm>
            <a:off x="3048000" y="3886200"/>
            <a:ext cx="3124200" cy="646331"/>
          </a:xfrm>
          <a:prstGeom prst="rect">
            <a:avLst/>
          </a:prstGeom>
          <a:noFill/>
        </p:spPr>
        <p:txBody>
          <a:bodyPr wrap="square" rtlCol="0">
            <a:spAutoFit/>
          </a:bodyPr>
          <a:lstStyle/>
          <a:p>
            <a:pPr algn="ctr"/>
            <a:r>
              <a:rPr lang="en-US" dirty="0" smtClean="0"/>
              <a:t>Litter </a:t>
            </a:r>
          </a:p>
          <a:p>
            <a:pPr algn="ctr"/>
            <a:r>
              <a:rPr lang="en-US" dirty="0" smtClean="0"/>
              <a:t>(size, moisture, distribution)</a:t>
            </a:r>
            <a:endParaRPr lang="en-US" dirty="0"/>
          </a:p>
        </p:txBody>
      </p:sp>
      <p:cxnSp>
        <p:nvCxnSpPr>
          <p:cNvPr id="21" name="Straight Arrow Connector 20"/>
          <p:cNvCxnSpPr/>
          <p:nvPr/>
        </p:nvCxnSpPr>
        <p:spPr>
          <a:xfrm>
            <a:off x="3124200" y="4572000"/>
            <a:ext cx="3048000" cy="0"/>
          </a:xfrm>
          <a:prstGeom prst="straightConnector1">
            <a:avLst/>
          </a:prstGeom>
          <a:ln w="38100">
            <a:solidFill>
              <a:schemeClr val="tx1">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2743200" y="3733800"/>
            <a:ext cx="3429000" cy="0"/>
          </a:xfrm>
          <a:prstGeom prst="straightConnector1">
            <a:avLst/>
          </a:prstGeom>
          <a:ln w="38100">
            <a:solidFill>
              <a:schemeClr val="tx1">
                <a:lumMod val="75000"/>
                <a:lumOff val="25000"/>
              </a:schemeClr>
            </a:solidFill>
            <a:tailEnd type="arrow"/>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048000" y="4953000"/>
            <a:ext cx="3276600" cy="369332"/>
          </a:xfrm>
          <a:prstGeom prst="rect">
            <a:avLst/>
          </a:prstGeom>
          <a:noFill/>
        </p:spPr>
        <p:txBody>
          <a:bodyPr wrap="square" rtlCol="0">
            <a:spAutoFit/>
          </a:bodyPr>
          <a:lstStyle/>
          <a:p>
            <a:pPr algn="ctr"/>
            <a:r>
              <a:rPr lang="en-US" dirty="0" smtClean="0"/>
              <a:t>Plant mortality/damage</a:t>
            </a:r>
            <a:endParaRPr lang="en-US" dirty="0"/>
          </a:p>
        </p:txBody>
      </p:sp>
      <p:cxnSp>
        <p:nvCxnSpPr>
          <p:cNvPr id="28" name="Straight Arrow Connector 27"/>
          <p:cNvCxnSpPr/>
          <p:nvPr/>
        </p:nvCxnSpPr>
        <p:spPr>
          <a:xfrm>
            <a:off x="3124200" y="5410200"/>
            <a:ext cx="3048000" cy="0"/>
          </a:xfrm>
          <a:prstGeom prst="straightConnector1">
            <a:avLst/>
          </a:prstGeom>
          <a:ln w="28575">
            <a:solidFill>
              <a:schemeClr val="tx1">
                <a:lumMod val="75000"/>
                <a:lumOff val="25000"/>
              </a:schemeClr>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8382000" y="3962400"/>
            <a:ext cx="0" cy="1752600"/>
          </a:xfrm>
          <a:prstGeom prst="straightConnector1">
            <a:avLst/>
          </a:prstGeom>
          <a:ln w="3810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6781800" y="5678269"/>
            <a:ext cx="2590800" cy="646331"/>
          </a:xfrm>
          <a:prstGeom prst="rect">
            <a:avLst/>
          </a:prstGeom>
          <a:noFill/>
        </p:spPr>
        <p:txBody>
          <a:bodyPr wrap="square" rtlCol="0">
            <a:spAutoFit/>
          </a:bodyPr>
          <a:lstStyle/>
          <a:p>
            <a:pPr algn="ctr"/>
            <a:r>
              <a:rPr lang="en-US" dirty="0" smtClean="0"/>
              <a:t>Wind</a:t>
            </a:r>
          </a:p>
          <a:p>
            <a:pPr algn="ctr"/>
            <a:r>
              <a:rPr lang="en-US" dirty="0" smtClean="0"/>
              <a:t>(speed, direction)</a:t>
            </a:r>
            <a:endParaRPr lang="en-US" dirty="0"/>
          </a:p>
        </p:txBody>
      </p:sp>
      <p:sp>
        <p:nvSpPr>
          <p:cNvPr id="35" name="TextBox 34"/>
          <p:cNvSpPr txBox="1"/>
          <p:nvPr/>
        </p:nvSpPr>
        <p:spPr>
          <a:xfrm>
            <a:off x="6324600" y="1600200"/>
            <a:ext cx="2590800" cy="646331"/>
          </a:xfrm>
          <a:prstGeom prst="rect">
            <a:avLst/>
          </a:prstGeom>
          <a:noFill/>
        </p:spPr>
        <p:txBody>
          <a:bodyPr wrap="square" rtlCol="0">
            <a:spAutoFit/>
          </a:bodyPr>
          <a:lstStyle/>
          <a:p>
            <a:pPr algn="ctr"/>
            <a:r>
              <a:rPr lang="en-US" dirty="0" smtClean="0"/>
              <a:t>Emissions</a:t>
            </a:r>
          </a:p>
          <a:p>
            <a:pPr algn="ctr"/>
            <a:r>
              <a:rPr lang="en-US" dirty="0" smtClean="0"/>
              <a:t>CO2, CO, CH4, </a:t>
            </a:r>
            <a:r>
              <a:rPr lang="en-US" dirty="0" err="1" smtClean="0"/>
              <a:t>NOx</a:t>
            </a:r>
            <a:endParaRPr lang="en-US" dirty="0"/>
          </a:p>
        </p:txBody>
      </p:sp>
      <p:cxnSp>
        <p:nvCxnSpPr>
          <p:cNvPr id="37" name="Straight Arrow Connector 36"/>
          <p:cNvCxnSpPr/>
          <p:nvPr/>
        </p:nvCxnSpPr>
        <p:spPr>
          <a:xfrm flipH="1" flipV="1">
            <a:off x="6248400" y="2133600"/>
            <a:ext cx="838200" cy="30480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01752" y="384048"/>
            <a:ext cx="8534400" cy="758952"/>
          </a:xfrm>
        </p:spPr>
        <p:txBody>
          <a:bodyPr>
            <a:normAutofit fontScale="90000"/>
          </a:bodyPr>
          <a:lstStyle/>
          <a:p>
            <a:r>
              <a:rPr lang="en-US" dirty="0" smtClean="0"/>
              <a:t>Comparisons: LPJ-GUESS, BIOME-BGC, FireBGCv2</a:t>
            </a:r>
            <a:endParaRPr lang="en-US" dirty="0"/>
          </a:p>
        </p:txBody>
      </p:sp>
      <p:graphicFrame>
        <p:nvGraphicFramePr>
          <p:cNvPr id="9" name="Content Placeholder 8"/>
          <p:cNvGraphicFramePr>
            <a:graphicFrameLocks noGrp="1"/>
          </p:cNvGraphicFramePr>
          <p:nvPr>
            <p:ph sz="quarter" idx="1"/>
          </p:nvPr>
        </p:nvGraphicFramePr>
        <p:xfrm>
          <a:off x="301625" y="1527175"/>
          <a:ext cx="8504240" cy="4765040"/>
        </p:xfrm>
        <a:graphic>
          <a:graphicData uri="http://schemas.openxmlformats.org/drawingml/2006/table">
            <a:tbl>
              <a:tblPr firstRow="1" bandRow="1">
                <a:tableStyleId>{1E171933-4619-4E11-9A3F-F7608DF75F80}</a:tableStyleId>
              </a:tblPr>
              <a:tblGrid>
                <a:gridCol w="2126060"/>
                <a:gridCol w="2126060"/>
                <a:gridCol w="2126060"/>
                <a:gridCol w="2126060"/>
              </a:tblGrid>
              <a:tr h="370840">
                <a:tc>
                  <a:txBody>
                    <a:bodyPr/>
                    <a:lstStyle/>
                    <a:p>
                      <a:endParaRPr lang="en-US" dirty="0"/>
                    </a:p>
                  </a:txBody>
                  <a:tcPr/>
                </a:tc>
                <a:tc>
                  <a:txBody>
                    <a:bodyPr/>
                    <a:lstStyle/>
                    <a:p>
                      <a:r>
                        <a:rPr lang="en-US" dirty="0" smtClean="0"/>
                        <a:t>BIOME-BGC</a:t>
                      </a:r>
                      <a:endParaRPr lang="en-US" dirty="0"/>
                    </a:p>
                  </a:txBody>
                  <a:tcPr/>
                </a:tc>
                <a:tc>
                  <a:txBody>
                    <a:bodyPr/>
                    <a:lstStyle/>
                    <a:p>
                      <a:r>
                        <a:rPr lang="en-US" dirty="0" smtClean="0"/>
                        <a:t>FireBGCv2</a:t>
                      </a:r>
                      <a:endParaRPr lang="en-US" dirty="0"/>
                    </a:p>
                  </a:txBody>
                  <a:tcPr/>
                </a:tc>
                <a:tc>
                  <a:txBody>
                    <a:bodyPr/>
                    <a:lstStyle/>
                    <a:p>
                      <a:r>
                        <a:rPr lang="en-US" dirty="0" smtClean="0"/>
                        <a:t>LPJ-GUESS</a:t>
                      </a:r>
                      <a:endParaRPr lang="en-US" dirty="0"/>
                    </a:p>
                  </a:txBody>
                  <a:tcPr/>
                </a:tc>
              </a:tr>
              <a:tr h="370840">
                <a:tc>
                  <a:txBody>
                    <a:bodyPr/>
                    <a:lstStyle/>
                    <a:p>
                      <a:r>
                        <a:rPr lang="en-US" dirty="0" smtClean="0"/>
                        <a:t>Spatial Scale</a:t>
                      </a:r>
                      <a:endParaRPr lang="en-US" dirty="0"/>
                    </a:p>
                  </a:txBody>
                  <a:tcPr/>
                </a:tc>
                <a:tc>
                  <a:txBody>
                    <a:bodyPr/>
                    <a:lstStyle/>
                    <a:p>
                      <a:r>
                        <a:rPr lang="en-US" dirty="0" smtClean="0"/>
                        <a:t>Stand to global</a:t>
                      </a:r>
                      <a:endParaRPr lang="en-US" dirty="0"/>
                    </a:p>
                  </a:txBody>
                  <a:tcPr/>
                </a:tc>
                <a:tc>
                  <a:txBody>
                    <a:bodyPr/>
                    <a:lstStyle/>
                    <a:p>
                      <a:r>
                        <a:rPr lang="en-US" dirty="0" smtClean="0"/>
                        <a:t>Landscape</a:t>
                      </a:r>
                      <a:endParaRPr lang="en-US" dirty="0"/>
                    </a:p>
                  </a:txBody>
                  <a:tcPr/>
                </a:tc>
                <a:tc>
                  <a:txBody>
                    <a:bodyPr/>
                    <a:lstStyle/>
                    <a:p>
                      <a:r>
                        <a:rPr lang="en-US" dirty="0" smtClean="0"/>
                        <a:t>Stand to global</a:t>
                      </a:r>
                      <a:endParaRPr lang="en-US" dirty="0"/>
                    </a:p>
                  </a:txBody>
                  <a:tcPr/>
                </a:tc>
              </a:tr>
              <a:tr h="370840">
                <a:tc>
                  <a:txBody>
                    <a:bodyPr/>
                    <a:lstStyle/>
                    <a:p>
                      <a:r>
                        <a:rPr lang="en-US" dirty="0" smtClean="0"/>
                        <a:t>Vegetation Representation</a:t>
                      </a:r>
                      <a:endParaRPr lang="en-US" dirty="0"/>
                    </a:p>
                  </a:txBody>
                  <a:tcPr/>
                </a:tc>
                <a:tc>
                  <a:txBody>
                    <a:bodyPr/>
                    <a:lstStyle/>
                    <a:p>
                      <a:r>
                        <a:rPr lang="en-US" dirty="0" smtClean="0"/>
                        <a:t>Biomes</a:t>
                      </a:r>
                    </a:p>
                    <a:p>
                      <a:r>
                        <a:rPr lang="en-US" dirty="0" smtClean="0"/>
                        <a:t>(static)</a:t>
                      </a:r>
                      <a:endParaRPr lang="en-US" dirty="0"/>
                    </a:p>
                  </a:txBody>
                  <a:tcPr/>
                </a:tc>
                <a:tc>
                  <a:txBody>
                    <a:bodyPr/>
                    <a:lstStyle/>
                    <a:p>
                      <a:r>
                        <a:rPr lang="en-US" dirty="0" smtClean="0"/>
                        <a:t>Individual tree</a:t>
                      </a:r>
                    </a:p>
                    <a:p>
                      <a:r>
                        <a:rPr lang="en-US" dirty="0" smtClean="0"/>
                        <a:t>(dynamic)</a:t>
                      </a:r>
                      <a:endParaRPr lang="en-US" dirty="0"/>
                    </a:p>
                  </a:txBody>
                  <a:tcPr/>
                </a:tc>
                <a:tc>
                  <a:txBody>
                    <a:bodyPr/>
                    <a:lstStyle/>
                    <a:p>
                      <a:r>
                        <a:rPr lang="en-US" dirty="0" smtClean="0"/>
                        <a:t>PFTs or species cohorts</a:t>
                      </a:r>
                    </a:p>
                    <a:p>
                      <a:r>
                        <a:rPr lang="en-US" dirty="0" smtClean="0"/>
                        <a:t>(dynamic)</a:t>
                      </a:r>
                      <a:endParaRPr lang="en-US" dirty="0"/>
                    </a:p>
                  </a:txBody>
                  <a:tcPr/>
                </a:tc>
              </a:tr>
              <a:tr h="370840">
                <a:tc>
                  <a:txBody>
                    <a:bodyPr/>
                    <a:lstStyle/>
                    <a:p>
                      <a:r>
                        <a:rPr lang="en-US" dirty="0" smtClean="0"/>
                        <a:t>Input</a:t>
                      </a:r>
                      <a:r>
                        <a:rPr lang="en-US" baseline="0" dirty="0" smtClean="0"/>
                        <a:t> Variables</a:t>
                      </a:r>
                    </a:p>
                  </a:txBody>
                  <a:tcPr/>
                </a:tc>
                <a:tc>
                  <a:txBody>
                    <a:bodyPr/>
                    <a:lstStyle/>
                    <a:p>
                      <a:r>
                        <a:rPr lang="en-US" dirty="0" smtClean="0"/>
                        <a:t>Daily climate,</a:t>
                      </a:r>
                    </a:p>
                    <a:p>
                      <a:r>
                        <a:rPr lang="en-US" dirty="0" err="1" smtClean="0"/>
                        <a:t>ecophysiological</a:t>
                      </a:r>
                      <a:r>
                        <a:rPr lang="en-US" dirty="0" smtClean="0"/>
                        <a:t> parameters</a:t>
                      </a:r>
                      <a:endParaRPr lang="en-US" dirty="0"/>
                    </a:p>
                  </a:txBody>
                  <a:tcPr/>
                </a:tc>
                <a:tc>
                  <a:txBody>
                    <a:bodyPr/>
                    <a:lstStyle/>
                    <a:p>
                      <a:r>
                        <a:rPr lang="en-US" dirty="0" smtClean="0"/>
                        <a:t>Daily climate,</a:t>
                      </a:r>
                    </a:p>
                    <a:p>
                      <a:r>
                        <a:rPr lang="en-US" dirty="0" smtClean="0"/>
                        <a:t> site variables, </a:t>
                      </a:r>
                      <a:r>
                        <a:rPr lang="en-US" dirty="0" err="1" smtClean="0"/>
                        <a:t>ecophysiological</a:t>
                      </a:r>
                      <a:r>
                        <a:rPr lang="en-US" dirty="0" smtClean="0"/>
                        <a:t> parameters</a:t>
                      </a:r>
                      <a:endParaRPr lang="en-US" dirty="0"/>
                    </a:p>
                  </a:txBody>
                  <a:tcPr/>
                </a:tc>
                <a:tc>
                  <a:txBody>
                    <a:bodyPr/>
                    <a:lstStyle/>
                    <a:p>
                      <a:r>
                        <a:rPr lang="en-US" dirty="0" smtClean="0"/>
                        <a:t>Monthly</a:t>
                      </a:r>
                      <a:r>
                        <a:rPr lang="en-US" baseline="0" dirty="0" smtClean="0"/>
                        <a:t> climate, soil texture, </a:t>
                      </a:r>
                      <a:r>
                        <a:rPr lang="en-US" baseline="0" dirty="0" err="1" smtClean="0"/>
                        <a:t>ecophysiological</a:t>
                      </a:r>
                      <a:r>
                        <a:rPr lang="en-US" baseline="0" dirty="0" smtClean="0"/>
                        <a:t> parameters</a:t>
                      </a:r>
                      <a:endParaRPr lang="en-US" dirty="0"/>
                    </a:p>
                  </a:txBody>
                  <a:tcPr/>
                </a:tc>
              </a:tr>
              <a:tr h="370840">
                <a:tc>
                  <a:txBody>
                    <a:bodyPr/>
                    <a:lstStyle/>
                    <a:p>
                      <a:r>
                        <a:rPr lang="en-US" dirty="0" smtClean="0"/>
                        <a:t>Output Variables</a:t>
                      </a:r>
                      <a:endParaRPr lang="en-US" dirty="0"/>
                    </a:p>
                  </a:txBody>
                  <a:tcPr/>
                </a:tc>
                <a:tc>
                  <a:txBody>
                    <a:bodyPr/>
                    <a:lstStyle/>
                    <a:p>
                      <a:r>
                        <a:rPr lang="en-US" dirty="0" smtClean="0"/>
                        <a:t>C,</a:t>
                      </a:r>
                      <a:r>
                        <a:rPr lang="en-US" baseline="0" dirty="0" smtClean="0"/>
                        <a:t> N, and H</a:t>
                      </a:r>
                      <a:r>
                        <a:rPr lang="en-US" baseline="-25000" dirty="0" smtClean="0"/>
                        <a:t>2</a:t>
                      </a:r>
                      <a:r>
                        <a:rPr lang="en-US" baseline="0" dirty="0" smtClean="0"/>
                        <a:t>O fluxes</a:t>
                      </a:r>
                      <a:endParaRPr lang="en-US" dirty="0"/>
                    </a:p>
                  </a:txBody>
                  <a:tcPr/>
                </a:tc>
                <a:tc>
                  <a:txBody>
                    <a:bodyPr/>
                    <a:lstStyle/>
                    <a:p>
                      <a:r>
                        <a:rPr lang="en-US" dirty="0" smtClean="0"/>
                        <a:t>C, N, H</a:t>
                      </a:r>
                      <a:r>
                        <a:rPr lang="en-US" baseline="-25000" dirty="0" smtClean="0"/>
                        <a:t>2</a:t>
                      </a:r>
                      <a:r>
                        <a:rPr lang="en-US" dirty="0" smtClean="0"/>
                        <a:t>O, vegetation, fire</a:t>
                      </a:r>
                      <a:endParaRPr lang="en-US" dirty="0"/>
                    </a:p>
                  </a:txBody>
                  <a:tcPr/>
                </a:tc>
                <a:tc>
                  <a:txBody>
                    <a:bodyPr/>
                    <a:lstStyle/>
                    <a:p>
                      <a:r>
                        <a:rPr lang="en-US" dirty="0" smtClean="0"/>
                        <a:t>C,</a:t>
                      </a:r>
                      <a:r>
                        <a:rPr lang="en-US" baseline="0" dirty="0" smtClean="0"/>
                        <a:t> H</a:t>
                      </a:r>
                      <a:r>
                        <a:rPr lang="en-US" baseline="-25000" dirty="0" smtClean="0"/>
                        <a:t>2</a:t>
                      </a:r>
                      <a:r>
                        <a:rPr lang="en-US" baseline="0" dirty="0" smtClean="0"/>
                        <a:t>O fluxes, vegetation, fire</a:t>
                      </a:r>
                      <a:endParaRPr lang="en-US" dirty="0"/>
                    </a:p>
                  </a:txBody>
                  <a:tcPr/>
                </a:tc>
              </a:tr>
              <a:tr h="370840">
                <a:tc>
                  <a:txBody>
                    <a:bodyPr/>
                    <a:lstStyle/>
                    <a:p>
                      <a:r>
                        <a:rPr lang="en-US" dirty="0" smtClean="0"/>
                        <a:t>Disturbance</a:t>
                      </a:r>
                      <a:endParaRPr lang="en-US" dirty="0"/>
                    </a:p>
                  </a:txBody>
                  <a:tcPr/>
                </a:tc>
                <a:tc>
                  <a:txBody>
                    <a:bodyPr/>
                    <a:lstStyle/>
                    <a:p>
                      <a:r>
                        <a:rPr lang="en-US" dirty="0" smtClean="0"/>
                        <a:t>Fire</a:t>
                      </a:r>
                      <a:endParaRPr lang="en-US" dirty="0"/>
                    </a:p>
                  </a:txBody>
                  <a:tcPr/>
                </a:tc>
                <a:tc>
                  <a:txBody>
                    <a:bodyPr/>
                    <a:lstStyle/>
                    <a:p>
                      <a:r>
                        <a:rPr lang="en-US" dirty="0" smtClean="0"/>
                        <a:t>Fire, insects, disease</a:t>
                      </a:r>
                      <a:endParaRPr lang="en-US" dirty="0"/>
                    </a:p>
                  </a:txBody>
                  <a:tcPr/>
                </a:tc>
                <a:tc>
                  <a:txBody>
                    <a:bodyPr/>
                    <a:lstStyle/>
                    <a:p>
                      <a:r>
                        <a:rPr lang="en-US" dirty="0" smtClean="0"/>
                        <a:t>Fire</a:t>
                      </a:r>
                      <a:endParaRPr lang="en-US" dirty="0"/>
                    </a:p>
                  </a:txBody>
                  <a:tcPr/>
                </a:tc>
              </a:tr>
              <a:tr h="370840">
                <a:tc>
                  <a:txBody>
                    <a:bodyPr/>
                    <a:lstStyle/>
                    <a:p>
                      <a:r>
                        <a:rPr lang="en-US" dirty="0" smtClean="0"/>
                        <a:t>Spatially</a:t>
                      </a:r>
                      <a:r>
                        <a:rPr lang="en-US" baseline="0" dirty="0" smtClean="0"/>
                        <a:t> interactive</a:t>
                      </a:r>
                      <a:endParaRPr lang="en-US" dirty="0"/>
                    </a:p>
                  </a:txBody>
                  <a:tcPr/>
                </a:tc>
                <a:tc>
                  <a:txBody>
                    <a:bodyPr/>
                    <a:lstStyle/>
                    <a:p>
                      <a:r>
                        <a:rPr lang="en-US" dirty="0" smtClean="0"/>
                        <a:t>No</a:t>
                      </a:r>
                      <a:endParaRPr lang="en-US" dirty="0"/>
                    </a:p>
                  </a:txBody>
                  <a:tcPr/>
                </a:tc>
                <a:tc>
                  <a:txBody>
                    <a:bodyPr/>
                    <a:lstStyle/>
                    <a:p>
                      <a:r>
                        <a:rPr lang="en-US" dirty="0" smtClean="0"/>
                        <a:t>Yes</a:t>
                      </a:r>
                      <a:endParaRPr lang="en-US" dirty="0"/>
                    </a:p>
                  </a:txBody>
                  <a:tcPr/>
                </a:tc>
                <a:tc>
                  <a:txBody>
                    <a:bodyPr/>
                    <a:lstStyle/>
                    <a:p>
                      <a:r>
                        <a:rPr lang="en-US" dirty="0" smtClean="0"/>
                        <a:t>No</a:t>
                      </a:r>
                      <a:endParaRPr lang="en-US"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LPJ-GUESS &amp; PNV Shifts in Europe</a:t>
            </a:r>
            <a:endParaRPr lang="en-US" dirty="0"/>
          </a:p>
        </p:txBody>
      </p:sp>
      <p:pic>
        <p:nvPicPr>
          <p:cNvPr id="1026" name="Picture 2"/>
          <p:cNvPicPr>
            <a:picLocks noGrp="1" noChangeAspect="1" noChangeArrowheads="1"/>
          </p:cNvPicPr>
          <p:nvPr>
            <p:ph sz="quarter" idx="1"/>
          </p:nvPr>
        </p:nvPicPr>
        <p:blipFill>
          <a:blip r:embed="rId3" cstate="print"/>
          <a:srcRect l="9652"/>
          <a:stretch>
            <a:fillRect/>
          </a:stretch>
        </p:blipFill>
        <p:spPr bwMode="auto">
          <a:xfrm>
            <a:off x="5410200" y="1524000"/>
            <a:ext cx="1972596" cy="2212848"/>
          </a:xfrm>
          <a:prstGeom prst="rect">
            <a:avLst/>
          </a:prstGeom>
          <a:noFill/>
          <a:ln w="9525">
            <a:noFill/>
            <a:miter lim="800000"/>
            <a:headEnd/>
            <a:tailEnd/>
          </a:ln>
        </p:spPr>
      </p:pic>
      <p:pic>
        <p:nvPicPr>
          <p:cNvPr id="1028" name="Picture 4"/>
          <p:cNvPicPr>
            <a:picLocks noChangeAspect="1" noChangeArrowheads="1"/>
          </p:cNvPicPr>
          <p:nvPr/>
        </p:nvPicPr>
        <p:blipFill>
          <a:blip r:embed="rId4" cstate="print"/>
          <a:srcRect l="10811"/>
          <a:stretch>
            <a:fillRect/>
          </a:stretch>
        </p:blipFill>
        <p:spPr bwMode="auto">
          <a:xfrm>
            <a:off x="4462515" y="4038600"/>
            <a:ext cx="2166885" cy="2212848"/>
          </a:xfrm>
          <a:prstGeom prst="rect">
            <a:avLst/>
          </a:prstGeom>
          <a:noFill/>
          <a:ln w="9525">
            <a:noFill/>
            <a:miter lim="800000"/>
            <a:headEnd/>
            <a:tailEnd/>
          </a:ln>
        </p:spPr>
      </p:pic>
      <p:pic>
        <p:nvPicPr>
          <p:cNvPr id="1029" name="Picture 5"/>
          <p:cNvPicPr>
            <a:picLocks noChangeAspect="1" noChangeArrowheads="1"/>
          </p:cNvPicPr>
          <p:nvPr/>
        </p:nvPicPr>
        <p:blipFill>
          <a:blip r:embed="rId5" cstate="print"/>
          <a:srcRect/>
          <a:stretch>
            <a:fillRect/>
          </a:stretch>
        </p:blipFill>
        <p:spPr bwMode="auto">
          <a:xfrm>
            <a:off x="6863949" y="4038600"/>
            <a:ext cx="2051451" cy="2214563"/>
          </a:xfrm>
          <a:prstGeom prst="rect">
            <a:avLst/>
          </a:prstGeom>
          <a:noFill/>
          <a:ln w="9525">
            <a:noFill/>
            <a:miter lim="800000"/>
            <a:headEnd/>
            <a:tailEnd/>
          </a:ln>
        </p:spPr>
      </p:pic>
      <p:pic>
        <p:nvPicPr>
          <p:cNvPr id="1030" name="Picture 6"/>
          <p:cNvPicPr>
            <a:picLocks noChangeAspect="1" noChangeArrowheads="1"/>
          </p:cNvPicPr>
          <p:nvPr/>
        </p:nvPicPr>
        <p:blipFill>
          <a:blip r:embed="rId6" cstate="print"/>
          <a:srcRect l="4848" t="5441" r="3030" b="12948"/>
          <a:stretch>
            <a:fillRect/>
          </a:stretch>
        </p:blipFill>
        <p:spPr bwMode="auto">
          <a:xfrm>
            <a:off x="228600" y="5181600"/>
            <a:ext cx="4114800" cy="1082842"/>
          </a:xfrm>
          <a:prstGeom prst="rect">
            <a:avLst/>
          </a:prstGeom>
          <a:noFill/>
          <a:ln w="9525">
            <a:noFill/>
            <a:miter lim="800000"/>
            <a:headEnd/>
            <a:tailEnd/>
          </a:ln>
        </p:spPr>
      </p:pic>
      <p:sp>
        <p:nvSpPr>
          <p:cNvPr id="13" name="Content Placeholder 2"/>
          <p:cNvSpPr txBox="1">
            <a:spLocks/>
          </p:cNvSpPr>
          <p:nvPr/>
        </p:nvSpPr>
        <p:spPr>
          <a:xfrm>
            <a:off x="228600" y="1524000"/>
            <a:ext cx="4041648" cy="3581400"/>
          </a:xfrm>
          <a:prstGeom prst="rect">
            <a:avLst/>
          </a:prstGeom>
        </p:spPr>
        <p:txBody>
          <a:bodyPr/>
          <a:lstStyle/>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Char char=""/>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By 2085:</a:t>
            </a:r>
          </a:p>
          <a:p>
            <a:pPr marL="731520" lvl="1" indent="-274320">
              <a:spcBef>
                <a:spcPct val="20000"/>
              </a:spcBef>
              <a:buClr>
                <a:schemeClr val="accent1"/>
              </a:buClr>
              <a:buSzPct val="85000"/>
              <a:buFont typeface="Wingdings 2"/>
              <a:buChar char=""/>
            </a:pPr>
            <a:r>
              <a:rPr lang="en-US" sz="2000" dirty="0" smtClean="0"/>
              <a:t>NCAR-PCM: 31% in different PNV</a:t>
            </a:r>
          </a:p>
          <a:p>
            <a:pPr marL="731520" lvl="1" indent="-274320">
              <a:spcBef>
                <a:spcPct val="20000"/>
              </a:spcBef>
              <a:buClr>
                <a:schemeClr val="accent1"/>
              </a:buClr>
              <a:buSzPct val="85000"/>
              <a:buFont typeface="Wingdings 2"/>
              <a:buChar char=""/>
            </a:pPr>
            <a:r>
              <a:rPr lang="en-US" sz="2000" dirty="0" smtClean="0"/>
              <a:t>HadCM3: 42% in different PNV</a:t>
            </a:r>
          </a:p>
          <a:p>
            <a:pPr marL="731520" lvl="1" indent="-274320">
              <a:spcBef>
                <a:spcPct val="20000"/>
              </a:spcBef>
              <a:buClr>
                <a:schemeClr val="accent1"/>
              </a:buClr>
              <a:buSzPct val="85000"/>
              <a:buFont typeface="Wingdings 2"/>
              <a:buChar char=""/>
            </a:pPr>
            <a:r>
              <a:rPr lang="en-US" sz="2000" dirty="0" smtClean="0"/>
              <a:t>Forest replaces tundra</a:t>
            </a:r>
          </a:p>
          <a:p>
            <a:pPr marL="731520" lvl="1" indent="-274320">
              <a:spcBef>
                <a:spcPct val="20000"/>
              </a:spcBef>
              <a:buClr>
                <a:schemeClr val="accent1"/>
              </a:buClr>
              <a:buSzPct val="85000"/>
              <a:buFont typeface="Wingdings 2"/>
              <a:buChar char=""/>
            </a:pPr>
            <a:r>
              <a:rPr lang="en-US" sz="2000" dirty="0" smtClean="0"/>
              <a:t>Broad-leaved temperate forest expands northward</a:t>
            </a:r>
          </a:p>
          <a:p>
            <a:pPr marL="731520" lvl="1" indent="-274320">
              <a:spcBef>
                <a:spcPct val="20000"/>
              </a:spcBef>
              <a:buClr>
                <a:schemeClr val="accent1"/>
              </a:buClr>
              <a:buSzPct val="85000"/>
              <a:buFont typeface="Wingdings 2"/>
              <a:buChar char=""/>
            </a:pPr>
            <a:r>
              <a:rPr lang="en-US" sz="2000" dirty="0" smtClean="0"/>
              <a:t>Mediterranean forest shifts to </a:t>
            </a:r>
            <a:r>
              <a:rPr lang="en-US" sz="2000" dirty="0" err="1" smtClean="0"/>
              <a:t>shrubland</a:t>
            </a:r>
            <a:endParaRPr lang="en-US" sz="2000" dirty="0" smtClean="0"/>
          </a:p>
          <a:p>
            <a:pPr marL="731520" lvl="1" indent="-274320">
              <a:spcBef>
                <a:spcPct val="20000"/>
              </a:spcBef>
              <a:buClr>
                <a:schemeClr val="accent1"/>
              </a:buClr>
              <a:buSzPct val="85000"/>
              <a:buFont typeface="Wingdings 2"/>
              <a:buChar char=""/>
            </a:pPr>
            <a:endParaRPr lang="en-US" sz="2700" dirty="0" smtClean="0"/>
          </a:p>
        </p:txBody>
      </p:sp>
      <p:sp>
        <p:nvSpPr>
          <p:cNvPr id="15" name="TextBox 14"/>
          <p:cNvSpPr txBox="1"/>
          <p:nvPr/>
        </p:nvSpPr>
        <p:spPr>
          <a:xfrm>
            <a:off x="3962400" y="6400800"/>
            <a:ext cx="5029200" cy="307777"/>
          </a:xfrm>
          <a:prstGeom prst="rect">
            <a:avLst/>
          </a:prstGeom>
          <a:noFill/>
        </p:spPr>
        <p:txBody>
          <a:bodyPr wrap="square" rtlCol="0">
            <a:spAutoFit/>
          </a:bodyPr>
          <a:lstStyle/>
          <a:p>
            <a:r>
              <a:rPr lang="en-US" sz="1400" dirty="0" err="1" smtClean="0"/>
              <a:t>Hickler</a:t>
            </a:r>
            <a:r>
              <a:rPr lang="en-US" sz="1400" dirty="0" smtClean="0"/>
              <a:t> et al. 2012 </a:t>
            </a:r>
            <a:r>
              <a:rPr lang="en-US" sz="1400" i="1" dirty="0" smtClean="0"/>
              <a:t>Global Ecology &amp; Biogeography </a:t>
            </a:r>
            <a:r>
              <a:rPr lang="en-US" sz="1400" b="1" dirty="0" smtClean="0"/>
              <a:t>21</a:t>
            </a:r>
            <a:r>
              <a:rPr lang="en-US" sz="1400" dirty="0" smtClean="0"/>
              <a:t>: 50-63</a:t>
            </a:r>
            <a:endParaRPr lang="en-US" sz="1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US" dirty="0" smtClean="0"/>
              <a:t>Pros</a:t>
            </a:r>
            <a:endParaRPr lang="en-US" dirty="0"/>
          </a:p>
        </p:txBody>
      </p:sp>
      <p:sp>
        <p:nvSpPr>
          <p:cNvPr id="6" name="Text Placeholder 5"/>
          <p:cNvSpPr>
            <a:spLocks noGrp="1"/>
          </p:cNvSpPr>
          <p:nvPr>
            <p:ph type="body" sz="half" idx="3"/>
          </p:nvPr>
        </p:nvSpPr>
        <p:spPr/>
        <p:txBody>
          <a:bodyPr/>
          <a:lstStyle/>
          <a:p>
            <a:r>
              <a:rPr lang="en-US" dirty="0" smtClean="0"/>
              <a:t>Cons</a:t>
            </a:r>
            <a:endParaRPr lang="en-US" dirty="0"/>
          </a:p>
        </p:txBody>
      </p:sp>
      <p:sp>
        <p:nvSpPr>
          <p:cNvPr id="3" name="Content Placeholder 2"/>
          <p:cNvSpPr>
            <a:spLocks noGrp="1"/>
          </p:cNvSpPr>
          <p:nvPr>
            <p:ph sz="quarter" idx="2"/>
          </p:nvPr>
        </p:nvSpPr>
        <p:spPr/>
        <p:txBody>
          <a:bodyPr/>
          <a:lstStyle/>
          <a:p>
            <a:r>
              <a:rPr lang="en-US" dirty="0" smtClean="0"/>
              <a:t>Capable of simulating individual species</a:t>
            </a:r>
          </a:p>
          <a:p>
            <a:r>
              <a:rPr lang="en-US" dirty="0" smtClean="0"/>
              <a:t>Species dynamic</a:t>
            </a:r>
          </a:p>
          <a:p>
            <a:r>
              <a:rPr lang="en-US" dirty="0" smtClean="0"/>
              <a:t>Large-scale applications	</a:t>
            </a:r>
          </a:p>
          <a:p>
            <a:r>
              <a:rPr lang="en-US" dirty="0" smtClean="0"/>
              <a:t>Links climate to vegetation change</a:t>
            </a:r>
            <a:endParaRPr lang="en-US" dirty="0"/>
          </a:p>
        </p:txBody>
      </p:sp>
      <p:sp>
        <p:nvSpPr>
          <p:cNvPr id="4" name="Content Placeholder 3"/>
          <p:cNvSpPr>
            <a:spLocks noGrp="1"/>
          </p:cNvSpPr>
          <p:nvPr>
            <p:ph sz="quarter" idx="4"/>
          </p:nvPr>
        </p:nvSpPr>
        <p:spPr/>
        <p:txBody>
          <a:bodyPr>
            <a:normAutofit fontScale="92500"/>
          </a:bodyPr>
          <a:lstStyle/>
          <a:p>
            <a:r>
              <a:rPr lang="en-US" dirty="0" smtClean="0"/>
              <a:t>Lack of spatial interactions</a:t>
            </a:r>
          </a:p>
          <a:p>
            <a:pPr lvl="1"/>
            <a:r>
              <a:rPr lang="en-US" dirty="0" smtClean="0"/>
              <a:t>Dispersal</a:t>
            </a:r>
          </a:p>
          <a:p>
            <a:pPr lvl="1"/>
            <a:r>
              <a:rPr lang="en-US" dirty="0" smtClean="0"/>
              <a:t>Disturbance</a:t>
            </a:r>
          </a:p>
          <a:p>
            <a:r>
              <a:rPr lang="en-US" dirty="0" smtClean="0"/>
              <a:t>Parameters for North American tree species</a:t>
            </a:r>
          </a:p>
          <a:p>
            <a:r>
              <a:rPr lang="en-US" dirty="0" smtClean="0"/>
              <a:t>Stochastic establishment/mortality </a:t>
            </a:r>
          </a:p>
          <a:p>
            <a:pPr lvl="1"/>
            <a:r>
              <a:rPr lang="en-US" dirty="0" smtClean="0"/>
              <a:t>Computationally intensive</a:t>
            </a:r>
            <a:endParaRPr lang="en-US" dirty="0"/>
          </a:p>
        </p:txBody>
      </p:sp>
      <p:sp>
        <p:nvSpPr>
          <p:cNvPr id="2" name="Title 1"/>
          <p:cNvSpPr>
            <a:spLocks noGrp="1"/>
          </p:cNvSpPr>
          <p:nvPr>
            <p:ph type="title"/>
          </p:nvPr>
        </p:nvSpPr>
        <p:spPr/>
        <p:txBody>
          <a:bodyPr/>
          <a:lstStyle/>
          <a:p>
            <a:r>
              <a:rPr lang="en-US" dirty="0" smtClean="0"/>
              <a:t>LPJ-GUESS for Ecosystem-scale Modeling?</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own Arrow 7"/>
          <p:cNvSpPr/>
          <p:nvPr/>
        </p:nvSpPr>
        <p:spPr>
          <a:xfrm rot="18374917">
            <a:off x="4800712" y="1784829"/>
            <a:ext cx="400044" cy="4360455"/>
          </a:xfrm>
          <a:prstGeom prst="downArrow">
            <a:avLst>
              <a:gd name="adj1" fmla="val 50000"/>
              <a:gd name="adj2" fmla="val 5172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Stand to Global Scale Modeling Approaches</a:t>
            </a:r>
            <a:endParaRPr lang="en-US" dirty="0"/>
          </a:p>
        </p:txBody>
      </p:sp>
      <p:sp>
        <p:nvSpPr>
          <p:cNvPr id="4" name="TextBox 3"/>
          <p:cNvSpPr txBox="1"/>
          <p:nvPr/>
        </p:nvSpPr>
        <p:spPr>
          <a:xfrm>
            <a:off x="381000" y="1676400"/>
            <a:ext cx="2819400" cy="1015663"/>
          </a:xfrm>
          <a:prstGeom prst="rect">
            <a:avLst/>
          </a:prstGeom>
          <a:solidFill>
            <a:schemeClr val="bg1">
              <a:lumMod val="75000"/>
            </a:schemeClr>
          </a:solidFill>
          <a:ln w="38100">
            <a:solidFill>
              <a:srgbClr val="7030A0"/>
            </a:solidFill>
          </a:ln>
        </p:spPr>
        <p:txBody>
          <a:bodyPr wrap="square" rtlCol="0">
            <a:spAutoFit/>
          </a:bodyPr>
          <a:lstStyle/>
          <a:p>
            <a:pPr algn="ctr"/>
            <a:r>
              <a:rPr lang="en-US" sz="2000" b="1" dirty="0" smtClean="0"/>
              <a:t>Stand-scale models</a:t>
            </a:r>
          </a:p>
          <a:p>
            <a:pPr algn="ctr"/>
            <a:r>
              <a:rPr lang="en-US" sz="2000" dirty="0" smtClean="0"/>
              <a:t> Gap (i.e., ZELIG )</a:t>
            </a:r>
          </a:p>
          <a:p>
            <a:pPr algn="ctr"/>
            <a:r>
              <a:rPr lang="en-US" sz="2000" dirty="0" smtClean="0"/>
              <a:t>Growth-Yield (i.e. FVS)</a:t>
            </a:r>
          </a:p>
        </p:txBody>
      </p:sp>
      <p:sp>
        <p:nvSpPr>
          <p:cNvPr id="5" name="TextBox 4"/>
          <p:cNvSpPr txBox="1"/>
          <p:nvPr/>
        </p:nvSpPr>
        <p:spPr>
          <a:xfrm>
            <a:off x="2971800" y="3352800"/>
            <a:ext cx="3429000" cy="1015663"/>
          </a:xfrm>
          <a:prstGeom prst="rect">
            <a:avLst/>
          </a:prstGeom>
          <a:solidFill>
            <a:schemeClr val="bg1">
              <a:lumMod val="75000"/>
            </a:schemeClr>
          </a:solidFill>
          <a:ln w="38100">
            <a:solidFill>
              <a:srgbClr val="7030A0"/>
            </a:solidFill>
          </a:ln>
        </p:spPr>
        <p:txBody>
          <a:bodyPr wrap="square" rtlCol="0">
            <a:spAutoFit/>
          </a:bodyPr>
          <a:lstStyle/>
          <a:p>
            <a:pPr algn="ctr"/>
            <a:r>
              <a:rPr lang="en-US" sz="2000" b="1" dirty="0" smtClean="0"/>
              <a:t>Landscape models</a:t>
            </a:r>
          </a:p>
          <a:p>
            <a:pPr algn="ctr"/>
            <a:r>
              <a:rPr lang="en-US" sz="2000" dirty="0" smtClean="0"/>
              <a:t>Mechanistic - (FireBGCv2)</a:t>
            </a:r>
          </a:p>
          <a:p>
            <a:pPr algn="ctr"/>
            <a:r>
              <a:rPr lang="en-US" sz="2000" dirty="0" smtClean="0"/>
              <a:t>Deterministic – (SIMMPLE)</a:t>
            </a:r>
            <a:endParaRPr lang="en-US" sz="2000" dirty="0"/>
          </a:p>
        </p:txBody>
      </p:sp>
      <p:sp>
        <p:nvSpPr>
          <p:cNvPr id="6" name="TextBox 5"/>
          <p:cNvSpPr txBox="1"/>
          <p:nvPr/>
        </p:nvSpPr>
        <p:spPr>
          <a:xfrm>
            <a:off x="6019800" y="5334000"/>
            <a:ext cx="2819400" cy="1015663"/>
          </a:xfrm>
          <a:prstGeom prst="rect">
            <a:avLst/>
          </a:prstGeom>
          <a:solidFill>
            <a:schemeClr val="bg1">
              <a:lumMod val="75000"/>
            </a:schemeClr>
          </a:solidFill>
          <a:ln w="38100">
            <a:solidFill>
              <a:srgbClr val="7030A0"/>
            </a:solidFill>
          </a:ln>
        </p:spPr>
        <p:txBody>
          <a:bodyPr wrap="square" rtlCol="0">
            <a:spAutoFit/>
          </a:bodyPr>
          <a:lstStyle/>
          <a:p>
            <a:pPr algn="ctr"/>
            <a:r>
              <a:rPr lang="en-US" sz="2000" b="1" dirty="0" smtClean="0"/>
              <a:t>Global Models</a:t>
            </a:r>
          </a:p>
          <a:p>
            <a:pPr algn="ctr"/>
            <a:r>
              <a:rPr lang="en-US" sz="2000" dirty="0" smtClean="0"/>
              <a:t>DGVMS – (MAPSS)</a:t>
            </a:r>
          </a:p>
          <a:p>
            <a:pPr algn="ctr"/>
            <a:endParaRPr lang="en-US"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Need for Management at Large Spatial Scales</a:t>
            </a:r>
            <a:endParaRPr lang="en-US" dirty="0"/>
          </a:p>
        </p:txBody>
      </p:sp>
      <p:sp>
        <p:nvSpPr>
          <p:cNvPr id="3" name="Content Placeholder 2"/>
          <p:cNvSpPr>
            <a:spLocks noGrp="1"/>
          </p:cNvSpPr>
          <p:nvPr>
            <p:ph sz="half" idx="1"/>
          </p:nvPr>
        </p:nvSpPr>
        <p:spPr/>
        <p:txBody>
          <a:bodyPr/>
          <a:lstStyle/>
          <a:p>
            <a:endParaRPr lang="en-US" dirty="0" smtClean="0"/>
          </a:p>
          <a:p>
            <a:r>
              <a:rPr lang="en-US" dirty="0" smtClean="0"/>
              <a:t>Fire</a:t>
            </a:r>
          </a:p>
          <a:p>
            <a:r>
              <a:rPr lang="en-US" dirty="0" smtClean="0"/>
              <a:t>Insects</a:t>
            </a:r>
          </a:p>
          <a:p>
            <a:r>
              <a:rPr lang="en-US" dirty="0" smtClean="0"/>
              <a:t>Disease</a:t>
            </a:r>
          </a:p>
          <a:p>
            <a:r>
              <a:rPr lang="en-US" dirty="0" smtClean="0"/>
              <a:t>Climate change</a:t>
            </a:r>
          </a:p>
          <a:p>
            <a:r>
              <a:rPr lang="en-US" dirty="0" smtClean="0"/>
              <a:t>Land-use change</a:t>
            </a:r>
          </a:p>
          <a:p>
            <a:endParaRPr lang="en-US" dirty="0" smtClean="0"/>
          </a:p>
          <a:p>
            <a:r>
              <a:rPr lang="en-US" dirty="0" smtClean="0"/>
              <a:t>Need ecosystem-scale science, management</a:t>
            </a:r>
          </a:p>
          <a:p>
            <a:endParaRPr lang="en-US" dirty="0"/>
          </a:p>
        </p:txBody>
      </p:sp>
      <p:pic>
        <p:nvPicPr>
          <p:cNvPr id="1026" name="Picture 2"/>
          <p:cNvPicPr>
            <a:picLocks noChangeAspect="1" noChangeArrowheads="1"/>
          </p:cNvPicPr>
          <p:nvPr/>
        </p:nvPicPr>
        <p:blipFill>
          <a:blip r:embed="rId3" cstate="print"/>
          <a:srcRect t="2589" r="3226"/>
          <a:stretch>
            <a:fillRect/>
          </a:stretch>
        </p:blipFill>
        <p:spPr bwMode="auto">
          <a:xfrm>
            <a:off x="4953000" y="1600200"/>
            <a:ext cx="3584690" cy="4495800"/>
          </a:xfrm>
          <a:prstGeom prst="rect">
            <a:avLst/>
          </a:prstGeom>
          <a:noFill/>
          <a:ln w="9525">
            <a:noFill/>
            <a:miter lim="800000"/>
            <a:headEnd/>
            <a:tailEnd/>
          </a:ln>
        </p:spPr>
      </p:pic>
      <p:sp>
        <p:nvSpPr>
          <p:cNvPr id="6" name="TextBox 5"/>
          <p:cNvSpPr txBox="1"/>
          <p:nvPr/>
        </p:nvSpPr>
        <p:spPr>
          <a:xfrm>
            <a:off x="4876800" y="6096000"/>
            <a:ext cx="4038600" cy="307777"/>
          </a:xfrm>
          <a:prstGeom prst="rect">
            <a:avLst/>
          </a:prstGeom>
          <a:noFill/>
        </p:spPr>
        <p:txBody>
          <a:bodyPr wrap="square" rtlCol="0">
            <a:spAutoFit/>
          </a:bodyPr>
          <a:lstStyle/>
          <a:p>
            <a:r>
              <a:rPr lang="en-US" sz="1400" dirty="0" smtClean="0"/>
              <a:t>Hansen et al. 2011. </a:t>
            </a:r>
            <a:r>
              <a:rPr lang="en-US" sz="1400" i="1" dirty="0" smtClean="0"/>
              <a:t>Bioscience </a:t>
            </a:r>
            <a:r>
              <a:rPr lang="en-US" sz="1400" dirty="0" smtClean="0"/>
              <a:t>61:363-373</a:t>
            </a:r>
            <a:endParaRPr lang="en-US" sz="1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do we mean by “ecosystem-scale”?</a:t>
            </a:r>
            <a:endParaRPr lang="en-US" dirty="0"/>
          </a:p>
        </p:txBody>
      </p:sp>
      <p:sp>
        <p:nvSpPr>
          <p:cNvPr id="3" name="Content Placeholder 2"/>
          <p:cNvSpPr>
            <a:spLocks noGrp="1"/>
          </p:cNvSpPr>
          <p:nvPr>
            <p:ph sz="half" idx="1"/>
          </p:nvPr>
        </p:nvSpPr>
        <p:spPr>
          <a:xfrm>
            <a:off x="152400" y="1447800"/>
            <a:ext cx="3505200" cy="4605528"/>
          </a:xfrm>
        </p:spPr>
        <p:txBody>
          <a:bodyPr/>
          <a:lstStyle/>
          <a:p>
            <a:pPr lvl="1"/>
            <a:r>
              <a:rPr lang="en-US" dirty="0" smtClean="0"/>
              <a:t>Cross management boundaries</a:t>
            </a:r>
          </a:p>
          <a:p>
            <a:pPr lvl="2"/>
            <a:r>
              <a:rPr lang="en-US" dirty="0" smtClean="0"/>
              <a:t>Ecological flows</a:t>
            </a:r>
          </a:p>
          <a:p>
            <a:pPr lvl="2"/>
            <a:r>
              <a:rPr lang="en-US" dirty="0" smtClean="0"/>
              <a:t>Crucial habitat</a:t>
            </a:r>
          </a:p>
          <a:p>
            <a:pPr lvl="2"/>
            <a:r>
              <a:rPr lang="en-US" dirty="0" smtClean="0"/>
              <a:t>Effective size</a:t>
            </a:r>
          </a:p>
          <a:p>
            <a:pPr lvl="2"/>
            <a:r>
              <a:rPr lang="en-US" dirty="0" smtClean="0"/>
              <a:t>Human edge effects</a:t>
            </a:r>
          </a:p>
          <a:p>
            <a:pPr lvl="2"/>
            <a:endParaRPr lang="en-US" dirty="0" smtClean="0"/>
          </a:p>
          <a:p>
            <a:pPr lvl="1"/>
            <a:r>
              <a:rPr lang="en-US" dirty="0" smtClean="0"/>
              <a:t>Range of sizes</a:t>
            </a:r>
          </a:p>
          <a:p>
            <a:pPr lvl="2"/>
            <a:r>
              <a:rPr lang="en-US" dirty="0" smtClean="0"/>
              <a:t>~5500 – 143,000 km</a:t>
            </a:r>
            <a:r>
              <a:rPr lang="en-US" baseline="30000" dirty="0" smtClean="0"/>
              <a:t>2</a:t>
            </a:r>
            <a:r>
              <a:rPr lang="en-US" dirty="0" smtClean="0"/>
              <a:t> contiguous habitat</a:t>
            </a:r>
            <a:endParaRPr lang="en-US" dirty="0"/>
          </a:p>
        </p:txBody>
      </p:sp>
      <p:pic>
        <p:nvPicPr>
          <p:cNvPr id="1027" name="Picture 3"/>
          <p:cNvPicPr>
            <a:picLocks noGrp="1" noChangeAspect="1" noChangeArrowheads="1"/>
          </p:cNvPicPr>
          <p:nvPr>
            <p:ph sz="half" idx="2"/>
          </p:nvPr>
        </p:nvPicPr>
        <p:blipFill>
          <a:blip r:embed="rId3" cstate="print"/>
          <a:srcRect/>
          <a:stretch>
            <a:fillRect/>
          </a:stretch>
        </p:blipFill>
        <p:spPr bwMode="auto">
          <a:xfrm>
            <a:off x="3657600" y="1447800"/>
            <a:ext cx="5257800" cy="4875190"/>
          </a:xfrm>
          <a:prstGeom prst="rect">
            <a:avLst/>
          </a:prstGeom>
          <a:noFill/>
          <a:ln w="9525">
            <a:noFill/>
            <a:miter lim="800000"/>
            <a:headEnd/>
            <a:tailEnd/>
          </a:ln>
        </p:spPr>
      </p:pic>
      <p:sp>
        <p:nvSpPr>
          <p:cNvPr id="7" name="Rectangle 6"/>
          <p:cNvSpPr/>
          <p:nvPr/>
        </p:nvSpPr>
        <p:spPr>
          <a:xfrm>
            <a:off x="8001000" y="1447800"/>
            <a:ext cx="914400" cy="4876800"/>
          </a:xfrm>
          <a:prstGeom prst="rect">
            <a:avLst/>
          </a:prstGeom>
          <a:solidFill>
            <a:srgbClr val="FFFF00">
              <a:alpha val="3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3581400" y="6397823"/>
            <a:ext cx="4038600" cy="307777"/>
          </a:xfrm>
          <a:prstGeom prst="rect">
            <a:avLst/>
          </a:prstGeom>
          <a:noFill/>
        </p:spPr>
        <p:txBody>
          <a:bodyPr wrap="square" rtlCol="0">
            <a:spAutoFit/>
          </a:bodyPr>
          <a:lstStyle/>
          <a:p>
            <a:r>
              <a:rPr lang="en-US" sz="1400" dirty="0" smtClean="0"/>
              <a:t>Hansen et al. 2011. </a:t>
            </a:r>
            <a:r>
              <a:rPr lang="en-US" sz="1400" i="1" dirty="0" smtClean="0"/>
              <a:t>Bioscience </a:t>
            </a:r>
            <a:r>
              <a:rPr lang="en-US" sz="1400" dirty="0" smtClean="0"/>
              <a:t>61:363-373</a:t>
            </a:r>
            <a:endParaRPr lang="en-US"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own Arrow 7"/>
          <p:cNvSpPr/>
          <p:nvPr/>
        </p:nvSpPr>
        <p:spPr>
          <a:xfrm rot="18374917">
            <a:off x="4800712" y="1784829"/>
            <a:ext cx="400044" cy="4360455"/>
          </a:xfrm>
          <a:prstGeom prst="downArrow">
            <a:avLst>
              <a:gd name="adj1" fmla="val 50000"/>
              <a:gd name="adj2" fmla="val 5172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Stand to Global Scale Modeling Approaches</a:t>
            </a:r>
            <a:endParaRPr lang="en-US" dirty="0"/>
          </a:p>
        </p:txBody>
      </p:sp>
      <p:sp>
        <p:nvSpPr>
          <p:cNvPr id="4" name="TextBox 3"/>
          <p:cNvSpPr txBox="1"/>
          <p:nvPr/>
        </p:nvSpPr>
        <p:spPr>
          <a:xfrm>
            <a:off x="381000" y="1676400"/>
            <a:ext cx="2819400" cy="1015663"/>
          </a:xfrm>
          <a:prstGeom prst="rect">
            <a:avLst/>
          </a:prstGeom>
          <a:solidFill>
            <a:schemeClr val="bg1">
              <a:lumMod val="75000"/>
            </a:schemeClr>
          </a:solidFill>
          <a:ln w="38100">
            <a:solidFill>
              <a:srgbClr val="7030A0"/>
            </a:solidFill>
          </a:ln>
        </p:spPr>
        <p:txBody>
          <a:bodyPr wrap="square" rtlCol="0">
            <a:spAutoFit/>
          </a:bodyPr>
          <a:lstStyle/>
          <a:p>
            <a:pPr algn="ctr"/>
            <a:r>
              <a:rPr lang="en-US" sz="2000" b="1" dirty="0" smtClean="0"/>
              <a:t>Stand-scale models</a:t>
            </a:r>
          </a:p>
          <a:p>
            <a:pPr algn="ctr"/>
            <a:r>
              <a:rPr lang="en-US" sz="2000" dirty="0" smtClean="0"/>
              <a:t> Gap (i.e., ZELIG )</a:t>
            </a:r>
          </a:p>
          <a:p>
            <a:pPr algn="ctr"/>
            <a:r>
              <a:rPr lang="en-US" sz="2000" dirty="0" smtClean="0"/>
              <a:t>Growth-Yield (i.e. FVS)</a:t>
            </a:r>
          </a:p>
        </p:txBody>
      </p:sp>
      <p:sp>
        <p:nvSpPr>
          <p:cNvPr id="5" name="TextBox 4"/>
          <p:cNvSpPr txBox="1"/>
          <p:nvPr/>
        </p:nvSpPr>
        <p:spPr>
          <a:xfrm>
            <a:off x="2971800" y="3352800"/>
            <a:ext cx="3429000" cy="1015663"/>
          </a:xfrm>
          <a:prstGeom prst="rect">
            <a:avLst/>
          </a:prstGeom>
          <a:solidFill>
            <a:schemeClr val="bg1">
              <a:lumMod val="75000"/>
            </a:schemeClr>
          </a:solidFill>
          <a:ln w="38100">
            <a:solidFill>
              <a:srgbClr val="7030A0"/>
            </a:solidFill>
          </a:ln>
        </p:spPr>
        <p:txBody>
          <a:bodyPr wrap="square" rtlCol="0">
            <a:spAutoFit/>
          </a:bodyPr>
          <a:lstStyle/>
          <a:p>
            <a:pPr algn="ctr"/>
            <a:r>
              <a:rPr lang="en-US" sz="2000" b="1" dirty="0" smtClean="0"/>
              <a:t>Landscape models</a:t>
            </a:r>
          </a:p>
          <a:p>
            <a:pPr algn="ctr"/>
            <a:r>
              <a:rPr lang="en-US" sz="2000" dirty="0" smtClean="0"/>
              <a:t>Mechanistic - (FireBGCv2)</a:t>
            </a:r>
          </a:p>
          <a:p>
            <a:pPr algn="ctr"/>
            <a:r>
              <a:rPr lang="en-US" sz="2000" dirty="0" smtClean="0"/>
              <a:t>Deterministic – (SIMMPLE)</a:t>
            </a:r>
            <a:endParaRPr lang="en-US" sz="2000" dirty="0"/>
          </a:p>
        </p:txBody>
      </p:sp>
      <p:sp>
        <p:nvSpPr>
          <p:cNvPr id="6" name="TextBox 5"/>
          <p:cNvSpPr txBox="1"/>
          <p:nvPr/>
        </p:nvSpPr>
        <p:spPr>
          <a:xfrm>
            <a:off x="6019800" y="5334000"/>
            <a:ext cx="2819400" cy="1015663"/>
          </a:xfrm>
          <a:prstGeom prst="rect">
            <a:avLst/>
          </a:prstGeom>
          <a:solidFill>
            <a:schemeClr val="bg1">
              <a:lumMod val="75000"/>
            </a:schemeClr>
          </a:solidFill>
          <a:ln w="38100">
            <a:solidFill>
              <a:srgbClr val="7030A0"/>
            </a:solidFill>
          </a:ln>
        </p:spPr>
        <p:txBody>
          <a:bodyPr wrap="square" rtlCol="0">
            <a:spAutoFit/>
          </a:bodyPr>
          <a:lstStyle/>
          <a:p>
            <a:pPr algn="ctr"/>
            <a:r>
              <a:rPr lang="en-US" sz="2000" b="1" dirty="0" smtClean="0"/>
              <a:t>Global Models</a:t>
            </a:r>
          </a:p>
          <a:p>
            <a:pPr algn="ctr"/>
            <a:r>
              <a:rPr lang="en-US" sz="2000" dirty="0" smtClean="0"/>
              <a:t>DGVMS – (MAPSS)</a:t>
            </a:r>
          </a:p>
          <a:p>
            <a:pPr algn="ctr"/>
            <a:endParaRPr lang="en-US" sz="2000" dirty="0"/>
          </a:p>
        </p:txBody>
      </p:sp>
      <p:sp>
        <p:nvSpPr>
          <p:cNvPr id="7" name="TextBox 6"/>
          <p:cNvSpPr txBox="1"/>
          <p:nvPr/>
        </p:nvSpPr>
        <p:spPr>
          <a:xfrm>
            <a:off x="1752600" y="4800600"/>
            <a:ext cx="3505200" cy="707886"/>
          </a:xfrm>
          <a:prstGeom prst="rect">
            <a:avLst/>
          </a:prstGeom>
          <a:noFill/>
          <a:ln w="38100">
            <a:solidFill>
              <a:srgbClr val="7030A0"/>
            </a:solidFill>
          </a:ln>
        </p:spPr>
        <p:txBody>
          <a:bodyPr wrap="square" rtlCol="0">
            <a:spAutoFit/>
          </a:bodyPr>
          <a:lstStyle/>
          <a:p>
            <a:pPr algn="ctr"/>
            <a:r>
              <a:rPr lang="en-US" sz="2000" b="1" dirty="0" smtClean="0"/>
              <a:t>Ecosystem-scale models</a:t>
            </a:r>
          </a:p>
          <a:p>
            <a:pPr algn="ctr"/>
            <a:r>
              <a:rPr lang="en-US" sz="2000" dirty="0" smtClean="0"/>
              <a:t>LPJ-GUESS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Desired Model Characteristics</a:t>
            </a:r>
            <a:endParaRPr lang="en-US" dirty="0"/>
          </a:p>
        </p:txBody>
      </p:sp>
      <p:sp>
        <p:nvSpPr>
          <p:cNvPr id="3" name="Content Placeholder 2"/>
          <p:cNvSpPr>
            <a:spLocks noGrp="1"/>
          </p:cNvSpPr>
          <p:nvPr>
            <p:ph sz="quarter" idx="1"/>
          </p:nvPr>
        </p:nvSpPr>
        <p:spPr/>
        <p:txBody>
          <a:bodyPr>
            <a:normAutofit fontScale="92500" lnSpcReduction="10000"/>
          </a:bodyPr>
          <a:lstStyle/>
          <a:p>
            <a:pPr>
              <a:buNone/>
            </a:pPr>
            <a:r>
              <a:rPr lang="en-US" dirty="0" smtClean="0"/>
              <a:t>For modeling vegetation dynamics at greater ecosystem scales:</a:t>
            </a:r>
          </a:p>
          <a:p>
            <a:pPr>
              <a:buNone/>
            </a:pPr>
            <a:r>
              <a:rPr lang="en-US" dirty="0" smtClean="0"/>
              <a:t>	</a:t>
            </a:r>
          </a:p>
          <a:p>
            <a:r>
              <a:rPr lang="en-US" dirty="0" smtClean="0"/>
              <a:t>Capable of simulating individual species/communities</a:t>
            </a:r>
          </a:p>
          <a:p>
            <a:endParaRPr lang="en-US" dirty="0" smtClean="0"/>
          </a:p>
          <a:p>
            <a:r>
              <a:rPr lang="en-US" dirty="0" smtClean="0"/>
              <a:t>Links climate with ecosystem processes</a:t>
            </a:r>
          </a:p>
          <a:p>
            <a:endParaRPr lang="en-US" dirty="0" smtClean="0"/>
          </a:p>
          <a:p>
            <a:r>
              <a:rPr lang="en-US" dirty="0" smtClean="0"/>
              <a:t>Simulates disturbance</a:t>
            </a:r>
          </a:p>
          <a:p>
            <a:endParaRPr lang="en-US" dirty="0" smtClean="0"/>
          </a:p>
          <a:p>
            <a:r>
              <a:rPr lang="en-US" dirty="0" smtClean="0"/>
              <a:t>Large spatial scale </a:t>
            </a:r>
          </a:p>
          <a:p>
            <a:pPr lvl="1"/>
            <a:r>
              <a:rPr lang="en-US" dirty="0" smtClean="0"/>
              <a:t>Ex.  Yellowstone &amp; Grand Teton Ecosystem ~42,500 km</a:t>
            </a:r>
            <a:r>
              <a:rPr lang="en-US" baseline="30000" dirty="0" smtClean="0"/>
              <a:t>2</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LPJ-GUESS Overview</a:t>
            </a:r>
            <a:endParaRPr lang="en-US" dirty="0"/>
          </a:p>
        </p:txBody>
      </p:sp>
      <p:sp>
        <p:nvSpPr>
          <p:cNvPr id="3" name="Content Placeholder 2"/>
          <p:cNvSpPr>
            <a:spLocks noGrp="1"/>
          </p:cNvSpPr>
          <p:nvPr>
            <p:ph sz="quarter" idx="1"/>
          </p:nvPr>
        </p:nvSpPr>
        <p:spPr/>
        <p:txBody>
          <a:bodyPr/>
          <a:lstStyle/>
          <a:p>
            <a:endParaRPr lang="en-US"/>
          </a:p>
        </p:txBody>
      </p:sp>
      <p:pic>
        <p:nvPicPr>
          <p:cNvPr id="2050" name="Picture 2"/>
          <p:cNvPicPr>
            <a:picLocks noChangeAspect="1" noChangeArrowheads="1"/>
          </p:cNvPicPr>
          <p:nvPr/>
        </p:nvPicPr>
        <p:blipFill>
          <a:blip r:embed="rId3" cstate="print"/>
          <a:srcRect/>
          <a:stretch>
            <a:fillRect/>
          </a:stretch>
        </p:blipFill>
        <p:spPr bwMode="auto">
          <a:xfrm>
            <a:off x="914400" y="1447800"/>
            <a:ext cx="7162800" cy="481219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4724400" y="3429000"/>
            <a:ext cx="3810000" cy="29718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p:cNvSpPr/>
          <p:nvPr/>
        </p:nvSpPr>
        <p:spPr>
          <a:xfrm>
            <a:off x="304800" y="304800"/>
            <a:ext cx="4191000" cy="28194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57200" y="381000"/>
            <a:ext cx="4038600" cy="2954655"/>
          </a:xfrm>
          <a:prstGeom prst="rect">
            <a:avLst/>
          </a:prstGeom>
          <a:noFill/>
        </p:spPr>
        <p:txBody>
          <a:bodyPr wrap="square" rtlCol="0">
            <a:spAutoFit/>
          </a:bodyPr>
          <a:lstStyle/>
          <a:p>
            <a:pPr algn="ctr"/>
            <a:r>
              <a:rPr lang="en-US" sz="2400" b="1" u="sng" dirty="0" smtClean="0"/>
              <a:t>Inputs</a:t>
            </a:r>
            <a:endParaRPr lang="en-US" sz="2400" b="1" i="1" u="sng" dirty="0" smtClean="0"/>
          </a:p>
          <a:p>
            <a:pPr algn="ctr"/>
            <a:endParaRPr lang="en-US" i="1" u="sng" dirty="0" smtClean="0"/>
          </a:p>
          <a:p>
            <a:pPr algn="ctr"/>
            <a:r>
              <a:rPr lang="en-US" i="1" dirty="0" smtClean="0"/>
              <a:t>Climate data:</a:t>
            </a:r>
            <a:r>
              <a:rPr lang="en-US" dirty="0" smtClean="0"/>
              <a:t> monthly temp., </a:t>
            </a:r>
            <a:r>
              <a:rPr lang="en-US" dirty="0" err="1" smtClean="0"/>
              <a:t>precip</a:t>
            </a:r>
            <a:r>
              <a:rPr lang="en-US" dirty="0" smtClean="0"/>
              <a:t>., shortwave radiation, CO</a:t>
            </a:r>
            <a:r>
              <a:rPr lang="en-US" baseline="-25000" dirty="0" smtClean="0"/>
              <a:t>2</a:t>
            </a:r>
            <a:r>
              <a:rPr lang="en-US" dirty="0" smtClean="0"/>
              <a:t>	</a:t>
            </a:r>
            <a:endParaRPr lang="en-US" i="1" dirty="0" smtClean="0"/>
          </a:p>
          <a:p>
            <a:pPr algn="ctr"/>
            <a:endParaRPr lang="en-US" i="1" dirty="0" smtClean="0"/>
          </a:p>
          <a:p>
            <a:pPr algn="ctr"/>
            <a:r>
              <a:rPr lang="en-US" i="1" dirty="0" smtClean="0"/>
              <a:t>Soil data: </a:t>
            </a:r>
            <a:r>
              <a:rPr lang="en-US" dirty="0" smtClean="0"/>
              <a:t>soil texture</a:t>
            </a:r>
            <a:endParaRPr lang="en-US" i="1" dirty="0" smtClean="0"/>
          </a:p>
          <a:p>
            <a:pPr algn="ctr"/>
            <a:endParaRPr lang="en-US" i="1" dirty="0" smtClean="0"/>
          </a:p>
          <a:p>
            <a:pPr algn="ctr"/>
            <a:r>
              <a:rPr lang="en-US" i="1" dirty="0" smtClean="0"/>
              <a:t>Vegetation: </a:t>
            </a:r>
            <a:r>
              <a:rPr lang="en-US" dirty="0" smtClean="0"/>
              <a:t>PFT/species, bioclimatic limits, </a:t>
            </a:r>
            <a:r>
              <a:rPr lang="en-US" dirty="0" err="1" smtClean="0"/>
              <a:t>ecophysiological</a:t>
            </a:r>
            <a:r>
              <a:rPr lang="en-US" dirty="0" smtClean="0"/>
              <a:t> parameters</a:t>
            </a:r>
          </a:p>
          <a:p>
            <a:endParaRPr lang="en-US" dirty="0"/>
          </a:p>
        </p:txBody>
      </p:sp>
      <p:sp>
        <p:nvSpPr>
          <p:cNvPr id="6" name="TextBox 5"/>
          <p:cNvSpPr txBox="1"/>
          <p:nvPr/>
        </p:nvSpPr>
        <p:spPr>
          <a:xfrm>
            <a:off x="4572000" y="3522345"/>
            <a:ext cx="4038600" cy="2954655"/>
          </a:xfrm>
          <a:prstGeom prst="rect">
            <a:avLst/>
          </a:prstGeom>
          <a:noFill/>
        </p:spPr>
        <p:txBody>
          <a:bodyPr wrap="square" rtlCol="0">
            <a:spAutoFit/>
          </a:bodyPr>
          <a:lstStyle/>
          <a:p>
            <a:pPr algn="ctr"/>
            <a:r>
              <a:rPr lang="en-US" sz="2400" b="1" u="sng" dirty="0" smtClean="0"/>
              <a:t>Outputs</a:t>
            </a:r>
            <a:endParaRPr lang="en-US" sz="2400" b="1" i="1" u="sng" dirty="0" smtClean="0"/>
          </a:p>
          <a:p>
            <a:pPr algn="ctr"/>
            <a:endParaRPr lang="en-US" i="1" u="sng" dirty="0" smtClean="0"/>
          </a:p>
          <a:p>
            <a:pPr algn="ctr"/>
            <a:r>
              <a:rPr lang="en-US" dirty="0" smtClean="0"/>
              <a:t>Vegetation types</a:t>
            </a:r>
          </a:p>
          <a:p>
            <a:pPr algn="ctr"/>
            <a:r>
              <a:rPr lang="en-US" dirty="0" smtClean="0"/>
              <a:t>Biomass</a:t>
            </a:r>
          </a:p>
          <a:p>
            <a:pPr algn="ctr"/>
            <a:r>
              <a:rPr lang="en-US" dirty="0" smtClean="0"/>
              <a:t>Carbon storage</a:t>
            </a:r>
          </a:p>
          <a:p>
            <a:pPr algn="ctr"/>
            <a:r>
              <a:rPr lang="en-US" dirty="0" smtClean="0"/>
              <a:t>C &amp; H20 fluxes</a:t>
            </a:r>
          </a:p>
          <a:p>
            <a:pPr algn="ctr"/>
            <a:r>
              <a:rPr lang="en-US" dirty="0" smtClean="0"/>
              <a:t>NPP, NEE</a:t>
            </a:r>
          </a:p>
          <a:p>
            <a:pPr algn="ctr"/>
            <a:r>
              <a:rPr lang="en-US" dirty="0" smtClean="0"/>
              <a:t>Fire-induced mortality</a:t>
            </a:r>
          </a:p>
          <a:p>
            <a:pPr algn="ctr"/>
            <a:r>
              <a:rPr lang="en-US" dirty="0" smtClean="0"/>
              <a:t>CO</a:t>
            </a:r>
            <a:r>
              <a:rPr lang="en-US" baseline="-25000" dirty="0" smtClean="0"/>
              <a:t>2</a:t>
            </a:r>
            <a:r>
              <a:rPr lang="en-US" dirty="0" smtClean="0"/>
              <a:t>, etc. emissions</a:t>
            </a:r>
          </a:p>
          <a:p>
            <a:pPr algn="ctr"/>
            <a:r>
              <a:rPr lang="en-US" dirty="0" smtClean="0"/>
              <a:t>Fuel consumption</a:t>
            </a:r>
          </a:p>
        </p:txBody>
      </p:sp>
      <p:sp>
        <p:nvSpPr>
          <p:cNvPr id="10" name="Right Arrow 9"/>
          <p:cNvSpPr/>
          <p:nvPr/>
        </p:nvSpPr>
        <p:spPr>
          <a:xfrm>
            <a:off x="4572000" y="1600200"/>
            <a:ext cx="762000" cy="3048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5410200" y="457200"/>
            <a:ext cx="2895600" cy="2308324"/>
          </a:xfrm>
          <a:prstGeom prst="rect">
            <a:avLst/>
          </a:prstGeom>
          <a:noFill/>
          <a:ln>
            <a:solidFill>
              <a:schemeClr val="tx1"/>
            </a:solidFill>
          </a:ln>
        </p:spPr>
        <p:txBody>
          <a:bodyPr wrap="square" rtlCol="0">
            <a:spAutoFit/>
          </a:bodyPr>
          <a:lstStyle/>
          <a:p>
            <a:pPr algn="ctr"/>
            <a:r>
              <a:rPr lang="en-US" b="1" dirty="0" smtClean="0"/>
              <a:t>LPJ-GUESS</a:t>
            </a:r>
          </a:p>
          <a:p>
            <a:pPr algn="ctr"/>
            <a:endParaRPr lang="en-US" b="1" dirty="0" smtClean="0"/>
          </a:p>
          <a:p>
            <a:pPr algn="ctr"/>
            <a:r>
              <a:rPr lang="en-US" dirty="0" smtClean="0"/>
              <a:t>Photosynthesis</a:t>
            </a:r>
          </a:p>
          <a:p>
            <a:pPr algn="ctr"/>
            <a:r>
              <a:rPr lang="en-US" dirty="0" smtClean="0"/>
              <a:t>Respiration</a:t>
            </a:r>
          </a:p>
          <a:p>
            <a:pPr algn="ctr"/>
            <a:r>
              <a:rPr lang="en-US" dirty="0" smtClean="0"/>
              <a:t>Allocation</a:t>
            </a:r>
          </a:p>
          <a:p>
            <a:pPr algn="ctr"/>
            <a:r>
              <a:rPr lang="en-US" dirty="0" smtClean="0"/>
              <a:t>Establishment, growth, mortality, decomposition</a:t>
            </a:r>
          </a:p>
          <a:p>
            <a:endParaRPr lang="en-US" dirty="0" smtClean="0"/>
          </a:p>
        </p:txBody>
      </p:sp>
      <p:sp>
        <p:nvSpPr>
          <p:cNvPr id="12" name="Right Arrow 11"/>
          <p:cNvSpPr/>
          <p:nvPr/>
        </p:nvSpPr>
        <p:spPr>
          <a:xfrm rot="5400000">
            <a:off x="6324600" y="2971800"/>
            <a:ext cx="762000" cy="3048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p:txBody>
          <a:bodyPr>
            <a:normAutofit fontScale="92500" lnSpcReduction="10000"/>
          </a:bodyPr>
          <a:lstStyle/>
          <a:p>
            <a:r>
              <a:rPr lang="en-US" dirty="0" smtClean="0"/>
              <a:t>LPJ-DVM:</a:t>
            </a:r>
          </a:p>
          <a:p>
            <a:r>
              <a:rPr lang="en-US" dirty="0" smtClean="0"/>
              <a:t> “Population Mode”	</a:t>
            </a:r>
            <a:endParaRPr lang="en-US" dirty="0"/>
          </a:p>
        </p:txBody>
      </p:sp>
      <p:sp>
        <p:nvSpPr>
          <p:cNvPr id="8" name="Text Placeholder 7"/>
          <p:cNvSpPr>
            <a:spLocks noGrp="1"/>
          </p:cNvSpPr>
          <p:nvPr>
            <p:ph type="body" sz="half" idx="3"/>
          </p:nvPr>
        </p:nvSpPr>
        <p:spPr/>
        <p:txBody>
          <a:bodyPr>
            <a:normAutofit fontScale="92500" lnSpcReduction="10000"/>
          </a:bodyPr>
          <a:lstStyle/>
          <a:p>
            <a:r>
              <a:rPr lang="en-US" dirty="0" smtClean="0"/>
              <a:t>GUESS:</a:t>
            </a:r>
          </a:p>
          <a:p>
            <a:r>
              <a:rPr lang="en-US" dirty="0" smtClean="0"/>
              <a:t>“Individual/Cohort Mode”</a:t>
            </a:r>
            <a:endParaRPr lang="en-US" dirty="0"/>
          </a:p>
        </p:txBody>
      </p:sp>
      <p:sp>
        <p:nvSpPr>
          <p:cNvPr id="7" name="Content Placeholder 6"/>
          <p:cNvSpPr>
            <a:spLocks noGrp="1"/>
          </p:cNvSpPr>
          <p:nvPr>
            <p:ph sz="quarter" idx="2"/>
          </p:nvPr>
        </p:nvSpPr>
        <p:spPr>
          <a:xfrm>
            <a:off x="228600" y="2362200"/>
            <a:ext cx="1676400" cy="957617"/>
          </a:xfrm>
        </p:spPr>
        <p:txBody>
          <a:bodyPr>
            <a:noAutofit/>
          </a:bodyPr>
          <a:lstStyle/>
          <a:p>
            <a:r>
              <a:rPr lang="en-US" sz="2000" dirty="0" smtClean="0"/>
              <a:t>PFTs</a:t>
            </a:r>
          </a:p>
          <a:p>
            <a:pPr>
              <a:buNone/>
            </a:pPr>
            <a:endParaRPr lang="en-US" sz="2000" dirty="0" smtClean="0"/>
          </a:p>
          <a:p>
            <a:r>
              <a:rPr lang="en-US" sz="2000" dirty="0" smtClean="0"/>
              <a:t>Simplistic veg.        Dynamics</a:t>
            </a:r>
          </a:p>
          <a:p>
            <a:pPr>
              <a:buNone/>
            </a:pPr>
            <a:endParaRPr lang="en-US" sz="2000" dirty="0" smtClean="0"/>
          </a:p>
          <a:p>
            <a:r>
              <a:rPr lang="en-US" sz="2000" dirty="0" smtClean="0"/>
              <a:t>No cohorts</a:t>
            </a:r>
          </a:p>
          <a:p>
            <a:pPr>
              <a:buNone/>
            </a:pPr>
            <a:endParaRPr lang="en-US" sz="2000" dirty="0" smtClean="0"/>
          </a:p>
          <a:p>
            <a:r>
              <a:rPr lang="en-US" sz="2000" dirty="0" smtClean="0"/>
              <a:t>Coarse</a:t>
            </a:r>
            <a:endParaRPr lang="en-US" sz="2000" dirty="0"/>
          </a:p>
        </p:txBody>
      </p:sp>
      <p:sp>
        <p:nvSpPr>
          <p:cNvPr id="9" name="Content Placeholder 8"/>
          <p:cNvSpPr>
            <a:spLocks noGrp="1"/>
          </p:cNvSpPr>
          <p:nvPr>
            <p:ph sz="quarter" idx="4"/>
          </p:nvPr>
        </p:nvSpPr>
        <p:spPr>
          <a:xfrm>
            <a:off x="4572000" y="2362200"/>
            <a:ext cx="1676400" cy="3822192"/>
          </a:xfrm>
        </p:spPr>
        <p:txBody>
          <a:bodyPr>
            <a:normAutofit/>
          </a:bodyPr>
          <a:lstStyle/>
          <a:p>
            <a:r>
              <a:rPr lang="en-US" sz="2000" dirty="0" smtClean="0"/>
              <a:t>PFTs or</a:t>
            </a:r>
            <a:r>
              <a:rPr lang="en-US" sz="2000" dirty="0"/>
              <a:t> </a:t>
            </a:r>
            <a:r>
              <a:rPr lang="en-US" sz="2000" dirty="0" smtClean="0"/>
              <a:t>species</a:t>
            </a:r>
          </a:p>
          <a:p>
            <a:endParaRPr lang="en-US" sz="2000" dirty="0" smtClean="0"/>
          </a:p>
          <a:p>
            <a:r>
              <a:rPr lang="en-US" sz="2000" dirty="0" smtClean="0"/>
              <a:t>‘Gap’ </a:t>
            </a:r>
            <a:r>
              <a:rPr lang="en-US" sz="2000" dirty="0" err="1" smtClean="0"/>
              <a:t>veg</a:t>
            </a:r>
            <a:r>
              <a:rPr lang="en-US" sz="2000" dirty="0" smtClean="0"/>
              <a:t> dynamics</a:t>
            </a:r>
          </a:p>
          <a:p>
            <a:endParaRPr lang="en-US" sz="2000" dirty="0" smtClean="0"/>
          </a:p>
          <a:p>
            <a:r>
              <a:rPr lang="en-US" sz="2000" dirty="0" smtClean="0"/>
              <a:t>Cohorts</a:t>
            </a:r>
          </a:p>
          <a:p>
            <a:pPr>
              <a:buNone/>
            </a:pPr>
            <a:endParaRPr lang="en-US" sz="2000" dirty="0" smtClean="0"/>
          </a:p>
          <a:p>
            <a:r>
              <a:rPr lang="en-US" sz="2000" dirty="0" smtClean="0"/>
              <a:t>Fine</a:t>
            </a:r>
          </a:p>
        </p:txBody>
      </p:sp>
      <p:sp>
        <p:nvSpPr>
          <p:cNvPr id="5" name="Title 4"/>
          <p:cNvSpPr>
            <a:spLocks noGrp="1"/>
          </p:cNvSpPr>
          <p:nvPr>
            <p:ph type="title"/>
          </p:nvPr>
        </p:nvSpPr>
        <p:spPr/>
        <p:txBody>
          <a:bodyPr/>
          <a:lstStyle/>
          <a:p>
            <a:r>
              <a:rPr lang="en-US" dirty="0" smtClean="0"/>
              <a:t>Vegetation Dynamics in LPJ-GUESS</a:t>
            </a:r>
            <a:endParaRPr lang="en-US" dirty="0"/>
          </a:p>
        </p:txBody>
      </p:sp>
      <p:pic>
        <p:nvPicPr>
          <p:cNvPr id="2" name="Picture 2"/>
          <p:cNvPicPr>
            <a:picLocks noChangeAspect="1" noChangeArrowheads="1"/>
          </p:cNvPicPr>
          <p:nvPr/>
        </p:nvPicPr>
        <p:blipFill>
          <a:blip r:embed="rId3" cstate="print"/>
          <a:srcRect l="3103" t="2191" r="2637" b="3785"/>
          <a:stretch>
            <a:fillRect/>
          </a:stretch>
        </p:blipFill>
        <p:spPr bwMode="auto">
          <a:xfrm>
            <a:off x="1905000" y="2286000"/>
            <a:ext cx="2362200" cy="4078810"/>
          </a:xfrm>
          <a:prstGeom prst="rect">
            <a:avLst/>
          </a:prstGeom>
          <a:noFill/>
          <a:ln w="9525">
            <a:noFill/>
            <a:miter lim="800000"/>
            <a:headEnd/>
            <a:tailEnd/>
          </a:ln>
        </p:spPr>
      </p:pic>
      <p:grpSp>
        <p:nvGrpSpPr>
          <p:cNvPr id="11" name="Group 10"/>
          <p:cNvGrpSpPr/>
          <p:nvPr/>
        </p:nvGrpSpPr>
        <p:grpSpPr>
          <a:xfrm>
            <a:off x="6324600" y="2514600"/>
            <a:ext cx="2819400" cy="3733800"/>
            <a:chOff x="5257800" y="2286000"/>
            <a:chExt cx="3200400" cy="4038600"/>
          </a:xfrm>
        </p:grpSpPr>
        <p:pic>
          <p:nvPicPr>
            <p:cNvPr id="1027" name="Picture 3"/>
            <p:cNvPicPr>
              <a:picLocks noChangeAspect="1" noChangeArrowheads="1"/>
            </p:cNvPicPr>
            <p:nvPr/>
          </p:nvPicPr>
          <p:blipFill>
            <a:blip r:embed="rId4" cstate="print"/>
            <a:srcRect/>
            <a:stretch>
              <a:fillRect/>
            </a:stretch>
          </p:blipFill>
          <p:spPr bwMode="auto">
            <a:xfrm>
              <a:off x="5257800" y="2338387"/>
              <a:ext cx="2975736" cy="3986213"/>
            </a:xfrm>
            <a:prstGeom prst="rect">
              <a:avLst/>
            </a:prstGeom>
            <a:noFill/>
            <a:ln w="9525">
              <a:noFill/>
              <a:miter lim="800000"/>
              <a:headEnd/>
              <a:tailEnd/>
            </a:ln>
          </p:spPr>
        </p:pic>
        <p:sp>
          <p:nvSpPr>
            <p:cNvPr id="10" name="Rectangle 9"/>
            <p:cNvSpPr/>
            <p:nvPr/>
          </p:nvSpPr>
          <p:spPr>
            <a:xfrm>
              <a:off x="7391400" y="2286000"/>
              <a:ext cx="1066800" cy="1981200"/>
            </a:xfrm>
            <a:prstGeom prst="rect">
              <a:avLst/>
            </a:prstGeom>
            <a:solidFill>
              <a:srgbClr val="C5D1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3405</TotalTime>
  <Words>1495</Words>
  <Application>Microsoft Office PowerPoint</Application>
  <PresentationFormat>On-screen Show (4:3)</PresentationFormat>
  <Paragraphs>230</Paragraphs>
  <Slides>14</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Calibri</vt:lpstr>
      <vt:lpstr>Georgia</vt:lpstr>
      <vt:lpstr>Wingdings</vt:lpstr>
      <vt:lpstr>Wingdings 2</vt:lpstr>
      <vt:lpstr>Civic</vt:lpstr>
      <vt:lpstr>Modeling Vegetation Dynamics with LPJ-GUESS</vt:lpstr>
      <vt:lpstr>Stand to Global Scale Modeling Approaches</vt:lpstr>
      <vt:lpstr>Need for Management at Large Spatial Scales</vt:lpstr>
      <vt:lpstr>What do we mean by “ecosystem-scale”?</vt:lpstr>
      <vt:lpstr>Stand to Global Scale Modeling Approaches</vt:lpstr>
      <vt:lpstr>Desired Model Characteristics</vt:lpstr>
      <vt:lpstr>LPJ-GUESS Overview</vt:lpstr>
      <vt:lpstr>PowerPoint Presentation</vt:lpstr>
      <vt:lpstr>Vegetation Dynamics in LPJ-GUESS</vt:lpstr>
      <vt:lpstr>Bioclimatic Niche</vt:lpstr>
      <vt:lpstr>Fire Dynamics – SPITFIRE model</vt:lpstr>
      <vt:lpstr>Comparisons: LPJ-GUESS, BIOME-BGC, FireBGCv2</vt:lpstr>
      <vt:lpstr>LPJ-GUESS &amp; PNV Shifts in Europe</vt:lpstr>
      <vt:lpstr>LPJ-GUESS for Ecosystem-scale Modeling?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Modeling Vegetation Dynamics with LPJ-GUESS</dc:title>
  <dc:creator>Katie</dc:creator>
  <cp:lastModifiedBy>admitjyxj</cp:lastModifiedBy>
  <cp:revision>293</cp:revision>
  <dcterms:created xsi:type="dcterms:W3CDTF">2013-09-12T20:18:06Z</dcterms:created>
  <dcterms:modified xsi:type="dcterms:W3CDTF">2013-09-23T03:08:16Z</dcterms:modified>
</cp:coreProperties>
</file>