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004000" cy="43891200"/>
  <p:notesSz cx="7077075" cy="9363075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0" autoAdjust="0"/>
    <p:restoredTop sz="86410" autoAdjust="0"/>
  </p:normalViewPr>
  <p:slideViewPr>
    <p:cSldViewPr snapToGrid="0">
      <p:cViewPr varScale="1">
        <p:scale>
          <a:sx n="14" d="100"/>
          <a:sy n="14" d="100"/>
        </p:scale>
        <p:origin x="-3336" y="-168"/>
      </p:cViewPr>
      <p:guideLst>
        <p:guide orient="horz" pos="13824"/>
        <p:guide pos="100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634723"/>
            <a:ext cx="2720340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871680"/>
            <a:ext cx="2240280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82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67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375035" y="8432801"/>
            <a:ext cx="34565430" cy="1797608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8741" y="8432801"/>
            <a:ext cx="103162895" cy="1797608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00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374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5" y="28204163"/>
            <a:ext cx="2720340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5" y="18602968"/>
            <a:ext cx="2720340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111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8741" y="49154081"/>
            <a:ext cx="68864163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076303" y="49154081"/>
            <a:ext cx="68864163" cy="1390396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66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757683"/>
            <a:ext cx="2880360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9824724"/>
            <a:ext cx="14140658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3919201"/>
            <a:ext cx="14140658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1" y="9824724"/>
            <a:ext cx="14146213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1" y="13919201"/>
            <a:ext cx="14146213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159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844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1747520"/>
            <a:ext cx="10529095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6" y="1747525"/>
            <a:ext cx="17891125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2" y="9184645"/>
            <a:ext cx="10529095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30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723841"/>
            <a:ext cx="1920240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921760"/>
            <a:ext cx="1920240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4350964"/>
            <a:ext cx="1920240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625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57683"/>
            <a:ext cx="2880360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241285"/>
            <a:ext cx="2880360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40680643"/>
            <a:ext cx="746760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2F7A5-36FC-BA45-9404-74274C9DC569}" type="datetimeFigureOut">
              <a:rPr lang="en-US" smtClean="0"/>
              <a:pPr/>
              <a:t>7/28/2015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40680643"/>
            <a:ext cx="1013460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40680643"/>
            <a:ext cx="746760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1DD57-218D-1E40-BE4A-CE9E8AF807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226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png"/><Relationship Id="rId19" Type="http://schemas.openxmlformats.org/officeDocument/2006/relationships/image" Target="../media/image17.emf"/><Relationship Id="rId4" Type="http://schemas.openxmlformats.org/officeDocument/2006/relationships/image" Target="../media/image3.png"/><Relationship Id="rId9" Type="http://schemas.openxmlformats.org/officeDocument/2006/relationships/hyperlink" Target="http://www.nass.usda.gov/Statistics_by_State/Montana/Publications/county/profiles/reservations/2002/crow.htm" TargetMode="External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juneberry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73" y="9952527"/>
            <a:ext cx="13632873" cy="10604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32004000" cy="4389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2507" y="706929"/>
            <a:ext cx="254910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“Let’s Pick Berries”: </a:t>
            </a:r>
            <a:r>
              <a:rPr lang="en-US" sz="8000" dirty="0" smtClean="0"/>
              <a:t>Addressing Apsaalooke Needs for Nutrition, Plant Propagation, Community Engagement,</a:t>
            </a:r>
          </a:p>
          <a:p>
            <a:pPr algn="ctr"/>
            <a:r>
              <a:rPr lang="en-US" sz="8000" dirty="0" smtClean="0"/>
              <a:t>and Youth-Elder Connections through the Holistic Process</a:t>
            </a:r>
          </a:p>
          <a:p>
            <a:pPr algn="ctr"/>
            <a:r>
              <a:rPr lang="en-US" sz="8000" dirty="0" smtClean="0"/>
              <a:t>in a Community-Based, Service-Learning Course</a:t>
            </a:r>
          </a:p>
        </p:txBody>
      </p:sp>
      <p:pic>
        <p:nvPicPr>
          <p:cNvPr id="8" name="Picture 7" descr="MSU-mm-cmy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814" y="923268"/>
            <a:ext cx="3200400" cy="3020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3901" y="923268"/>
            <a:ext cx="3200400" cy="2999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15400" y="6056343"/>
            <a:ext cx="142303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dirty="0"/>
              <a:t>Authors: Tracie Small*</a:t>
            </a:r>
            <a:r>
              <a:rPr lang="en-US" sz="5000" baseline="30000" dirty="0"/>
              <a:t>1</a:t>
            </a:r>
            <a:r>
              <a:rPr lang="en-US" sz="5000" dirty="0"/>
              <a:t>, Florence Dunkel</a:t>
            </a:r>
            <a:r>
              <a:rPr lang="en-US" sz="5000" baseline="30000" dirty="0"/>
              <a:t>1</a:t>
            </a:r>
            <a:r>
              <a:rPr lang="en-US" sz="5000" dirty="0"/>
              <a:t>, Greta Robison</a:t>
            </a:r>
            <a:r>
              <a:rPr lang="en-US" sz="5000" baseline="30000" dirty="0"/>
              <a:t>2,3</a:t>
            </a:r>
            <a:r>
              <a:rPr lang="en-US" sz="5000" dirty="0"/>
              <a:t>, Tyler Nyman</a:t>
            </a:r>
            <a:r>
              <a:rPr lang="en-US" sz="5000" baseline="30000" dirty="0"/>
              <a:t>1</a:t>
            </a:r>
            <a:r>
              <a:rPr lang="en-US" sz="5000" dirty="0"/>
              <a:t>, Durc Setzer</a:t>
            </a:r>
            <a:r>
              <a:rPr lang="en-US" sz="5000" baseline="30000" dirty="0"/>
              <a:t>1</a:t>
            </a:r>
            <a:r>
              <a:rPr lang="en-US" sz="5000" dirty="0"/>
              <a:t>, Caleb Killian</a:t>
            </a:r>
            <a:r>
              <a:rPr lang="en-US" sz="5000" baseline="30000" dirty="0"/>
              <a:t>4</a:t>
            </a:r>
            <a:r>
              <a:rPr lang="en-US" sz="5000" dirty="0"/>
              <a:t>, Zachary Ostrovsky</a:t>
            </a:r>
            <a:r>
              <a:rPr lang="en-US" sz="5000" baseline="30000" dirty="0"/>
              <a:t>3</a:t>
            </a:r>
            <a:endParaRPr lang="en-US" sz="5000" dirty="0"/>
          </a:p>
          <a:p>
            <a:pPr algn="ctr"/>
            <a:r>
              <a:rPr lang="en-US" sz="3600" dirty="0"/>
              <a:t>Montana State University-Bozeman, </a:t>
            </a:r>
            <a:r>
              <a:rPr lang="en-US" sz="3600" baseline="30000" dirty="0"/>
              <a:t>1 </a:t>
            </a:r>
            <a:r>
              <a:rPr lang="en-US" sz="3600" dirty="0"/>
              <a:t>Department of Plant </a:t>
            </a:r>
            <a:r>
              <a:rPr lang="en-US" sz="3600" dirty="0" smtClean="0"/>
              <a:t>Sciences/ </a:t>
            </a:r>
            <a:r>
              <a:rPr lang="en-US" sz="3600" dirty="0"/>
              <a:t>Plant Pathology, </a:t>
            </a:r>
            <a:r>
              <a:rPr lang="en-US" sz="3600" baseline="30000" dirty="0"/>
              <a:t>2 </a:t>
            </a:r>
            <a:r>
              <a:rPr lang="en-US" sz="3600" dirty="0"/>
              <a:t>Department of Earth Sciences, </a:t>
            </a:r>
            <a:r>
              <a:rPr lang="en-US" sz="3600" baseline="30000" dirty="0"/>
              <a:t>3</a:t>
            </a:r>
            <a:r>
              <a:rPr lang="en-US" sz="3600" dirty="0"/>
              <a:t>Department of Liberal Studies, </a:t>
            </a:r>
            <a:r>
              <a:rPr lang="en-US" sz="3600" baseline="30000" dirty="0" smtClean="0"/>
              <a:t> 4 </a:t>
            </a:r>
            <a:r>
              <a:rPr lang="en-US" sz="3600" dirty="0" smtClean="0"/>
              <a:t>School </a:t>
            </a:r>
            <a:r>
              <a:rPr lang="en-US" sz="3600" dirty="0"/>
              <a:t>of </a:t>
            </a:r>
            <a:r>
              <a:rPr lang="en-US" sz="3600" dirty="0" smtClean="0"/>
              <a:t>Architecture, * Lodge Grass, MT, Apsaalooke site mentor</a:t>
            </a:r>
            <a:endParaRPr lang="en-US" sz="3600" dirty="0"/>
          </a:p>
        </p:txBody>
      </p:sp>
      <p:cxnSp>
        <p:nvCxnSpPr>
          <p:cNvPr id="42" name="Straight Connector 41"/>
          <p:cNvCxnSpPr>
            <a:stCxn id="24" idx="0"/>
            <a:endCxn id="29" idx="4"/>
          </p:cNvCxnSpPr>
          <p:nvPr/>
        </p:nvCxnSpPr>
        <p:spPr>
          <a:xfrm flipV="1">
            <a:off x="15758591" y="26517600"/>
            <a:ext cx="479370" cy="894059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9" idx="7"/>
          </p:cNvCxnSpPr>
          <p:nvPr/>
        </p:nvCxnSpPr>
        <p:spPr>
          <a:xfrm flipH="1">
            <a:off x="20981065" y="13653381"/>
            <a:ext cx="2207828" cy="196175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1"/>
          </p:cNvCxnSpPr>
          <p:nvPr/>
        </p:nvCxnSpPr>
        <p:spPr>
          <a:xfrm flipH="1">
            <a:off x="22577778" y="19878530"/>
            <a:ext cx="733777" cy="117457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3"/>
            <a:endCxn id="29" idx="3"/>
          </p:cNvCxnSpPr>
          <p:nvPr/>
        </p:nvCxnSpPr>
        <p:spPr>
          <a:xfrm flipV="1">
            <a:off x="8696110" y="24647035"/>
            <a:ext cx="2798746" cy="1434905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0165454" y="28478288"/>
            <a:ext cx="3181077" cy="80605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9" idx="1"/>
          </p:cNvCxnSpPr>
          <p:nvPr/>
        </p:nvCxnSpPr>
        <p:spPr>
          <a:xfrm>
            <a:off x="8475863" y="12527528"/>
            <a:ext cx="3018993" cy="30876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9530196" y="13744574"/>
            <a:ext cx="13415529" cy="12773026"/>
            <a:chOff x="9667875" y="10363200"/>
            <a:chExt cx="12668250" cy="19504152"/>
          </a:xfrm>
        </p:grpSpPr>
        <p:sp>
          <p:nvSpPr>
            <p:cNvPr id="29" name="Oval 28"/>
            <p:cNvSpPr/>
            <p:nvPr/>
          </p:nvSpPr>
          <p:spPr>
            <a:xfrm>
              <a:off x="9667875" y="10363200"/>
              <a:ext cx="12668250" cy="19504152"/>
            </a:xfrm>
            <a:prstGeom prst="ellipse">
              <a:avLst/>
            </a:prstGeom>
            <a:noFill/>
            <a:ln w="28575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001250" y="11006820"/>
              <a:ext cx="12001500" cy="18288000"/>
              <a:chOff x="10053440" y="11006820"/>
              <a:chExt cx="12001500" cy="182880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0053440" y="11006820"/>
                <a:ext cx="12001500" cy="18288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6" name="Straight Connector 65"/>
              <p:cNvCxnSpPr>
                <a:stCxn id="20" idx="0"/>
                <a:endCxn id="20" idx="4"/>
              </p:cNvCxnSpPr>
              <p:nvPr/>
            </p:nvCxnSpPr>
            <p:spPr>
              <a:xfrm>
                <a:off x="16054190" y="11006820"/>
                <a:ext cx="0" cy="18288000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20" idx="6"/>
                <a:endCxn id="20" idx="2"/>
              </p:cNvCxnSpPr>
              <p:nvPr/>
            </p:nvCxnSpPr>
            <p:spPr>
              <a:xfrm flipH="1">
                <a:off x="10053440" y="20150820"/>
                <a:ext cx="12001500" cy="0"/>
              </a:xfrm>
              <a:prstGeom prst="line">
                <a:avLst/>
              </a:prstGeom>
              <a:ln w="762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/>
          <p:cNvSpPr/>
          <p:nvPr/>
        </p:nvSpPr>
        <p:spPr>
          <a:xfrm>
            <a:off x="571500" y="34610922"/>
            <a:ext cx="8124610" cy="8770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0" b="1" u="sng" dirty="0" smtClean="0">
                <a:solidFill>
                  <a:schemeClr val="tx1"/>
                </a:solidFill>
              </a:rPr>
              <a:t>Culture and Nutrition</a:t>
            </a:r>
            <a:endParaRPr lang="en-US" sz="6000" u="sng" dirty="0" smtClean="0">
              <a:solidFill>
                <a:schemeClr val="tx1"/>
              </a:solidFill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Buffalo Berries have 200% more Vitamin C than oranges do.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Chokecherries help fight Type Two Diabetes and are used in traditional sweat lodges.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Berry picking promotes traditional learning between elders and youth.</a:t>
            </a:r>
          </a:p>
          <a:p>
            <a:endParaRPr lang="en-US" sz="2000" u="sng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Above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err="1" smtClean="0">
                <a:solidFill>
                  <a:schemeClr val="tx1"/>
                </a:solidFill>
              </a:rPr>
              <a:t>Apsaalooke</a:t>
            </a:r>
            <a:r>
              <a:rPr lang="en-US" sz="2000" b="1" dirty="0" smtClean="0">
                <a:solidFill>
                  <a:schemeClr val="tx1"/>
                </a:solidFill>
              </a:rPr>
              <a:t> youth berry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picking on an elder-youth berry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outing organized by Tracie Small</a:t>
            </a:r>
          </a:p>
          <a:p>
            <a:r>
              <a:rPr lang="en-US" sz="2000" b="1" u="sng" dirty="0" smtClean="0">
                <a:solidFill>
                  <a:schemeClr val="tx1"/>
                </a:solidFill>
              </a:rPr>
              <a:t>Right:</a:t>
            </a:r>
            <a:r>
              <a:rPr lang="en-US" sz="2000" b="1" dirty="0" smtClean="0">
                <a:solidFill>
                  <a:schemeClr val="tx1"/>
                </a:solidFill>
              </a:rPr>
              <a:t> The importance of berries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derived from surveys in the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Lodge Grass community. Circle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size indicates response rate.</a:t>
            </a:r>
          </a:p>
          <a:p>
            <a:endParaRPr lang="en-US" sz="6000" u="sng" dirty="0" smtClean="0">
              <a:solidFill>
                <a:schemeClr val="tx1"/>
              </a:solidFill>
            </a:endParaRPr>
          </a:p>
          <a:p>
            <a:endParaRPr lang="en-US" sz="6000" u="sng" dirty="0" smtClean="0">
              <a:solidFill>
                <a:schemeClr val="tx1"/>
              </a:solidFill>
            </a:endParaRPr>
          </a:p>
          <a:p>
            <a:endParaRPr lang="en-US" sz="6000" u="sng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45793" y="31508997"/>
            <a:ext cx="682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u="sng" dirty="0"/>
          </a:p>
        </p:txBody>
      </p:sp>
      <p:pic>
        <p:nvPicPr>
          <p:cNvPr id="28" name="Picture 27" descr="DSC032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08317" y="10053971"/>
            <a:ext cx="4876799" cy="3657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4351" y="22906161"/>
            <a:ext cx="8181760" cy="114585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0" b="1" u="sng" dirty="0" smtClean="0">
                <a:solidFill>
                  <a:schemeClr val="tx1"/>
                </a:solidFill>
              </a:rPr>
              <a:t>Methods</a:t>
            </a:r>
            <a:r>
              <a:rPr lang="en-US" sz="6000" b="1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Apsaalooke</a:t>
            </a:r>
            <a:r>
              <a:rPr lang="en-US" sz="3200" dirty="0" smtClean="0">
                <a:solidFill>
                  <a:schemeClr val="tx1"/>
                </a:solidFill>
              </a:rPr>
              <a:t> students in AGSC 465R, Health, Poverty, Agriculture: Concepts and Action Research (Montana State University Research/Creative Activity Core course based on the holistic process) engaged in conversations on the reservation (March 2013).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</a:rPr>
              <a:t>Apsaalooke</a:t>
            </a:r>
            <a:r>
              <a:rPr lang="en-US" sz="3200" dirty="0" smtClean="0">
                <a:solidFill>
                  <a:schemeClr val="tx1"/>
                </a:solidFill>
              </a:rPr>
              <a:t> Elders (Crow Agency MT) described their DQL (March 2013).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20 </a:t>
            </a:r>
            <a:r>
              <a:rPr lang="en-US" sz="3200" dirty="0" err="1" smtClean="0">
                <a:solidFill>
                  <a:schemeClr val="tx1"/>
                </a:solidFill>
              </a:rPr>
              <a:t>Apsaalooke</a:t>
            </a:r>
            <a:r>
              <a:rPr lang="en-US" sz="3200" dirty="0" smtClean="0">
                <a:solidFill>
                  <a:schemeClr val="tx1"/>
                </a:solidFill>
              </a:rPr>
              <a:t> 4</a:t>
            </a:r>
            <a:r>
              <a:rPr lang="en-US" sz="3200" baseline="30000" dirty="0" smtClean="0">
                <a:solidFill>
                  <a:schemeClr val="tx1"/>
                </a:solidFill>
              </a:rPr>
              <a:t>th</a:t>
            </a:r>
            <a:r>
              <a:rPr lang="en-US" sz="3200" dirty="0" smtClean="0">
                <a:solidFill>
                  <a:schemeClr val="tx1"/>
                </a:solidFill>
              </a:rPr>
              <a:t> graders (Hardin, MT).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20 high school students (Lodge Grass, MT) described their DQL in participatory drawings (spring 2013) and participate  with Elder in traditional buffalo berry picking fall 2013.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AGSC 465R students contributed greenhouse plant propagation, GIS, architectural design focused on: </a:t>
            </a:r>
            <a:r>
              <a:rPr lang="en-US" sz="3200" b="1" dirty="0" smtClean="0">
                <a:solidFill>
                  <a:schemeClr val="tx1"/>
                </a:solidFill>
              </a:rPr>
              <a:t>choke cherry, wild plum, June berry, buffalo berry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 Architecture student, </a:t>
            </a:r>
            <a:r>
              <a:rPr lang="en-US" sz="3200" dirty="0" err="1" smtClean="0">
                <a:solidFill>
                  <a:schemeClr val="tx1"/>
                </a:solidFill>
              </a:rPr>
              <a:t>Apsaalooke</a:t>
            </a:r>
            <a:r>
              <a:rPr lang="en-US" sz="3200" dirty="0" smtClean="0">
                <a:solidFill>
                  <a:schemeClr val="tx1"/>
                </a:solidFill>
              </a:rPr>
              <a:t> on LBHC campus participate in </a:t>
            </a:r>
            <a:r>
              <a:rPr lang="en-US" sz="3200" dirty="0" err="1" smtClean="0">
                <a:solidFill>
                  <a:schemeClr val="tx1"/>
                </a:solidFill>
              </a:rPr>
              <a:t>charette</a:t>
            </a:r>
            <a:r>
              <a:rPr lang="en-US" sz="3200" dirty="0" smtClean="0">
                <a:solidFill>
                  <a:schemeClr val="tx1"/>
                </a:solidFill>
              </a:rPr>
              <a:t>, design site. 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Together students linked the Lodge Grass community Berry Patch Project with tribe’s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Little Big Horn College (LBHC).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774282" y="26015301"/>
            <a:ext cx="1616315" cy="450265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42900" y="6229351"/>
            <a:ext cx="8529262" cy="12515790"/>
            <a:chOff x="857250" y="7872526"/>
            <a:chExt cx="7883149" cy="12301423"/>
          </a:xfrm>
        </p:grpSpPr>
        <p:grpSp>
          <p:nvGrpSpPr>
            <p:cNvPr id="49" name="Group 48"/>
            <p:cNvGrpSpPr/>
            <p:nvPr/>
          </p:nvGrpSpPr>
          <p:grpSpPr>
            <a:xfrm>
              <a:off x="857250" y="7872526"/>
              <a:ext cx="7883149" cy="12301423"/>
              <a:chOff x="857250" y="7872526"/>
              <a:chExt cx="7883149" cy="1230142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857250" y="7872526"/>
                <a:ext cx="7883149" cy="123014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6000" b="1" u="sng" dirty="0" smtClean="0">
                    <a:solidFill>
                      <a:schemeClr val="tx1"/>
                    </a:solidFill>
                  </a:rPr>
                  <a:t>Introduction</a:t>
                </a:r>
              </a:p>
              <a:p>
                <a:endParaRPr lang="en-US" sz="2400" u="sng" dirty="0" smtClean="0">
                  <a:solidFill>
                    <a:schemeClr val="tx1"/>
                  </a:solidFill>
                </a:endParaRPr>
              </a:p>
              <a:p>
                <a:endParaRPr lang="en-US" sz="2400" u="sng" dirty="0" smtClean="0">
                  <a:solidFill>
                    <a:schemeClr val="tx1"/>
                  </a:solidFill>
                </a:endParaRPr>
              </a:p>
              <a:p>
                <a:endParaRPr lang="en-US" sz="2400" u="sng" dirty="0" smtClean="0">
                  <a:solidFill>
                    <a:schemeClr val="tx1"/>
                  </a:solidFill>
                </a:endParaRPr>
              </a:p>
              <a:p>
                <a:endParaRPr lang="en-US" sz="2400" u="sng" dirty="0" smtClean="0">
                  <a:solidFill>
                    <a:schemeClr val="tx1"/>
                  </a:solidFill>
                </a:endParaRPr>
              </a:p>
              <a:p>
                <a:endParaRPr lang="en-US" sz="2400" u="sng" dirty="0" smtClean="0">
                  <a:solidFill>
                    <a:schemeClr val="tx1"/>
                  </a:solidFill>
                </a:endParaRPr>
              </a:p>
              <a:p>
                <a:endParaRPr lang="en-US" sz="2400" u="sng" dirty="0" smtClean="0">
                  <a:solidFill>
                    <a:schemeClr val="tx1"/>
                  </a:solidFill>
                </a:endParaRP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endParaRPr lang="en-US" sz="1600" b="1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979594" y="15757257"/>
                <a:ext cx="3396136" cy="2426594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4402139" y="15481395"/>
                <a:ext cx="4228564" cy="40838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charset="2"/>
                  <a:buChar char="v"/>
                </a:pPr>
                <a:r>
                  <a:rPr lang="en-US" sz="2400" dirty="0" smtClean="0"/>
                  <a:t>There are over 10,000 Crow people.</a:t>
                </a:r>
              </a:p>
              <a:p>
                <a:pPr marL="285750" indent="-285750">
                  <a:buFont typeface="Wingdings" charset="2"/>
                  <a:buChar char="v"/>
                </a:pPr>
                <a:r>
                  <a:rPr lang="en-US" sz="2400" dirty="0" smtClean="0"/>
                  <a:t>Crow is an English </a:t>
                </a:r>
                <a:r>
                  <a:rPr lang="en-US" sz="2400" dirty="0" err="1" smtClean="0"/>
                  <a:t>mis</a:t>
                </a:r>
                <a:r>
                  <a:rPr lang="en-US" sz="2400" dirty="0" smtClean="0"/>
                  <a:t>-translation of Apsaalooke, meaning people of the big beaked bird. Both terms are used today.</a:t>
                </a:r>
              </a:p>
              <a:p>
                <a:pPr marL="285750" indent="-285750">
                  <a:buFont typeface="Wingdings" charset="2"/>
                  <a:buChar char="v"/>
                </a:pPr>
                <a:r>
                  <a:rPr lang="en-US" sz="2400" dirty="0" smtClean="0"/>
                  <a:t>The Apsaalooke people have great wealth in land and culture.</a:t>
                </a:r>
              </a:p>
              <a:p>
                <a:pPr marL="285750" indent="-285750">
                  <a:buFont typeface="Wingdings" charset="2"/>
                  <a:buChar char="v"/>
                </a:pPr>
                <a:r>
                  <a:rPr lang="en-US" sz="2400" dirty="0" smtClean="0"/>
                  <a:t>In Lodge Grass, 40% of residents live below the poverty line.</a:t>
                </a:r>
                <a:endParaRPr lang="en-US" sz="24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087438" y="9111176"/>
              <a:ext cx="7543800" cy="6251871"/>
              <a:chOff x="1329646" y="8785508"/>
              <a:chExt cx="7543800" cy="625187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1575513" y="8785508"/>
                <a:ext cx="3140251" cy="2691644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1329646" y="11014062"/>
                <a:ext cx="7543800" cy="40233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2000" b="1" dirty="0" smtClean="0"/>
              </a:p>
              <a:p>
                <a:r>
                  <a:rPr lang="en-US" sz="2000" b="1" dirty="0" smtClean="0"/>
                  <a:t>Figure 1.</a:t>
                </a:r>
                <a:r>
                  <a:rPr lang="en-US" sz="2000" dirty="0" smtClean="0"/>
                  <a:t> </a:t>
                </a:r>
                <a:r>
                  <a:rPr lang="en-US" sz="2400" dirty="0" smtClean="0"/>
                  <a:t>The Apsaalooke Reservation is l2,464,914 acres in south eastern Montana.</a:t>
                </a:r>
                <a:r>
                  <a:rPr lang="en-US" sz="2400" dirty="0"/>
                  <a:t> The </a:t>
                </a:r>
                <a:r>
                  <a:rPr lang="en-US" sz="2400" dirty="0" err="1"/>
                  <a:t>Apsaalooke</a:t>
                </a:r>
                <a:r>
                  <a:rPr lang="en-US" sz="2400" dirty="0"/>
                  <a:t> people have been and continue to be adversely affected by forced assimilation and cultural repression by Western culture. Today, many face issues with type 2 diabetes, alcoholism, loss of language, and crime due to the colonial history of the people</a:t>
                </a:r>
                <a:r>
                  <a:rPr lang="en-US" sz="2400" b="1" dirty="0"/>
                  <a:t>. </a:t>
                </a:r>
                <a:r>
                  <a:rPr lang="en-US" sz="2400" dirty="0"/>
                  <a:t>This project focuses in Lodge Grass, Montana. Through collaboration between MSU Bozeman, Little Big Horn College, and tribal members, our multidisciplinary work has aimed to improve Apsaalooke quality of life</a:t>
                </a:r>
                <a:r>
                  <a:rPr lang="en-US" sz="24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4702126" y="8785508"/>
                <a:ext cx="3807178" cy="2227097"/>
              </a:xfrm>
              <a:prstGeom prst="rect">
                <a:avLst/>
              </a:prstGeom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972652" y="18186272"/>
              <a:ext cx="3326751" cy="1300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Figure 2. </a:t>
              </a:r>
              <a:r>
                <a:rPr lang="en-US" sz="2000" dirty="0" smtClean="0"/>
                <a:t>Apsaalooke women participating in Crow Fair,  internationally attended annual cultural festival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3603876" y="19631184"/>
            <a:ext cx="6823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u="sng" dirty="0"/>
          </a:p>
        </p:txBody>
      </p:sp>
      <p:sp>
        <p:nvSpPr>
          <p:cNvPr id="62" name="Rectangle 61"/>
          <p:cNvSpPr/>
          <p:nvPr/>
        </p:nvSpPr>
        <p:spPr>
          <a:xfrm>
            <a:off x="457200" y="18975998"/>
            <a:ext cx="8234633" cy="3552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0" b="1" u="sng" dirty="0" smtClean="0">
                <a:solidFill>
                  <a:schemeClr val="tx1"/>
                </a:solidFill>
              </a:rPr>
              <a:t>Hypothesis 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Using the holistic process, beginning with identifying the </a:t>
            </a:r>
            <a:r>
              <a:rPr lang="en-US" sz="3600" dirty="0" err="1" smtClean="0">
                <a:solidFill>
                  <a:schemeClr val="tx1"/>
                </a:solidFill>
              </a:rPr>
              <a:t>Apsaalooke</a:t>
            </a:r>
            <a:r>
              <a:rPr lang="en-US" sz="3600" dirty="0" smtClean="0">
                <a:solidFill>
                  <a:schemeClr val="tx1"/>
                </a:solidFill>
              </a:rPr>
              <a:t> community’s desired quality of life (DQL), leads to concrete community actions addressing complex health issues</a:t>
            </a:r>
            <a:r>
              <a:rPr lang="en-US" sz="3600" b="1" dirty="0" smtClean="0">
                <a:solidFill>
                  <a:schemeClr val="tx1"/>
                </a:solidFill>
              </a:rPr>
              <a:t>. </a:t>
            </a:r>
            <a:endParaRPr lang="en-US" sz="3600" u="sng" dirty="0" smtClean="0">
              <a:solidFill>
                <a:schemeClr val="tx1"/>
              </a:solidFill>
            </a:endParaRPr>
          </a:p>
          <a:p>
            <a:endParaRPr lang="en-US" sz="4400" u="sng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9214338" y="35458192"/>
            <a:ext cx="13088506" cy="7775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0" b="1" u="sng" dirty="0" smtClean="0">
                <a:solidFill>
                  <a:schemeClr val="tx1"/>
                </a:solidFill>
              </a:rPr>
              <a:t>Sources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cs typeface="Times New Roman" pitchFamily="18" charset="0"/>
              </a:rPr>
              <a:t>Ayittey</a:t>
            </a: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, G.B.N. 2005. 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Africa Unchained: The blueprint for Africa’s future. Palgrave, Macmillan. N.Y. 483 pp.</a:t>
            </a:r>
            <a:endParaRPr lang="en-US" sz="24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Dunkel, F.V., A.N. Shams, and C.M. George. 2011.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Expansive collaboration: A model for transformed classrooms, community-based research, and service-learning. North American College Teachers of Agriculture Journal.  55 (Dec):65-74.</a:t>
            </a:r>
          </a:p>
          <a:p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Easterly, W. (2006). </a:t>
            </a:r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The white man's burden: why the West's efforts to aid the rest have done so much ill and so little good. New York: Penguin Press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McCleary</a:t>
            </a:r>
            <a:r>
              <a:rPr lang="en-US" sz="2400" b="1" dirty="0" smtClean="0">
                <a:solidFill>
                  <a:schemeClr val="tx1"/>
                </a:solidFill>
              </a:rPr>
              <a:t>, T.P. 1997. </a:t>
            </a:r>
            <a:r>
              <a:rPr lang="en-US" sz="2400" dirty="0" smtClean="0">
                <a:solidFill>
                  <a:schemeClr val="tx1"/>
                </a:solidFill>
              </a:rPr>
              <a:t>The Stars We Know: Crow Indian Astronomy and Lifeways. Prospect Heights, Illinois: Waveland Press.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Medicine Crow, Joseph (1992). </a:t>
            </a:r>
            <a:r>
              <a:rPr lang="en-US" sz="2400" dirty="0">
                <a:solidFill>
                  <a:schemeClr val="tx1"/>
                </a:solidFill>
              </a:rPr>
              <a:t>From the Heart of the Crow Country: The Crow Indians' Own Stories. Orion Books: New York.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Small</a:t>
            </a:r>
            <a:r>
              <a:rPr lang="en-US" sz="2400" b="1" dirty="0">
                <a:solidFill>
                  <a:schemeClr val="tx1"/>
                </a:solidFill>
              </a:rPr>
              <a:t>, Tracie (</a:t>
            </a:r>
            <a:r>
              <a:rPr lang="en-US" sz="2400" b="1" dirty="0" smtClean="0">
                <a:solidFill>
                  <a:schemeClr val="tx1"/>
                </a:solidFill>
              </a:rPr>
              <a:t>2013). </a:t>
            </a:r>
            <a:r>
              <a:rPr lang="en-US" sz="2400" dirty="0">
                <a:solidFill>
                  <a:schemeClr val="tx1"/>
                </a:solidFill>
              </a:rPr>
              <a:t>Holistic Process, Benchmarks to Community Based Research, </a:t>
            </a:r>
            <a:r>
              <a:rPr lang="en-US" sz="2400" dirty="0" err="1">
                <a:solidFill>
                  <a:schemeClr val="tx1"/>
                </a:solidFill>
              </a:rPr>
              <a:t>Apsaalooke</a:t>
            </a:r>
            <a:r>
              <a:rPr lang="en-US" sz="2400" dirty="0">
                <a:solidFill>
                  <a:schemeClr val="tx1"/>
                </a:solidFill>
              </a:rPr>
              <a:t> Culture. MSU</a:t>
            </a:r>
            <a:r>
              <a:rPr lang="en-US" sz="2400" dirty="0" smtClean="0">
                <a:solidFill>
                  <a:schemeClr val="tx1"/>
                </a:solidFill>
              </a:rPr>
              <a:t>. Paper submitted in partial fulfillment of her B.A. in Liberal Studies. MSU-Bozeman.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Smith</a:t>
            </a:r>
            <a:r>
              <a:rPr lang="en-US" sz="2400" b="1" dirty="0">
                <a:solidFill>
                  <a:schemeClr val="tx1"/>
                </a:solidFill>
              </a:rPr>
              <a:t>, L. T. (1999). </a:t>
            </a:r>
            <a:r>
              <a:rPr lang="en-US" sz="2400" dirty="0">
                <a:solidFill>
                  <a:schemeClr val="tx1"/>
                </a:solidFill>
              </a:rPr>
              <a:t>Decolonizing methodologies: research and indigenous peoples. London: Zed Books </a:t>
            </a:r>
            <a:r>
              <a:rPr lang="en-US" sz="2400" dirty="0" smtClean="0">
                <a:solidFill>
                  <a:schemeClr val="tx1"/>
                </a:solidFill>
                <a:hlinkClick r:id="rId9"/>
              </a:rPr>
              <a:t>http://www.nass.usda.gov/Statistics_by_State/Montana/Publications/county/profiles/reservations/2002/crow.htm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6" charset="0"/>
              </a:rPr>
              <a:t>Savory, A. and R. Butterfield 1999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. Holistic Management: A new framework for decision making.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Island Press. Washington, D.C. Chapters 9, 10, 36</a:t>
            </a:r>
          </a:p>
        </p:txBody>
      </p:sp>
      <p:pic>
        <p:nvPicPr>
          <p:cNvPr id="41" name="Picture 40" descr="Screen shot 2014-06-17 at 7.59.30 P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39421752"/>
            <a:ext cx="4538885" cy="3692796"/>
          </a:xfrm>
          <a:prstGeom prst="rect">
            <a:avLst/>
          </a:prstGeom>
        </p:spPr>
      </p:pic>
      <p:pic>
        <p:nvPicPr>
          <p:cNvPr id="58" name="Picture 57" descr="Screen shot 2014-06-17 at 8.32.23 P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37" y="39426244"/>
            <a:ext cx="2431658" cy="185950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291022" y="6079122"/>
            <a:ext cx="7929514" cy="9427471"/>
            <a:chOff x="23319244" y="7885286"/>
            <a:chExt cx="7929514" cy="9427471"/>
          </a:xfrm>
        </p:grpSpPr>
        <p:sp>
          <p:nvSpPr>
            <p:cNvPr id="18" name="Rectangle 17"/>
            <p:cNvSpPr/>
            <p:nvPr/>
          </p:nvSpPr>
          <p:spPr>
            <a:xfrm>
              <a:off x="23319244" y="7885286"/>
              <a:ext cx="7929514" cy="94274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6000" b="1" u="sng" dirty="0" smtClean="0">
                  <a:solidFill>
                    <a:schemeClr val="tx1"/>
                  </a:solidFill>
                </a:rPr>
                <a:t>Plant Propagation</a:t>
              </a:r>
            </a:p>
            <a:p>
              <a:endParaRPr lang="en-US" sz="6000" u="sng" dirty="0" smtClean="0">
                <a:solidFill>
                  <a:schemeClr val="tx1"/>
                </a:solidFill>
              </a:endParaRPr>
            </a:p>
            <a:p>
              <a:endParaRPr lang="en-US" sz="3600" u="sng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9" name="Picture 58" descr="Screen shot 2014-06-17 at 8.38.37 PM.pn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1849" y="8909881"/>
              <a:ext cx="7759733" cy="1671711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23470992" y="10602148"/>
              <a:ext cx="76442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Two MSU students propagated the four native berries by taking hard wood cuttings from local plants</a:t>
              </a:r>
            </a:p>
          </p:txBody>
        </p:sp>
        <p:pic>
          <p:nvPicPr>
            <p:cNvPr id="73" name="Picture 72" descr="Chokecherry resized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0736" y="12620527"/>
              <a:ext cx="2136885" cy="2213427"/>
            </a:xfrm>
            <a:prstGeom prst="rect">
              <a:avLst/>
            </a:prstGeom>
          </p:spPr>
        </p:pic>
        <p:pic>
          <p:nvPicPr>
            <p:cNvPr id="75" name="Picture 74" descr="juneberry9.jp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8353" y="12617673"/>
              <a:ext cx="2846185" cy="2213998"/>
            </a:xfrm>
            <a:prstGeom prst="rect">
              <a:avLst/>
            </a:prstGeom>
          </p:spPr>
        </p:pic>
        <p:pic>
          <p:nvPicPr>
            <p:cNvPr id="76" name="Picture 75" descr="SilverBuffaloberry-SK.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1720" y="15000443"/>
              <a:ext cx="2875716" cy="2156787"/>
            </a:xfrm>
            <a:prstGeom prst="rect">
              <a:avLst/>
            </a:prstGeom>
          </p:spPr>
        </p:pic>
        <p:pic>
          <p:nvPicPr>
            <p:cNvPr id="77" name="Picture 76" descr="srb-3-2.jpg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9241" y="12624132"/>
              <a:ext cx="2575306" cy="222337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311555" y="15891295"/>
            <a:ext cx="8036868" cy="8476905"/>
            <a:chOff x="23311556" y="15891295"/>
            <a:chExt cx="7654928" cy="8476905"/>
          </a:xfrm>
        </p:grpSpPr>
        <p:sp>
          <p:nvSpPr>
            <p:cNvPr id="16" name="Rectangle 15"/>
            <p:cNvSpPr/>
            <p:nvPr/>
          </p:nvSpPr>
          <p:spPr>
            <a:xfrm>
              <a:off x="23311556" y="15891295"/>
              <a:ext cx="7607323" cy="797446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6000" b="1" u="sng" dirty="0" smtClean="0">
                  <a:solidFill>
                    <a:schemeClr val="tx1"/>
                  </a:solidFill>
                </a:rPr>
                <a:t>Site Selection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23379216" y="17052467"/>
              <a:ext cx="3323408" cy="3323408"/>
            </a:xfrm>
            <a:prstGeom prst="rect">
              <a:avLst/>
            </a:prstGeom>
          </p:spPr>
        </p:pic>
        <p:pic>
          <p:nvPicPr>
            <p:cNvPr id="5" name="Picture 4" descr="Screen shot 2014-06-17 at 8.50.50 PM.png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8293" y="20432224"/>
              <a:ext cx="3330121" cy="33301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874262" y="17073895"/>
              <a:ext cx="4092222" cy="7294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Used </a:t>
              </a:r>
              <a:r>
                <a:rPr lang="en-US" sz="3600" dirty="0" err="1" smtClean="0"/>
                <a:t>ArcGIS</a:t>
              </a:r>
              <a:r>
                <a:rPr lang="en-US" sz="3600" dirty="0" smtClean="0"/>
                <a:t> to help the tribe determine most appropriate site for berry planting.</a:t>
              </a:r>
            </a:p>
            <a:p>
              <a:endParaRPr lang="en-US" sz="3600" dirty="0"/>
            </a:p>
            <a:p>
              <a:r>
                <a:rPr lang="en-US" sz="3600" u="sng" dirty="0" smtClean="0"/>
                <a:t>Factors considered</a:t>
              </a:r>
              <a:r>
                <a:rPr lang="en-US" sz="3600" dirty="0" smtClean="0"/>
                <a:t>: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Soil Types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Land Use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Community input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Proximity to town of Lodge Grass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Slope and Aspect</a:t>
              </a:r>
            </a:p>
            <a:p>
              <a:endParaRPr lang="en-US" sz="36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22742878" y="24071535"/>
            <a:ext cx="8381999" cy="6858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6000" b="1" u="sng" dirty="0" smtClean="0">
                <a:solidFill>
                  <a:schemeClr val="tx1"/>
                </a:solidFill>
              </a:rPr>
              <a:t>Site Layout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3396222" y="25116971"/>
            <a:ext cx="7704667" cy="4712960"/>
            <a:chOff x="24249814" y="32668095"/>
            <a:chExt cx="7238232" cy="5428674"/>
          </a:xfrm>
        </p:grpSpPr>
        <p:pic>
          <p:nvPicPr>
            <p:cNvPr id="54" name="Picture 53" descr="Killian Caleb Apsaalooke persp.pdf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9814" y="32668095"/>
              <a:ext cx="7238232" cy="5428674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4311644" y="33144475"/>
              <a:ext cx="1757605" cy="1496774"/>
            </a:xfrm>
            <a:prstGeom prst="rect">
              <a:avLst/>
            </a:prstGeom>
            <a:blipFill rotWithShape="1">
              <a:blip r:embed="rId20" cstate="email"/>
              <a:stretch>
                <a:fillRect/>
              </a:stretch>
            </a:blip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sx="0" sy="0" algn="tl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6749610" y="33155814"/>
              <a:ext cx="1394745" cy="1304009"/>
            </a:xfrm>
            <a:prstGeom prst="rect">
              <a:avLst/>
            </a:prstGeom>
            <a:blipFill rotWithShape="1">
              <a:blip r:embed="rId20" cstate="email"/>
              <a:stretch>
                <a:fillRect/>
              </a:stretch>
            </a:blip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sx="0" sy="0" algn="tl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532750" y="33144476"/>
              <a:ext cx="1757605" cy="1388372"/>
            </a:xfrm>
            <a:prstGeom prst="rect">
              <a:avLst/>
            </a:prstGeom>
            <a:blipFill rotWithShape="1">
              <a:blip r:embed="rId20" cstate="email"/>
              <a:stretch>
                <a:fillRect/>
              </a:stretch>
            </a:blip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sx="0" sy="0" algn="tl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230134" y="36313100"/>
              <a:ext cx="1270011" cy="1496774"/>
            </a:xfrm>
            <a:prstGeom prst="rect">
              <a:avLst/>
            </a:prstGeom>
            <a:blipFill rotWithShape="1">
              <a:blip r:embed="rId20" cstate="email"/>
              <a:stretch>
                <a:fillRect/>
              </a:stretch>
            </a:blip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sx="0" sy="0" algn="tl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7423624" y="36188370"/>
              <a:ext cx="868143" cy="652683"/>
            </a:xfrm>
            <a:prstGeom prst="rect">
              <a:avLst/>
            </a:prstGeom>
            <a:blipFill rotWithShape="1">
              <a:blip r:embed="rId21" cstate="email"/>
              <a:stretch>
                <a:fillRect/>
              </a:stretch>
            </a:blip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sx="0" sy="0" algn="tl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387472" y="36925419"/>
              <a:ext cx="1423774" cy="947502"/>
            </a:xfrm>
            <a:prstGeom prst="rect">
              <a:avLst/>
            </a:prstGeom>
            <a:blipFill rotWithShape="1">
              <a:blip r:embed="rId20" cstate="email"/>
              <a:stretch>
                <a:fillRect/>
              </a:stretch>
            </a:blip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sx="0" sy="0" algn="tl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174107" y="35933918"/>
              <a:ext cx="1247332" cy="1490423"/>
            </a:xfrm>
            <a:prstGeom prst="rect">
              <a:avLst/>
            </a:prstGeom>
            <a:blipFill rotWithShape="1">
              <a:blip r:embed="rId20" cstate="email"/>
              <a:stretch>
                <a:fillRect/>
              </a:stretch>
            </a:blip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sx="0" sy="0" algn="tl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80889" y="29717044"/>
            <a:ext cx="742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Site design is based on community input and </a:t>
            </a:r>
            <a:r>
              <a:rPr lang="en-US" sz="3600" dirty="0" err="1" smtClean="0"/>
              <a:t>Apsaalooke</a:t>
            </a:r>
            <a:r>
              <a:rPr lang="en-US" sz="3600" dirty="0" smtClean="0"/>
              <a:t> tipi structure</a:t>
            </a:r>
            <a:endParaRPr lang="en-US" sz="36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22687192" y="31144147"/>
            <a:ext cx="8515350" cy="12150547"/>
            <a:chOff x="23150321" y="31144147"/>
            <a:chExt cx="8329339" cy="12150547"/>
          </a:xfrm>
        </p:grpSpPr>
        <p:sp>
          <p:nvSpPr>
            <p:cNvPr id="22" name="Rectangle 21"/>
            <p:cNvSpPr/>
            <p:nvPr/>
          </p:nvSpPr>
          <p:spPr>
            <a:xfrm>
              <a:off x="23150321" y="31144147"/>
              <a:ext cx="8329339" cy="121505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6000" b="1" u="sng" dirty="0" smtClean="0">
                  <a:solidFill>
                    <a:schemeClr val="tx1"/>
                  </a:solidFill>
                </a:rPr>
                <a:t>Results</a:t>
              </a:r>
            </a:p>
          </p:txBody>
        </p:sp>
        <p:pic>
          <p:nvPicPr>
            <p:cNvPr id="46" name="Picture 45" descr="image_2.jpeg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862179" y="38372546"/>
              <a:ext cx="5669280" cy="336073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3255111" y="32172299"/>
              <a:ext cx="8015111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The choke cherry site was selected. Planting has begun directly East of Lodge Grass, next to the river and Powwow grounds.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Second site considered for the Lodge Grass area</a:t>
              </a:r>
            </a:p>
            <a:p>
              <a:pPr marL="571500" indent="-571500">
                <a:buFont typeface="Arial"/>
                <a:buChar char="•"/>
              </a:pPr>
              <a:r>
                <a:rPr lang="en-US" sz="3600" dirty="0" smtClean="0"/>
                <a:t>The tribe has leased tribal land  to project for site to create at least one berry site in each of the five </a:t>
              </a:r>
              <a:r>
                <a:rPr lang="en-US" sz="3600" dirty="0" err="1" smtClean="0"/>
                <a:t>Apsaalooke</a:t>
              </a:r>
              <a:r>
                <a:rPr lang="en-US" sz="3600" dirty="0" smtClean="0"/>
                <a:t> districts.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01" y="37592006"/>
            <a:ext cx="4686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GIS research continues through  Robison’s internship for Institute of Ecosystems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The tribal college, Little Big Horn College  requested a  GIS workshop. It is underway now. </a:t>
            </a:r>
            <a:endParaRPr lang="en-US" sz="3600" dirty="0"/>
          </a:p>
        </p:txBody>
      </p:sp>
      <p:cxnSp>
        <p:nvCxnSpPr>
          <p:cNvPr id="31" name="Straight Connector 30"/>
          <p:cNvCxnSpPr>
            <a:stCxn id="64" idx="1"/>
          </p:cNvCxnSpPr>
          <p:nvPr/>
        </p:nvCxnSpPr>
        <p:spPr>
          <a:xfrm flipH="1" flipV="1">
            <a:off x="21077768" y="27233215"/>
            <a:ext cx="1665110" cy="267656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9868444" y="14110657"/>
            <a:ext cx="3414889" cy="335833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SilverBuffaloberry-SK..jp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7" y="26295236"/>
            <a:ext cx="13120721" cy="9008918"/>
          </a:xfrm>
          <a:prstGeom prst="rect">
            <a:avLst/>
          </a:prstGeom>
        </p:spPr>
      </p:pic>
      <p:sp>
        <p:nvSpPr>
          <p:cNvPr id="114" name="Oval 113"/>
          <p:cNvSpPr/>
          <p:nvPr/>
        </p:nvSpPr>
        <p:spPr>
          <a:xfrm>
            <a:off x="13114922" y="17117821"/>
            <a:ext cx="6126480" cy="61264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Apsaalooke Quality of Life</a:t>
            </a:r>
          </a:p>
          <a:p>
            <a:pPr algn="ctr"/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5611475" y="34470975"/>
            <a:ext cx="6737101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Baalashiissh</a:t>
            </a:r>
            <a:r>
              <a:rPr lang="en-US" sz="4800" dirty="0" smtClean="0"/>
              <a:t>, buffalo berry</a:t>
            </a:r>
            <a:endParaRPr lang="en-US" sz="4800" dirty="0"/>
          </a:p>
        </p:txBody>
      </p:sp>
      <p:pic>
        <p:nvPicPr>
          <p:cNvPr id="1028" name="Picture 4" descr="http://www.montana.edu/mali/AGSCReservationsVisitSpring2014s/043.JP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9054476" y="10063006"/>
            <a:ext cx="4114800" cy="3086101"/>
          </a:xfrm>
          <a:prstGeom prst="rect">
            <a:avLst/>
          </a:prstGeom>
          <a:noFill/>
        </p:spPr>
      </p:pic>
      <p:sp>
        <p:nvSpPr>
          <p:cNvPr id="119" name="Rectangle 118"/>
          <p:cNvSpPr/>
          <p:nvPr/>
        </p:nvSpPr>
        <p:spPr>
          <a:xfrm>
            <a:off x="16599478" y="15681078"/>
            <a:ext cx="3345872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Current Resource Base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8170013" y="10053971"/>
            <a:ext cx="4937760" cy="3703319"/>
            <a:chOff x="18084288" y="10053971"/>
            <a:chExt cx="4937760" cy="3703319"/>
          </a:xfrm>
        </p:grpSpPr>
        <p:pic>
          <p:nvPicPr>
            <p:cNvPr id="99" name="Picture 98" descr="image_1.jpeg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4288" y="10053971"/>
              <a:ext cx="4937760" cy="3703319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/>
          </p:nvSpPr>
          <p:spPr>
            <a:xfrm>
              <a:off x="18772607" y="13342793"/>
              <a:ext cx="3839193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Using the design at site,  Jun 2014</a:t>
              </a:r>
              <a:endParaRPr lang="en-US" sz="2000" dirty="0"/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9054476" y="13152216"/>
            <a:ext cx="41148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Elder Wales </a:t>
            </a:r>
            <a:r>
              <a:rPr lang="en-US" sz="2000" dirty="0" err="1" smtClean="0"/>
              <a:t>Bulltail</a:t>
            </a:r>
            <a:r>
              <a:rPr lang="en-US" sz="2000" dirty="0" smtClean="0"/>
              <a:t> provides ideas for site design, Jan 2014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4659833" y="13286469"/>
            <a:ext cx="1975541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site, Mar 2014</a:t>
            </a:r>
            <a:endParaRPr lang="en-US" sz="2000" dirty="0"/>
          </a:p>
        </p:txBody>
      </p:sp>
      <p:sp>
        <p:nvSpPr>
          <p:cNvPr id="125" name="Rectangle 124"/>
          <p:cNvSpPr/>
          <p:nvPr/>
        </p:nvSpPr>
        <p:spPr>
          <a:xfrm>
            <a:off x="17030701" y="23169719"/>
            <a:ext cx="260985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Current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Forms of production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2715875" y="23169719"/>
            <a:ext cx="260032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Future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Forms of production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2849960" y="15680871"/>
            <a:ext cx="248602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Future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Resources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382516" y="13367658"/>
            <a:ext cx="2249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Above middle</a:t>
            </a:r>
            <a:r>
              <a:rPr lang="en-US" sz="2000" dirty="0" smtClean="0"/>
              <a:t>:</a:t>
            </a:r>
          </a:p>
          <a:p>
            <a:r>
              <a:rPr lang="en-US" sz="2000" dirty="0" err="1" smtClean="0"/>
              <a:t>Ba</a:t>
            </a:r>
            <a:r>
              <a:rPr lang="en-US" sz="2000" dirty="0" err="1" smtClean="0"/>
              <a:t>á</a:t>
            </a:r>
            <a:r>
              <a:rPr lang="en-US" sz="2000" dirty="0" err="1" smtClean="0"/>
              <a:t>chuuawuuleete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June berry</a:t>
            </a:r>
          </a:p>
          <a:p>
            <a:r>
              <a:rPr lang="en-US" sz="2000" u="sng" dirty="0" smtClean="0"/>
              <a:t>Above</a:t>
            </a:r>
            <a:r>
              <a:rPr lang="en-US" sz="2000" dirty="0" smtClean="0"/>
              <a:t>: </a:t>
            </a:r>
            <a:r>
              <a:rPr lang="en-US" sz="2000" dirty="0" err="1" smtClean="0"/>
              <a:t>Ba</a:t>
            </a:r>
            <a:r>
              <a:rPr lang="en-US" sz="2000" dirty="0" err="1" smtClean="0"/>
              <a:t>á</a:t>
            </a:r>
            <a:r>
              <a:rPr lang="en-US" sz="2000" dirty="0" err="1" smtClean="0"/>
              <a:t>chuutaale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chokecherry</a:t>
            </a:r>
            <a:endParaRPr lang="en-US" sz="2000" dirty="0"/>
          </a:p>
        </p:txBody>
      </p:sp>
      <p:sp>
        <p:nvSpPr>
          <p:cNvPr id="88" name="TextBox 87"/>
          <p:cNvSpPr txBox="1"/>
          <p:nvPr/>
        </p:nvSpPr>
        <p:spPr>
          <a:xfrm>
            <a:off x="28578630" y="13222514"/>
            <a:ext cx="26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u="sng" dirty="0" smtClean="0"/>
          </a:p>
          <a:p>
            <a:r>
              <a:rPr lang="en-US" sz="2000" u="sng" dirty="0" smtClean="0"/>
              <a:t>Left</a:t>
            </a:r>
            <a:r>
              <a:rPr lang="en-US" sz="2000" dirty="0" smtClean="0"/>
              <a:t>: </a:t>
            </a:r>
            <a:r>
              <a:rPr lang="en-US" sz="2000" dirty="0" err="1" smtClean="0"/>
              <a:t>Baalashiissh</a:t>
            </a:r>
            <a:r>
              <a:rPr lang="en-US" sz="2000" dirty="0" smtClean="0"/>
              <a:t>,</a:t>
            </a:r>
          </a:p>
          <a:p>
            <a:r>
              <a:rPr lang="en-US" sz="2000" dirty="0" smtClean="0"/>
              <a:t>buffalo berry</a:t>
            </a:r>
          </a:p>
          <a:p>
            <a:r>
              <a:rPr lang="en-US" sz="2000" u="sng" dirty="0" smtClean="0"/>
              <a:t>Above</a:t>
            </a:r>
            <a:r>
              <a:rPr lang="en-US" sz="2000" dirty="0" smtClean="0"/>
              <a:t>: </a:t>
            </a:r>
            <a:r>
              <a:rPr lang="en-US" sz="2000" dirty="0" err="1" smtClean="0"/>
              <a:t>Buluhp</a:t>
            </a:r>
            <a:r>
              <a:rPr lang="en-US" sz="2000" dirty="0" err="1" smtClean="0"/>
              <a:t>é</a:t>
            </a:r>
            <a:r>
              <a:rPr lang="en-US" sz="2000" dirty="0" smtClean="0"/>
              <a:t>,</a:t>
            </a:r>
            <a:endParaRPr lang="en-US" sz="2000" dirty="0" smtClean="0"/>
          </a:p>
          <a:p>
            <a:r>
              <a:rPr lang="en-US" sz="2000" dirty="0" smtClean="0"/>
              <a:t>wild plum</a:t>
            </a:r>
          </a:p>
          <a:p>
            <a:endParaRPr lang="en-US" sz="2000" dirty="0"/>
          </a:p>
        </p:txBody>
      </p:sp>
      <p:sp>
        <p:nvSpPr>
          <p:cNvPr id="89" name="TextBox 88"/>
          <p:cNvSpPr txBox="1"/>
          <p:nvPr/>
        </p:nvSpPr>
        <p:spPr>
          <a:xfrm>
            <a:off x="27722286" y="42222065"/>
            <a:ext cx="348342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 site, faculty, students,</a:t>
            </a:r>
          </a:p>
          <a:p>
            <a:pPr algn="ctr"/>
            <a:r>
              <a:rPr lang="en-US" sz="2000" dirty="0" smtClean="0"/>
              <a:t>Lodge Grass residents planting, June 2014.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0415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1010</Words>
  <Application>Microsoft Office PowerPoint</Application>
  <PresentationFormat>Custom</PresentationFormat>
  <Paragraphs>103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Greta Robison</dc:creator>
  <cp:lastModifiedBy>BobsWorkshop</cp:lastModifiedBy>
  <cp:revision>126</cp:revision>
  <dcterms:created xsi:type="dcterms:W3CDTF">2014-06-15T19:06:24Z</dcterms:created>
  <dcterms:modified xsi:type="dcterms:W3CDTF">2015-07-28T13:15:49Z</dcterms:modified>
</cp:coreProperties>
</file>