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7077075" cy="9051925"/>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0FC"/>
    <a:srgbClr val="6B4821"/>
    <a:srgbClr val="F5EB6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80" autoAdjust="0"/>
    <p:restoredTop sz="86410" autoAdjust="0"/>
  </p:normalViewPr>
  <p:slideViewPr>
    <p:cSldViewPr snapToGrid="0" snapToObjects="1">
      <p:cViewPr varScale="1">
        <p:scale>
          <a:sx n="18" d="100"/>
          <a:sy n="18" d="100"/>
        </p:scale>
        <p:origin x="-2250" y="-204"/>
      </p:cViewPr>
      <p:guideLst>
        <p:guide orient="horz" pos="10368"/>
        <p:guide pos="13824"/>
      </p:guideLst>
    </p:cSldViewPr>
  </p:slideViewPr>
  <p:outlineViewPr>
    <p:cViewPr>
      <p:scale>
        <a:sx n="33" d="100"/>
        <a:sy n="33" d="100"/>
      </p:scale>
      <p:origin x="21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6439E-E39E-AA45-AA9C-24FDAE48D97B}" type="datetimeFigureOut">
              <a:rPr lang="en-US" smtClean="0"/>
              <a:pPr/>
              <a:t>5/11/2014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8353B-C970-3E40-B09C-4169CF806114}" type="slidenum">
              <a:rPr lang="en-US" smtClean="0"/>
              <a:pPr/>
              <a:t>‹#›</a:t>
            </a:fld>
            <a:endParaRPr lang="en-US" dirty="0"/>
          </a:p>
        </p:txBody>
      </p:sp>
    </p:spTree>
    <p:extLst>
      <p:ext uri="{BB962C8B-B14F-4D97-AF65-F5344CB8AC3E}">
        <p14:creationId xmlns="" xmlns:p14="http://schemas.microsoft.com/office/powerpoint/2010/main" val="979054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439E-E39E-AA45-AA9C-24FDAE48D97B}" type="datetimeFigureOut">
              <a:rPr lang="en-US" smtClean="0"/>
              <a:pPr/>
              <a:t>5/11/2014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8353B-C970-3E40-B09C-4169CF806114}" type="slidenum">
              <a:rPr lang="en-US" smtClean="0"/>
              <a:pPr/>
              <a:t>‹#›</a:t>
            </a:fld>
            <a:endParaRPr lang="en-US" dirty="0"/>
          </a:p>
        </p:txBody>
      </p:sp>
    </p:spTree>
    <p:extLst>
      <p:ext uri="{BB962C8B-B14F-4D97-AF65-F5344CB8AC3E}">
        <p14:creationId xmlns="" xmlns:p14="http://schemas.microsoft.com/office/powerpoint/2010/main" val="145509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439E-E39E-AA45-AA9C-24FDAE48D97B}" type="datetimeFigureOut">
              <a:rPr lang="en-US" smtClean="0"/>
              <a:pPr/>
              <a:t>5/11/2014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8353B-C970-3E40-B09C-4169CF806114}" type="slidenum">
              <a:rPr lang="en-US" smtClean="0"/>
              <a:pPr/>
              <a:t>‹#›</a:t>
            </a:fld>
            <a:endParaRPr lang="en-US" dirty="0"/>
          </a:p>
        </p:txBody>
      </p:sp>
    </p:spTree>
    <p:extLst>
      <p:ext uri="{BB962C8B-B14F-4D97-AF65-F5344CB8AC3E}">
        <p14:creationId xmlns="" xmlns:p14="http://schemas.microsoft.com/office/powerpoint/2010/main" val="176087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439E-E39E-AA45-AA9C-24FDAE48D97B}" type="datetimeFigureOut">
              <a:rPr lang="en-US" smtClean="0"/>
              <a:pPr/>
              <a:t>5/11/2014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8353B-C970-3E40-B09C-4169CF806114}" type="slidenum">
              <a:rPr lang="en-US" smtClean="0"/>
              <a:pPr/>
              <a:t>‹#›</a:t>
            </a:fld>
            <a:endParaRPr lang="en-US" dirty="0"/>
          </a:p>
        </p:txBody>
      </p:sp>
    </p:spTree>
    <p:extLst>
      <p:ext uri="{BB962C8B-B14F-4D97-AF65-F5344CB8AC3E}">
        <p14:creationId xmlns="" xmlns:p14="http://schemas.microsoft.com/office/powerpoint/2010/main" val="215295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66439E-E39E-AA45-AA9C-24FDAE48D97B}" type="datetimeFigureOut">
              <a:rPr lang="en-US" smtClean="0"/>
              <a:pPr/>
              <a:t>5/11/2014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B8353B-C970-3E40-B09C-4169CF806114}" type="slidenum">
              <a:rPr lang="en-US" smtClean="0"/>
              <a:pPr/>
              <a:t>‹#›</a:t>
            </a:fld>
            <a:endParaRPr lang="en-US" dirty="0"/>
          </a:p>
        </p:txBody>
      </p:sp>
    </p:spTree>
    <p:extLst>
      <p:ext uri="{BB962C8B-B14F-4D97-AF65-F5344CB8AC3E}">
        <p14:creationId xmlns="" xmlns:p14="http://schemas.microsoft.com/office/powerpoint/2010/main" val="70754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6439E-E39E-AA45-AA9C-24FDAE48D97B}" type="datetimeFigureOut">
              <a:rPr lang="en-US" smtClean="0"/>
              <a:pPr/>
              <a:t>5/11/2014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B8353B-C970-3E40-B09C-4169CF806114}" type="slidenum">
              <a:rPr lang="en-US" smtClean="0"/>
              <a:pPr/>
              <a:t>‹#›</a:t>
            </a:fld>
            <a:endParaRPr lang="en-US" dirty="0"/>
          </a:p>
        </p:txBody>
      </p:sp>
    </p:spTree>
    <p:extLst>
      <p:ext uri="{BB962C8B-B14F-4D97-AF65-F5344CB8AC3E}">
        <p14:creationId xmlns="" xmlns:p14="http://schemas.microsoft.com/office/powerpoint/2010/main" val="100047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6439E-E39E-AA45-AA9C-24FDAE48D97B}" type="datetimeFigureOut">
              <a:rPr lang="en-US" smtClean="0"/>
              <a:pPr/>
              <a:t>5/11/2014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B8353B-C970-3E40-B09C-4169CF806114}" type="slidenum">
              <a:rPr lang="en-US" smtClean="0"/>
              <a:pPr/>
              <a:t>‹#›</a:t>
            </a:fld>
            <a:endParaRPr lang="en-US" dirty="0"/>
          </a:p>
        </p:txBody>
      </p:sp>
    </p:spTree>
    <p:extLst>
      <p:ext uri="{BB962C8B-B14F-4D97-AF65-F5344CB8AC3E}">
        <p14:creationId xmlns="" xmlns:p14="http://schemas.microsoft.com/office/powerpoint/2010/main" val="215999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6439E-E39E-AA45-AA9C-24FDAE48D97B}" type="datetimeFigureOut">
              <a:rPr lang="en-US" smtClean="0"/>
              <a:pPr/>
              <a:t>5/11/2014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B8353B-C970-3E40-B09C-4169CF806114}" type="slidenum">
              <a:rPr lang="en-US" smtClean="0"/>
              <a:pPr/>
              <a:t>‹#›</a:t>
            </a:fld>
            <a:endParaRPr lang="en-US" dirty="0"/>
          </a:p>
        </p:txBody>
      </p:sp>
    </p:spTree>
    <p:extLst>
      <p:ext uri="{BB962C8B-B14F-4D97-AF65-F5344CB8AC3E}">
        <p14:creationId xmlns="" xmlns:p14="http://schemas.microsoft.com/office/powerpoint/2010/main" val="112323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6439E-E39E-AA45-AA9C-24FDAE48D97B}" type="datetimeFigureOut">
              <a:rPr lang="en-US" smtClean="0"/>
              <a:pPr/>
              <a:t>5/11/2014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B8353B-C970-3E40-B09C-4169CF806114}" type="slidenum">
              <a:rPr lang="en-US" smtClean="0"/>
              <a:pPr/>
              <a:t>‹#›</a:t>
            </a:fld>
            <a:endParaRPr lang="en-US" dirty="0"/>
          </a:p>
        </p:txBody>
      </p:sp>
    </p:spTree>
    <p:extLst>
      <p:ext uri="{BB962C8B-B14F-4D97-AF65-F5344CB8AC3E}">
        <p14:creationId xmlns="" xmlns:p14="http://schemas.microsoft.com/office/powerpoint/2010/main" val="97970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439E-E39E-AA45-AA9C-24FDAE48D97B}" type="datetimeFigureOut">
              <a:rPr lang="en-US" smtClean="0"/>
              <a:pPr/>
              <a:t>5/11/2014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B8353B-C970-3E40-B09C-4169CF806114}" type="slidenum">
              <a:rPr lang="en-US" smtClean="0"/>
              <a:pPr/>
              <a:t>‹#›</a:t>
            </a:fld>
            <a:endParaRPr lang="en-US" dirty="0"/>
          </a:p>
        </p:txBody>
      </p:sp>
    </p:spTree>
    <p:extLst>
      <p:ext uri="{BB962C8B-B14F-4D97-AF65-F5344CB8AC3E}">
        <p14:creationId xmlns="" xmlns:p14="http://schemas.microsoft.com/office/powerpoint/2010/main" val="315114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439E-E39E-AA45-AA9C-24FDAE48D97B}" type="datetimeFigureOut">
              <a:rPr lang="en-US" smtClean="0"/>
              <a:pPr/>
              <a:t>5/11/2014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B8353B-C970-3E40-B09C-4169CF806114}" type="slidenum">
              <a:rPr lang="en-US" smtClean="0"/>
              <a:pPr/>
              <a:t>‹#›</a:t>
            </a:fld>
            <a:endParaRPr lang="en-US" dirty="0"/>
          </a:p>
        </p:txBody>
      </p:sp>
    </p:spTree>
    <p:extLst>
      <p:ext uri="{BB962C8B-B14F-4D97-AF65-F5344CB8AC3E}">
        <p14:creationId xmlns="" xmlns:p14="http://schemas.microsoft.com/office/powerpoint/2010/main" val="336129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0F66439E-E39E-AA45-AA9C-24FDAE48D97B}" type="datetimeFigureOut">
              <a:rPr lang="en-US" smtClean="0"/>
              <a:pPr/>
              <a:t>5/11/2014</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EEB8353B-C970-3E40-B09C-4169CF806114}" type="slidenum">
              <a:rPr lang="en-US" smtClean="0"/>
              <a:pPr/>
              <a:t>‹#›</a:t>
            </a:fld>
            <a:endParaRPr lang="en-US" dirty="0"/>
          </a:p>
        </p:txBody>
      </p:sp>
    </p:spTree>
    <p:extLst>
      <p:ext uri="{BB962C8B-B14F-4D97-AF65-F5344CB8AC3E}">
        <p14:creationId xmlns="" xmlns:p14="http://schemas.microsoft.com/office/powerpoint/2010/main" val="355603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tored Data 17"/>
          <p:cNvSpPr/>
          <p:nvPr/>
        </p:nvSpPr>
        <p:spPr>
          <a:xfrm rot="20740375">
            <a:off x="7031021" y="7710236"/>
            <a:ext cx="25587606" cy="11606384"/>
          </a:xfrm>
          <a:prstGeom prst="flowChartOnlineStorage">
            <a:avLst/>
          </a:prstGeom>
          <a:solidFill>
            <a:srgbClr val="F6F0FC"/>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20" name="Picture 19"/>
          <p:cNvPicPr>
            <a:picLocks noChangeAspect="1"/>
          </p:cNvPicPr>
          <p:nvPr/>
        </p:nvPicPr>
        <p:blipFill>
          <a:blip r:embed="rId2" cstate="screen"/>
          <a:stretch>
            <a:fillRect/>
          </a:stretch>
        </p:blipFill>
        <p:spPr>
          <a:xfrm>
            <a:off x="22117883" y="12177799"/>
            <a:ext cx="5867762" cy="3677682"/>
          </a:xfrm>
          <a:prstGeom prst="rect">
            <a:avLst/>
          </a:prstGeom>
        </p:spPr>
      </p:pic>
      <p:sp>
        <p:nvSpPr>
          <p:cNvPr id="13" name="Stored Data 12"/>
          <p:cNvSpPr/>
          <p:nvPr/>
        </p:nvSpPr>
        <p:spPr>
          <a:xfrm rot="594457">
            <a:off x="10490731" y="3812835"/>
            <a:ext cx="23038641" cy="6430901"/>
          </a:xfrm>
          <a:prstGeom prst="flowChartOnlineStorage">
            <a:avLst/>
          </a:prstGeom>
          <a:solidFill>
            <a:srgbClr val="F6F0FC"/>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23" name="Picture 22"/>
          <p:cNvPicPr>
            <a:picLocks noChangeAspect="1"/>
          </p:cNvPicPr>
          <p:nvPr/>
        </p:nvPicPr>
        <p:blipFill>
          <a:blip r:embed="rId3" cstate="screen"/>
          <a:stretch>
            <a:fillRect/>
          </a:stretch>
        </p:blipFill>
        <p:spPr>
          <a:xfrm>
            <a:off x="20328178" y="5527117"/>
            <a:ext cx="3365245" cy="4505536"/>
          </a:xfrm>
          <a:prstGeom prst="rect">
            <a:avLst/>
          </a:prstGeom>
        </p:spPr>
      </p:pic>
      <p:pic>
        <p:nvPicPr>
          <p:cNvPr id="22" name="Picture 21"/>
          <p:cNvPicPr>
            <a:picLocks noChangeAspect="1"/>
          </p:cNvPicPr>
          <p:nvPr/>
        </p:nvPicPr>
        <p:blipFill>
          <a:blip r:embed="rId4" cstate="screen"/>
          <a:stretch>
            <a:fillRect/>
          </a:stretch>
        </p:blipFill>
        <p:spPr>
          <a:xfrm>
            <a:off x="7375644" y="12864442"/>
            <a:ext cx="3840480" cy="6446115"/>
          </a:xfrm>
          <a:prstGeom prst="rect">
            <a:avLst/>
          </a:prstGeom>
        </p:spPr>
      </p:pic>
      <p:sp>
        <p:nvSpPr>
          <p:cNvPr id="19" name="Stored Data 18"/>
          <p:cNvSpPr/>
          <p:nvPr/>
        </p:nvSpPr>
        <p:spPr>
          <a:xfrm rot="19397441">
            <a:off x="13620312" y="15406973"/>
            <a:ext cx="23038641" cy="6430901"/>
          </a:xfrm>
          <a:prstGeom prst="flowChartOnlineStorage">
            <a:avLst/>
          </a:prstGeom>
          <a:solidFill>
            <a:srgbClr val="F6F0FC"/>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 name="TextBox 1"/>
          <p:cNvSpPr txBox="1"/>
          <p:nvPr/>
        </p:nvSpPr>
        <p:spPr>
          <a:xfrm>
            <a:off x="630621" y="1270163"/>
            <a:ext cx="31989075" cy="273921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i="1" dirty="0" smtClean="0">
                <a:latin typeface="Athelas Regular"/>
                <a:cs typeface="Athelas Regular"/>
              </a:rPr>
              <a:t>Echinacea pallida</a:t>
            </a:r>
            <a:r>
              <a:rPr lang="en-US" b="1" dirty="0" smtClean="0">
                <a:latin typeface="Athelas Regular"/>
                <a:cs typeface="Athelas Regular"/>
              </a:rPr>
              <a:t>: Connecting Northern Cheyenne Medicine, Western Science, and Community Pride</a:t>
            </a:r>
            <a:endParaRPr lang="en-US" b="1" dirty="0">
              <a:latin typeface="Athelas Regular"/>
              <a:cs typeface="Athelas Regular"/>
            </a:endParaRPr>
          </a:p>
        </p:txBody>
      </p:sp>
      <p:cxnSp>
        <p:nvCxnSpPr>
          <p:cNvPr id="14" name="Curved Connector 13"/>
          <p:cNvCxnSpPr/>
          <p:nvPr/>
        </p:nvCxnSpPr>
        <p:spPr>
          <a:xfrm rot="5400000" flipH="1" flipV="1">
            <a:off x="20365483" y="17823343"/>
            <a:ext cx="21099395" cy="9157578"/>
          </a:xfrm>
          <a:prstGeom prst="curvedConnector3">
            <a:avLst>
              <a:gd name="adj1" fmla="val 80411"/>
            </a:avLst>
          </a:prstGeom>
          <a:ln w="635000" cmpd="sng"/>
        </p:spPr>
        <p:style>
          <a:lnRef idx="3">
            <a:schemeClr val="accent3"/>
          </a:lnRef>
          <a:fillRef idx="0">
            <a:schemeClr val="accent3"/>
          </a:fillRef>
          <a:effectRef idx="2">
            <a:schemeClr val="accent3"/>
          </a:effectRef>
          <a:fontRef idx="minor">
            <a:schemeClr val="tx1"/>
          </a:fontRef>
        </p:style>
      </p:cxnSp>
      <p:sp>
        <p:nvSpPr>
          <p:cNvPr id="6" name="Stored Data 5"/>
          <p:cNvSpPr/>
          <p:nvPr/>
        </p:nvSpPr>
        <p:spPr>
          <a:xfrm rot="978194">
            <a:off x="22071992" y="4748872"/>
            <a:ext cx="16631963" cy="3872430"/>
          </a:xfrm>
          <a:prstGeom prst="flowChartOnlineStorag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8" name="Stored Data 7"/>
          <p:cNvSpPr/>
          <p:nvPr/>
        </p:nvSpPr>
        <p:spPr>
          <a:xfrm rot="21350902">
            <a:off x="21028850" y="8472349"/>
            <a:ext cx="16631963" cy="3872430"/>
          </a:xfrm>
          <a:prstGeom prst="flowChartOnlineStorag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9" name="Stored Data 8"/>
          <p:cNvSpPr/>
          <p:nvPr/>
        </p:nvSpPr>
        <p:spPr>
          <a:xfrm rot="20318660">
            <a:off x="24518464" y="12064769"/>
            <a:ext cx="14660778" cy="3872430"/>
          </a:xfrm>
          <a:prstGeom prst="flowChartOnlineStorag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0" name="Stored Data 9"/>
          <p:cNvSpPr/>
          <p:nvPr/>
        </p:nvSpPr>
        <p:spPr>
          <a:xfrm rot="18202915">
            <a:off x="29031893" y="14245362"/>
            <a:ext cx="11265947" cy="3872430"/>
          </a:xfrm>
          <a:prstGeom prst="flowChartOnlineStorag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1" name="Stored Data 10"/>
          <p:cNvSpPr/>
          <p:nvPr/>
        </p:nvSpPr>
        <p:spPr>
          <a:xfrm rot="16200000">
            <a:off x="33442112" y="14520661"/>
            <a:ext cx="9476239" cy="3872430"/>
          </a:xfrm>
          <a:prstGeom prst="flowChartOnlineStorag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 name="Stored Data 11"/>
          <p:cNvSpPr/>
          <p:nvPr/>
        </p:nvSpPr>
        <p:spPr>
          <a:xfrm rot="14381662">
            <a:off x="36395040" y="12986384"/>
            <a:ext cx="10684253" cy="3872430"/>
          </a:xfrm>
          <a:prstGeom prst="flowChartOnlineStorag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 name="Teardrop 3"/>
          <p:cNvSpPr/>
          <p:nvPr/>
        </p:nvSpPr>
        <p:spPr>
          <a:xfrm>
            <a:off x="34357627" y="6685087"/>
            <a:ext cx="6751207" cy="6617100"/>
          </a:xfrm>
          <a:prstGeom prst="teardrop">
            <a:avLst/>
          </a:prstGeom>
          <a:solidFill>
            <a:srgbClr val="6B48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25342546" y="4397323"/>
            <a:ext cx="7293264" cy="2862322"/>
          </a:xfrm>
          <a:prstGeom prst="rect">
            <a:avLst/>
          </a:prstGeom>
          <a:noFill/>
        </p:spPr>
        <p:txBody>
          <a:bodyPr wrap="square" rtlCol="0">
            <a:spAutoFit/>
          </a:bodyPr>
          <a:lstStyle/>
          <a:p>
            <a:r>
              <a:rPr lang="en-US" sz="6000" dirty="0" smtClean="0">
                <a:latin typeface="Athelas Bold"/>
                <a:cs typeface="Athelas Bold"/>
              </a:rPr>
              <a:t>Place-Based, Culture-Based Learning</a:t>
            </a:r>
            <a:endParaRPr lang="en-US" sz="6000" dirty="0">
              <a:latin typeface="Athelas Bold"/>
              <a:cs typeface="Athelas Bold"/>
            </a:endParaRPr>
          </a:p>
        </p:txBody>
      </p:sp>
      <p:sp>
        <p:nvSpPr>
          <p:cNvPr id="30" name="TextBox 29"/>
          <p:cNvSpPr txBox="1"/>
          <p:nvPr/>
        </p:nvSpPr>
        <p:spPr>
          <a:xfrm>
            <a:off x="23413984" y="9233328"/>
            <a:ext cx="8823360" cy="2862322"/>
          </a:xfrm>
          <a:prstGeom prst="rect">
            <a:avLst/>
          </a:prstGeom>
          <a:noFill/>
        </p:spPr>
        <p:txBody>
          <a:bodyPr wrap="square" rtlCol="0">
            <a:spAutoFit/>
          </a:bodyPr>
          <a:lstStyle/>
          <a:p>
            <a:r>
              <a:rPr lang="en-US" sz="6000" i="1" dirty="0" smtClean="0">
                <a:latin typeface="Athelas Bold"/>
                <a:cs typeface="Athelas Bold"/>
              </a:rPr>
              <a:t>Echinacea </a:t>
            </a:r>
            <a:r>
              <a:rPr lang="en-US" sz="6000" dirty="0" smtClean="0">
                <a:latin typeface="Athelas Bold"/>
                <a:cs typeface="Athelas Bold"/>
              </a:rPr>
              <a:t>spp.  and Traditional Medicine Research</a:t>
            </a:r>
            <a:endParaRPr lang="en-US" sz="6000" dirty="0">
              <a:latin typeface="Athelas Bold"/>
              <a:cs typeface="Athelas Bold"/>
            </a:endParaRPr>
          </a:p>
        </p:txBody>
      </p:sp>
      <p:sp>
        <p:nvSpPr>
          <p:cNvPr id="31" name="TextBox 30"/>
          <p:cNvSpPr txBox="1"/>
          <p:nvPr/>
        </p:nvSpPr>
        <p:spPr>
          <a:xfrm>
            <a:off x="26515957" y="13754545"/>
            <a:ext cx="6986156" cy="2862322"/>
          </a:xfrm>
          <a:prstGeom prst="rect">
            <a:avLst/>
          </a:prstGeom>
          <a:noFill/>
        </p:spPr>
        <p:txBody>
          <a:bodyPr wrap="square" rtlCol="0">
            <a:spAutoFit/>
          </a:bodyPr>
          <a:lstStyle/>
          <a:p>
            <a:r>
              <a:rPr lang="en-US" sz="6000" dirty="0" smtClean="0">
                <a:latin typeface="Athelas Bold"/>
                <a:cs typeface="Athelas Bold"/>
              </a:rPr>
              <a:t>Strength of Culture, Family and Community</a:t>
            </a:r>
            <a:endParaRPr lang="en-US" sz="6000" dirty="0">
              <a:latin typeface="Athelas Bold"/>
              <a:cs typeface="Athelas Bold"/>
            </a:endParaRPr>
          </a:p>
        </p:txBody>
      </p:sp>
      <p:sp>
        <p:nvSpPr>
          <p:cNvPr id="3" name="TextBox 2"/>
          <p:cNvSpPr txBox="1"/>
          <p:nvPr/>
        </p:nvSpPr>
        <p:spPr>
          <a:xfrm>
            <a:off x="32897504" y="3298022"/>
            <a:ext cx="10689247" cy="206210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smtClean="0">
                <a:latin typeface="Athelas Regular"/>
                <a:cs typeface="Athelas Regular"/>
              </a:rPr>
              <a:t>By Katie Chambers (Hispanic and Latino Studies), Hannah Johnson (Environmental Science and Elementary Education) MSU-Bozeman; Meredith Tallbull, Chief Dull Knife College, Lame Deer, MT</a:t>
            </a:r>
            <a:endParaRPr lang="en-US" sz="3200" dirty="0">
              <a:latin typeface="Athelas Regular"/>
              <a:cs typeface="Athelas Regular"/>
            </a:endParaRPr>
          </a:p>
        </p:txBody>
      </p:sp>
      <p:sp>
        <p:nvSpPr>
          <p:cNvPr id="5" name="TextBox 4"/>
          <p:cNvSpPr txBox="1"/>
          <p:nvPr/>
        </p:nvSpPr>
        <p:spPr>
          <a:xfrm>
            <a:off x="630621" y="4456294"/>
            <a:ext cx="9335137" cy="477053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800" b="1" dirty="0" smtClean="0">
                <a:latin typeface="Athelas Regular"/>
                <a:cs typeface="Athelas Regular"/>
              </a:rPr>
              <a:t>Introduction:</a:t>
            </a:r>
            <a:r>
              <a:rPr lang="en-US" sz="4800" dirty="0" smtClean="0">
                <a:latin typeface="Athelas Regular"/>
                <a:cs typeface="Athelas Regular"/>
              </a:rPr>
              <a:t> </a:t>
            </a:r>
            <a:r>
              <a:rPr lang="en-US" sz="3200" dirty="0" smtClean="0">
                <a:latin typeface="Athelas Regular"/>
                <a:cs typeface="Athelas Regular"/>
              </a:rPr>
              <a:t>The importance of place-based,  culture-based learning was established on the Northern Cheyenne Reservation in recent studies  (Alexander 2013; Hogan and Alexander 2013). Mohkta’wise’eyo or </a:t>
            </a:r>
            <a:r>
              <a:rPr lang="en-US" sz="3200" i="1" dirty="0" smtClean="0">
                <a:latin typeface="Athelas Regular"/>
                <a:cs typeface="Athelas Regular"/>
              </a:rPr>
              <a:t>Echinacea</a:t>
            </a:r>
            <a:r>
              <a:rPr lang="en-US" sz="3200" dirty="0" smtClean="0">
                <a:latin typeface="Athelas Regular"/>
                <a:cs typeface="Athelas Regular"/>
              </a:rPr>
              <a:t> </a:t>
            </a:r>
            <a:r>
              <a:rPr lang="en-US" sz="3200" i="1" dirty="0" smtClean="0">
                <a:latin typeface="Athelas Regular"/>
                <a:cs typeface="Athelas Regular"/>
              </a:rPr>
              <a:t>pallida </a:t>
            </a:r>
            <a:r>
              <a:rPr lang="en-US" sz="3200" dirty="0" smtClean="0">
                <a:latin typeface="Athelas Regular"/>
                <a:cs typeface="Athelas Regular"/>
              </a:rPr>
              <a:t>var. </a:t>
            </a:r>
            <a:r>
              <a:rPr lang="en-US" sz="3200" i="1" dirty="0" smtClean="0">
                <a:latin typeface="Athelas Regular"/>
                <a:cs typeface="Athelas Regular"/>
              </a:rPr>
              <a:t>angustifolia</a:t>
            </a:r>
            <a:r>
              <a:rPr lang="en-US" sz="3200" dirty="0" smtClean="0">
                <a:latin typeface="Athelas Regular"/>
                <a:cs typeface="Athelas Regular"/>
              </a:rPr>
              <a:t> has been used as a medicinal plant by the Northern Cheyenne (Tallbull 2013) and many other tribes for thousands of years. Recently, Western Science began to study this plant.</a:t>
            </a:r>
            <a:endParaRPr lang="en-US" sz="3200" dirty="0">
              <a:latin typeface="Athelas Regular"/>
              <a:cs typeface="Athelas Regular"/>
            </a:endParaRPr>
          </a:p>
        </p:txBody>
      </p:sp>
      <p:sp>
        <p:nvSpPr>
          <p:cNvPr id="7" name="TextBox 6"/>
          <p:cNvSpPr txBox="1"/>
          <p:nvPr/>
        </p:nvSpPr>
        <p:spPr>
          <a:xfrm>
            <a:off x="630621" y="9538201"/>
            <a:ext cx="9347228" cy="28982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800" b="1" dirty="0" smtClean="0">
                <a:latin typeface="Athelas Regular"/>
                <a:cs typeface="Athelas Regular"/>
              </a:rPr>
              <a:t>Hypothesis Tested: </a:t>
            </a:r>
            <a:r>
              <a:rPr lang="en-US" sz="3200" dirty="0">
                <a:latin typeface="Athelas Regular"/>
                <a:cs typeface="Athelas Regular"/>
              </a:rPr>
              <a:t>T</a:t>
            </a:r>
            <a:r>
              <a:rPr lang="en-US" sz="3200" dirty="0" smtClean="0">
                <a:latin typeface="Athelas Regular"/>
                <a:cs typeface="Athelas Regular"/>
              </a:rPr>
              <a:t>raditional </a:t>
            </a:r>
            <a:r>
              <a:rPr lang="en-US" sz="3200" dirty="0">
                <a:latin typeface="Athelas Regular"/>
                <a:cs typeface="Athelas Regular"/>
              </a:rPr>
              <a:t>Northern Cheyenne uses of </a:t>
            </a:r>
            <a:r>
              <a:rPr lang="en-US" sz="3200" i="1" dirty="0" smtClean="0">
                <a:latin typeface="Athelas Regular"/>
                <a:cs typeface="Athelas Regular"/>
              </a:rPr>
              <a:t>Echinacea pallida</a:t>
            </a:r>
            <a:r>
              <a:rPr lang="en-US" sz="3200" dirty="0" smtClean="0">
                <a:latin typeface="Athelas Regular"/>
                <a:cs typeface="Athelas Regular"/>
              </a:rPr>
              <a:t> are </a:t>
            </a:r>
            <a:r>
              <a:rPr lang="en-US" sz="3200" dirty="0">
                <a:latin typeface="Athelas Regular"/>
                <a:cs typeface="Athelas Regular"/>
              </a:rPr>
              <a:t>verified by </a:t>
            </a:r>
            <a:r>
              <a:rPr lang="en-US" sz="3200" dirty="0" smtClean="0">
                <a:latin typeface="Athelas Regular"/>
                <a:cs typeface="Athelas Regular"/>
              </a:rPr>
              <a:t>Western culture science, thereby enhancing value of </a:t>
            </a:r>
            <a:r>
              <a:rPr lang="en-US" sz="3200" dirty="0">
                <a:latin typeface="Athelas Regular"/>
                <a:cs typeface="Athelas Regular"/>
              </a:rPr>
              <a:t>cultural, place-based learning </a:t>
            </a:r>
            <a:r>
              <a:rPr lang="en-US" sz="3200" dirty="0" smtClean="0">
                <a:latin typeface="Athelas Regular"/>
                <a:cs typeface="Athelas Regular"/>
              </a:rPr>
              <a:t>in </a:t>
            </a:r>
            <a:r>
              <a:rPr lang="en-US" sz="3200" dirty="0">
                <a:latin typeface="Athelas Regular"/>
                <a:cs typeface="Athelas Regular"/>
              </a:rPr>
              <a:t>the community.</a:t>
            </a:r>
          </a:p>
        </p:txBody>
      </p:sp>
      <p:sp>
        <p:nvSpPr>
          <p:cNvPr id="15" name="TextBox 14"/>
          <p:cNvSpPr txBox="1"/>
          <p:nvPr/>
        </p:nvSpPr>
        <p:spPr>
          <a:xfrm>
            <a:off x="7315200" y="19702901"/>
            <a:ext cx="7747874" cy="1314205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465138" indent="-465138"/>
            <a:r>
              <a:rPr lang="en-US" sz="4800" b="1" dirty="0" smtClean="0">
                <a:latin typeface="Athelas Regular"/>
                <a:cs typeface="Athelas Regular"/>
              </a:rPr>
              <a:t>Recommendations:</a:t>
            </a:r>
            <a:endParaRPr lang="en-US" sz="3200" dirty="0">
              <a:latin typeface="Athelas Regular"/>
              <a:cs typeface="Athelas Regular"/>
            </a:endParaRPr>
          </a:p>
          <a:p>
            <a:pPr marL="465138" indent="-465138"/>
            <a:r>
              <a:rPr lang="en-US" sz="3200" dirty="0" smtClean="0">
                <a:latin typeface="Athelas Regular"/>
                <a:cs typeface="Athelas Regular"/>
              </a:rPr>
              <a:t>1) Conduct </a:t>
            </a:r>
            <a:r>
              <a:rPr lang="en-US" sz="3200" dirty="0">
                <a:latin typeface="Athelas Regular"/>
                <a:cs typeface="Athelas Regular"/>
              </a:rPr>
              <a:t>research on </a:t>
            </a:r>
            <a:r>
              <a:rPr lang="en-US" sz="3200" dirty="0" smtClean="0">
                <a:latin typeface="Athelas Regular"/>
                <a:cs typeface="Athelas Regular"/>
              </a:rPr>
              <a:t>numbing properties </a:t>
            </a:r>
            <a:r>
              <a:rPr lang="en-US" sz="3200" dirty="0">
                <a:latin typeface="Athelas Regular"/>
                <a:cs typeface="Athelas Regular"/>
              </a:rPr>
              <a:t>of </a:t>
            </a:r>
            <a:r>
              <a:rPr lang="en-US" sz="3200" i="1" dirty="0">
                <a:latin typeface="Athelas Regular"/>
                <a:cs typeface="Athelas Regular"/>
              </a:rPr>
              <a:t>Echinacea </a:t>
            </a:r>
            <a:r>
              <a:rPr lang="en-US" sz="3200" i="1" dirty="0" smtClean="0">
                <a:latin typeface="Athelas Regular"/>
                <a:cs typeface="Athelas Regular"/>
              </a:rPr>
              <a:t>pallida </a:t>
            </a:r>
            <a:r>
              <a:rPr lang="en-US" sz="3200" dirty="0" smtClean="0">
                <a:latin typeface="Athelas Regular"/>
                <a:cs typeface="Athelas Regular"/>
              </a:rPr>
              <a:t>as pain </a:t>
            </a:r>
            <a:r>
              <a:rPr lang="en-US" sz="3200" dirty="0">
                <a:latin typeface="Athelas Regular"/>
                <a:cs typeface="Athelas Regular"/>
              </a:rPr>
              <a:t>reliever.</a:t>
            </a:r>
          </a:p>
          <a:p>
            <a:pPr marL="465138" indent="-465138"/>
            <a:r>
              <a:rPr lang="en-US" sz="3200" dirty="0" smtClean="0">
                <a:latin typeface="Athelas Regular"/>
                <a:cs typeface="Athelas Regular"/>
              </a:rPr>
              <a:t>2) Provide culture-based </a:t>
            </a:r>
            <a:r>
              <a:rPr lang="en-US" sz="3200" dirty="0">
                <a:latin typeface="Athelas Regular"/>
                <a:cs typeface="Athelas Regular"/>
              </a:rPr>
              <a:t>education on </a:t>
            </a:r>
            <a:r>
              <a:rPr lang="en-US" sz="3200" i="1" dirty="0">
                <a:latin typeface="Athelas Regular"/>
                <a:cs typeface="Athelas Regular"/>
              </a:rPr>
              <a:t>Echinacea,</a:t>
            </a:r>
            <a:r>
              <a:rPr lang="en-US" sz="3200" dirty="0">
                <a:latin typeface="Athelas Regular"/>
                <a:cs typeface="Athelas Regular"/>
              </a:rPr>
              <a:t> possibly </a:t>
            </a:r>
            <a:r>
              <a:rPr lang="en-US" sz="3200" dirty="0" smtClean="0">
                <a:latin typeface="Athelas Regular"/>
                <a:cs typeface="Athelas Regular"/>
              </a:rPr>
              <a:t>using attached </a:t>
            </a:r>
            <a:r>
              <a:rPr lang="en-US" sz="3200" dirty="0">
                <a:latin typeface="Athelas Regular"/>
                <a:cs typeface="Athelas Regular"/>
              </a:rPr>
              <a:t>children’s </a:t>
            </a:r>
            <a:r>
              <a:rPr lang="en-US" sz="3200" dirty="0" smtClean="0">
                <a:latin typeface="Athelas Regular"/>
                <a:cs typeface="Athelas Regular"/>
              </a:rPr>
              <a:t>book for Lame Deer middle school.</a:t>
            </a:r>
            <a:endParaRPr lang="en-US" sz="3200" dirty="0">
              <a:latin typeface="Athelas Regular"/>
              <a:cs typeface="Athelas Regular"/>
            </a:endParaRPr>
          </a:p>
          <a:p>
            <a:pPr marL="465138" indent="-465138"/>
            <a:r>
              <a:rPr lang="en-US" sz="3200" dirty="0" smtClean="0">
                <a:latin typeface="Athelas Regular"/>
                <a:cs typeface="Athelas Regular"/>
              </a:rPr>
              <a:t>3) Use Lame Deer Botanical Gardens </a:t>
            </a:r>
            <a:r>
              <a:rPr lang="en-US" sz="3200" dirty="0">
                <a:latin typeface="Athelas Regular"/>
                <a:cs typeface="Athelas Regular"/>
              </a:rPr>
              <a:t>as part of </a:t>
            </a:r>
            <a:r>
              <a:rPr lang="en-US" sz="3200" dirty="0" smtClean="0">
                <a:latin typeface="Athelas Regular"/>
                <a:cs typeface="Athelas Regular"/>
              </a:rPr>
              <a:t>curriculum promoting </a:t>
            </a:r>
            <a:r>
              <a:rPr lang="en-US" sz="3200" dirty="0">
                <a:latin typeface="Athelas Regular"/>
                <a:cs typeface="Athelas Regular"/>
              </a:rPr>
              <a:t>place-based learning </a:t>
            </a:r>
            <a:r>
              <a:rPr lang="en-US" sz="3200" dirty="0" smtClean="0">
                <a:latin typeface="Athelas Regular"/>
                <a:cs typeface="Athelas Regular"/>
              </a:rPr>
              <a:t>demonstrating values </a:t>
            </a:r>
            <a:r>
              <a:rPr lang="en-US" sz="3200" dirty="0">
                <a:latin typeface="Athelas Regular"/>
                <a:cs typeface="Athelas Regular"/>
              </a:rPr>
              <a:t>of Northern Cheyenne culture.</a:t>
            </a:r>
          </a:p>
          <a:p>
            <a:pPr marL="465138" indent="-465138"/>
            <a:r>
              <a:rPr lang="en-US" sz="3200" dirty="0" smtClean="0">
                <a:latin typeface="Athelas Regular"/>
                <a:cs typeface="Athelas Regular"/>
              </a:rPr>
              <a:t>4) Host contest </a:t>
            </a:r>
            <a:r>
              <a:rPr lang="en-US" sz="3200" dirty="0">
                <a:latin typeface="Athelas Regular"/>
                <a:cs typeface="Athelas Regular"/>
              </a:rPr>
              <a:t>for local artists to write </a:t>
            </a:r>
            <a:r>
              <a:rPr lang="en-US" sz="3200" dirty="0" smtClean="0">
                <a:latin typeface="Athelas Regular"/>
                <a:cs typeface="Athelas Regular"/>
              </a:rPr>
              <a:t>/ </a:t>
            </a:r>
            <a:r>
              <a:rPr lang="en-US" sz="3200" dirty="0">
                <a:latin typeface="Athelas Regular"/>
                <a:cs typeface="Athelas Regular"/>
              </a:rPr>
              <a:t>illustrate other children’s books that </a:t>
            </a:r>
            <a:r>
              <a:rPr lang="en-US" sz="3200" dirty="0" smtClean="0">
                <a:latin typeface="Athelas Regular"/>
                <a:cs typeface="Athelas Regular"/>
              </a:rPr>
              <a:t>pass on </a:t>
            </a:r>
            <a:r>
              <a:rPr lang="en-US" sz="3200" dirty="0">
                <a:latin typeface="Athelas Regular"/>
                <a:cs typeface="Athelas Regular"/>
              </a:rPr>
              <a:t>Northern Cheyenne knowledge and stories, fostering pride in </a:t>
            </a:r>
            <a:r>
              <a:rPr lang="en-US" sz="3200" dirty="0" smtClean="0">
                <a:latin typeface="Athelas Regular"/>
                <a:cs typeface="Athelas Regular"/>
              </a:rPr>
              <a:t>culture </a:t>
            </a:r>
            <a:r>
              <a:rPr lang="en-US" sz="3200" dirty="0">
                <a:latin typeface="Athelas Regular"/>
                <a:cs typeface="Athelas Regular"/>
              </a:rPr>
              <a:t>and community. </a:t>
            </a:r>
          </a:p>
          <a:p>
            <a:pPr marL="465138" indent="-465138"/>
            <a:r>
              <a:rPr lang="en-US" sz="3200" dirty="0" smtClean="0">
                <a:latin typeface="Athelas Regular"/>
                <a:cs typeface="Athelas Regular"/>
              </a:rPr>
              <a:t>5) Continue partnership between Lame Deer schools </a:t>
            </a:r>
            <a:r>
              <a:rPr lang="en-US" sz="3200" dirty="0">
                <a:latin typeface="Athelas Regular"/>
                <a:cs typeface="Athelas Regular"/>
              </a:rPr>
              <a:t>and Meredith so </a:t>
            </a:r>
            <a:r>
              <a:rPr lang="en-US" sz="3200" dirty="0" smtClean="0">
                <a:latin typeface="Athelas Regular"/>
                <a:cs typeface="Athelas Regular"/>
              </a:rPr>
              <a:t>his </a:t>
            </a:r>
            <a:r>
              <a:rPr lang="en-US" sz="3200" dirty="0">
                <a:latin typeface="Athelas Regular"/>
                <a:cs typeface="Athelas Regular"/>
              </a:rPr>
              <a:t>enthusiasm and unique viewpoint </a:t>
            </a:r>
            <a:r>
              <a:rPr lang="en-US" sz="3200" dirty="0" smtClean="0">
                <a:latin typeface="Athelas Regular"/>
                <a:cs typeface="Athelas Regular"/>
              </a:rPr>
              <a:t>positively impacts </a:t>
            </a:r>
            <a:r>
              <a:rPr lang="en-US" sz="3200" dirty="0">
                <a:latin typeface="Athelas Regular"/>
                <a:cs typeface="Athelas Regular"/>
              </a:rPr>
              <a:t>students.</a:t>
            </a:r>
          </a:p>
          <a:p>
            <a:pPr marL="465138" indent="-465138"/>
            <a:r>
              <a:rPr lang="en-US" sz="3200" dirty="0" smtClean="0">
                <a:latin typeface="Athelas Regular"/>
                <a:cs typeface="Athelas Regular"/>
              </a:rPr>
              <a:t>6) Explore possibility </a:t>
            </a:r>
            <a:r>
              <a:rPr lang="en-US" sz="3200" dirty="0">
                <a:latin typeface="Athelas Regular"/>
                <a:cs typeface="Athelas Regular"/>
              </a:rPr>
              <a:t>of  developing a </a:t>
            </a:r>
            <a:r>
              <a:rPr lang="en-US" sz="3200" dirty="0" smtClean="0">
                <a:latin typeface="Athelas Regular"/>
                <a:cs typeface="Athelas Regular"/>
              </a:rPr>
              <a:t>support </a:t>
            </a:r>
            <a:r>
              <a:rPr lang="en-US" sz="3200" dirty="0">
                <a:latin typeface="Athelas Regular"/>
                <a:cs typeface="Athelas Regular"/>
              </a:rPr>
              <a:t>program with </a:t>
            </a:r>
            <a:r>
              <a:rPr lang="en-US" sz="3200" dirty="0" smtClean="0">
                <a:latin typeface="Athelas Regular"/>
                <a:cs typeface="Athelas Regular"/>
              </a:rPr>
              <a:t>Meredith </a:t>
            </a:r>
            <a:r>
              <a:rPr lang="en-US" sz="3200" dirty="0">
                <a:latin typeface="Athelas Regular"/>
                <a:cs typeface="Athelas Regular"/>
              </a:rPr>
              <a:t>to encourage sustainable income </a:t>
            </a:r>
            <a:r>
              <a:rPr lang="en-US" sz="3200" dirty="0" smtClean="0">
                <a:latin typeface="Athelas Regular"/>
                <a:cs typeface="Athelas Regular"/>
              </a:rPr>
              <a:t>production in community in lieu of grants.</a:t>
            </a:r>
            <a:endParaRPr lang="en-US" sz="3200" dirty="0">
              <a:latin typeface="Athelas Regular"/>
              <a:cs typeface="Athelas Regular"/>
            </a:endParaRPr>
          </a:p>
        </p:txBody>
      </p:sp>
      <p:pic>
        <p:nvPicPr>
          <p:cNvPr id="16" name="Picture 15"/>
          <p:cNvPicPr>
            <a:picLocks noChangeAspect="1"/>
          </p:cNvPicPr>
          <p:nvPr/>
        </p:nvPicPr>
        <p:blipFill>
          <a:blip r:embed="rId5" cstate="screen"/>
          <a:stretch>
            <a:fillRect/>
          </a:stretch>
        </p:blipFill>
        <p:spPr>
          <a:xfrm>
            <a:off x="38913101" y="678387"/>
            <a:ext cx="3403600" cy="2387600"/>
          </a:xfrm>
          <a:prstGeom prst="rect">
            <a:avLst/>
          </a:prstGeom>
        </p:spPr>
      </p:pic>
      <p:pic>
        <p:nvPicPr>
          <p:cNvPr id="17" name="Picture 16"/>
          <p:cNvPicPr>
            <a:picLocks noChangeAspect="1"/>
          </p:cNvPicPr>
          <p:nvPr/>
        </p:nvPicPr>
        <p:blipFill>
          <a:blip r:embed="rId6" cstate="screen"/>
          <a:stretch>
            <a:fillRect/>
          </a:stretch>
        </p:blipFill>
        <p:spPr>
          <a:xfrm>
            <a:off x="33399157" y="804511"/>
            <a:ext cx="4372472" cy="2387600"/>
          </a:xfrm>
          <a:prstGeom prst="rect">
            <a:avLst/>
          </a:prstGeom>
        </p:spPr>
      </p:pic>
      <p:pic>
        <p:nvPicPr>
          <p:cNvPr id="24" name="Picture 23"/>
          <p:cNvPicPr>
            <a:picLocks noChangeAspect="1"/>
          </p:cNvPicPr>
          <p:nvPr/>
        </p:nvPicPr>
        <p:blipFill>
          <a:blip r:embed="rId7" cstate="screen"/>
          <a:stretch>
            <a:fillRect/>
          </a:stretch>
        </p:blipFill>
        <p:spPr>
          <a:xfrm>
            <a:off x="16434765" y="21206963"/>
            <a:ext cx="4393618" cy="4693783"/>
          </a:xfrm>
          <a:prstGeom prst="rect">
            <a:avLst/>
          </a:prstGeom>
        </p:spPr>
      </p:pic>
      <p:sp>
        <p:nvSpPr>
          <p:cNvPr id="25" name="TextBox 24"/>
          <p:cNvSpPr txBox="1"/>
          <p:nvPr/>
        </p:nvSpPr>
        <p:spPr>
          <a:xfrm>
            <a:off x="15995815" y="28392081"/>
            <a:ext cx="9036671" cy="378565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800" b="1" dirty="0" smtClean="0">
                <a:latin typeface="Athelas Regular"/>
                <a:cs typeface="Athelas Regular"/>
              </a:rPr>
              <a:t>Acknowledgements: </a:t>
            </a:r>
            <a:r>
              <a:rPr lang="en-US" sz="3200" dirty="0" smtClean="0">
                <a:latin typeface="Athelas Regular"/>
                <a:cs typeface="Athelas Regular"/>
              </a:rPr>
              <a:t>We would like to thank Meredith Tallbull for sharing his time, ideas, and his commitment to his community. We also thank Linwood Tallbull for his wealth of information and Florence Dunkel for her support</a:t>
            </a:r>
            <a:r>
              <a:rPr lang="en-US" sz="3200" dirty="0">
                <a:latin typeface="Athelas Regular"/>
                <a:cs typeface="Athelas Regular"/>
              </a:rPr>
              <a:t> </a:t>
            </a:r>
            <a:r>
              <a:rPr lang="en-US" sz="3200" dirty="0" smtClean="0">
                <a:latin typeface="Athelas Regular"/>
                <a:cs typeface="Athelas Regular"/>
              </a:rPr>
              <a:t>and  encouragement. We thank our friends and families for supporting us as well. </a:t>
            </a:r>
            <a:endParaRPr lang="en-US" sz="3200" b="1" dirty="0">
              <a:latin typeface="Athelas Regular"/>
              <a:cs typeface="Athelas Regular"/>
            </a:endParaRPr>
          </a:p>
        </p:txBody>
      </p:sp>
      <p:graphicFrame>
        <p:nvGraphicFramePr>
          <p:cNvPr id="27" name="Table 26"/>
          <p:cNvGraphicFramePr>
            <a:graphicFrameLocks noGrp="1"/>
          </p:cNvGraphicFramePr>
          <p:nvPr>
            <p:extLst>
              <p:ext uri="{D42A27DB-BD31-4B8C-83A1-F6EECF244321}">
                <p14:modId xmlns="" xmlns:p14="http://schemas.microsoft.com/office/powerpoint/2010/main" val="143030519"/>
              </p:ext>
            </p:extLst>
          </p:nvPr>
        </p:nvGraphicFramePr>
        <p:xfrm>
          <a:off x="683722" y="22498803"/>
          <a:ext cx="6181533" cy="3751456"/>
        </p:xfrm>
        <a:graphic>
          <a:graphicData uri="http://schemas.openxmlformats.org/drawingml/2006/table">
            <a:tbl>
              <a:tblPr firstRow="1" bandRow="1">
                <a:tableStyleId>{F5AB1C69-6EDB-4FF4-983F-18BD219EF322}</a:tableStyleId>
              </a:tblPr>
              <a:tblGrid>
                <a:gridCol w="2060511"/>
                <a:gridCol w="2060511"/>
                <a:gridCol w="2060511"/>
              </a:tblGrid>
              <a:tr h="890610">
                <a:tc>
                  <a:txBody>
                    <a:bodyPr/>
                    <a:lstStyle/>
                    <a:p>
                      <a:r>
                        <a:rPr lang="en-US" sz="3200" dirty="0" smtClean="0"/>
                        <a:t>Database</a:t>
                      </a:r>
                      <a:endParaRPr lang="en-US" sz="3200" b="0" dirty="0">
                        <a:solidFill>
                          <a:schemeClr val="tx1"/>
                        </a:solidFill>
                      </a:endParaRPr>
                    </a:p>
                  </a:txBody>
                  <a:tcPr/>
                </a:tc>
                <a:tc>
                  <a:txBody>
                    <a:bodyPr/>
                    <a:lstStyle/>
                    <a:p>
                      <a:r>
                        <a:rPr lang="en-US" sz="3200" dirty="0" smtClean="0"/>
                        <a:t>Keyword</a:t>
                      </a:r>
                      <a:endParaRPr lang="en-US" sz="3200" b="0" dirty="0">
                        <a:solidFill>
                          <a:schemeClr val="tx1"/>
                        </a:solidFill>
                      </a:endParaRPr>
                    </a:p>
                  </a:txBody>
                  <a:tcPr/>
                </a:tc>
                <a:tc>
                  <a:txBody>
                    <a:bodyPr/>
                    <a:lstStyle/>
                    <a:p>
                      <a:r>
                        <a:rPr lang="en-US" sz="3200" dirty="0" smtClean="0"/>
                        <a:t>Hits</a:t>
                      </a:r>
                      <a:endParaRPr lang="en-US" sz="3200" b="0" dirty="0">
                        <a:solidFill>
                          <a:schemeClr val="tx1"/>
                        </a:solidFill>
                      </a:endParaRPr>
                    </a:p>
                  </a:txBody>
                  <a:tcPr/>
                </a:tc>
              </a:tr>
              <a:tr h="0">
                <a:tc>
                  <a:txBody>
                    <a:bodyPr/>
                    <a:lstStyle/>
                    <a:p>
                      <a:r>
                        <a:rPr lang="en-US" sz="1800" dirty="0" smtClean="0"/>
                        <a:t>Web</a:t>
                      </a:r>
                      <a:r>
                        <a:rPr lang="en-US" sz="1800" baseline="0" dirty="0" smtClean="0"/>
                        <a:t> of Science</a:t>
                      </a:r>
                      <a:endParaRPr lang="en-US" sz="1800" dirty="0"/>
                    </a:p>
                  </a:txBody>
                  <a:tcPr/>
                </a:tc>
                <a:tc>
                  <a:txBody>
                    <a:bodyPr/>
                    <a:lstStyle/>
                    <a:p>
                      <a:r>
                        <a:rPr lang="en-US" sz="1800" dirty="0" smtClean="0"/>
                        <a:t>Echinacea Medicinal Uses</a:t>
                      </a:r>
                      <a:endParaRPr lang="en-US" sz="1800" dirty="0"/>
                    </a:p>
                  </a:txBody>
                  <a:tcPr/>
                </a:tc>
                <a:tc>
                  <a:txBody>
                    <a:bodyPr/>
                    <a:lstStyle/>
                    <a:p>
                      <a:pPr algn="r"/>
                      <a:r>
                        <a:rPr lang="en-US" sz="1800" dirty="0" smtClean="0"/>
                        <a:t>597</a:t>
                      </a:r>
                      <a:endParaRPr lang="en-US" sz="1800" dirty="0"/>
                    </a:p>
                  </a:txBody>
                  <a:tcPr/>
                </a:tc>
              </a:tr>
              <a:tr h="653183">
                <a:tc>
                  <a:txBody>
                    <a:bodyPr/>
                    <a:lstStyle/>
                    <a:p>
                      <a:r>
                        <a:rPr lang="en-US" sz="1800" dirty="0" smtClean="0"/>
                        <a:t>JSTOR</a:t>
                      </a:r>
                      <a:endParaRPr lang="en-US" sz="1800" dirty="0"/>
                    </a:p>
                  </a:txBody>
                  <a:tcPr/>
                </a:tc>
                <a:tc>
                  <a:txBody>
                    <a:bodyPr/>
                    <a:lstStyle/>
                    <a:p>
                      <a:r>
                        <a:rPr lang="en-US" sz="1800" dirty="0" smtClean="0"/>
                        <a:t>Medicinal Echinacea</a:t>
                      </a:r>
                      <a:endParaRPr lang="en-US" sz="1800" dirty="0"/>
                    </a:p>
                  </a:txBody>
                  <a:tcPr/>
                </a:tc>
                <a:tc>
                  <a:txBody>
                    <a:bodyPr/>
                    <a:lstStyle/>
                    <a:p>
                      <a:pPr algn="r"/>
                      <a:r>
                        <a:rPr lang="en-US" sz="1800" dirty="0" smtClean="0"/>
                        <a:t>202</a:t>
                      </a:r>
                      <a:endParaRPr lang="en-US" sz="1800" dirty="0"/>
                    </a:p>
                  </a:txBody>
                  <a:tcPr/>
                </a:tc>
              </a:tr>
              <a:tr h="653183">
                <a:tc>
                  <a:txBody>
                    <a:bodyPr/>
                    <a:lstStyle/>
                    <a:p>
                      <a:r>
                        <a:rPr lang="en-US" sz="1800" dirty="0" smtClean="0"/>
                        <a:t>Web of Science</a:t>
                      </a:r>
                      <a:endParaRPr lang="en-US" sz="1800" dirty="0"/>
                    </a:p>
                  </a:txBody>
                  <a:tcPr/>
                </a:tc>
                <a:tc>
                  <a:txBody>
                    <a:bodyPr/>
                    <a:lstStyle/>
                    <a:p>
                      <a:r>
                        <a:rPr lang="en-US" sz="1800" dirty="0" smtClean="0"/>
                        <a:t>Echinacea</a:t>
                      </a:r>
                      <a:r>
                        <a:rPr lang="en-US" sz="1800" baseline="0" dirty="0" smtClean="0"/>
                        <a:t> Traditional medical uses</a:t>
                      </a:r>
                      <a:endParaRPr lang="en-US" sz="1800" dirty="0"/>
                    </a:p>
                  </a:txBody>
                  <a:tcPr/>
                </a:tc>
                <a:tc>
                  <a:txBody>
                    <a:bodyPr/>
                    <a:lstStyle/>
                    <a:p>
                      <a:pPr algn="r"/>
                      <a:r>
                        <a:rPr lang="en-US" sz="1800" dirty="0" smtClean="0"/>
                        <a:t>43</a:t>
                      </a:r>
                      <a:endParaRPr lang="en-US" sz="1800" dirty="0"/>
                    </a:p>
                  </a:txBody>
                  <a:tcPr/>
                </a:tc>
              </a:tr>
              <a:tr h="653183">
                <a:tc>
                  <a:txBody>
                    <a:bodyPr/>
                    <a:lstStyle/>
                    <a:p>
                      <a:r>
                        <a:rPr lang="en-US" sz="1800" dirty="0" smtClean="0"/>
                        <a:t>NAITC</a:t>
                      </a:r>
                      <a:endParaRPr lang="en-US" sz="1800" dirty="0"/>
                    </a:p>
                  </a:txBody>
                  <a:tcPr/>
                </a:tc>
                <a:tc>
                  <a:txBody>
                    <a:bodyPr/>
                    <a:lstStyle/>
                    <a:p>
                      <a:r>
                        <a:rPr lang="en-US" sz="1800" dirty="0" smtClean="0"/>
                        <a:t>Echinacea</a:t>
                      </a:r>
                      <a:endParaRPr lang="en-US" sz="1800" dirty="0"/>
                    </a:p>
                  </a:txBody>
                  <a:tcPr/>
                </a:tc>
                <a:tc>
                  <a:txBody>
                    <a:bodyPr/>
                    <a:lstStyle/>
                    <a:p>
                      <a:pPr algn="r"/>
                      <a:r>
                        <a:rPr lang="en-US" sz="1800" dirty="0" smtClean="0"/>
                        <a:t>11</a:t>
                      </a:r>
                      <a:endParaRPr lang="en-US" sz="1800" dirty="0"/>
                    </a:p>
                  </a:txBody>
                  <a:tcPr/>
                </a:tc>
              </a:tr>
            </a:tbl>
          </a:graphicData>
        </a:graphic>
      </p:graphicFrame>
      <p:sp>
        <p:nvSpPr>
          <p:cNvPr id="26" name="TextBox 25"/>
          <p:cNvSpPr txBox="1"/>
          <p:nvPr/>
        </p:nvSpPr>
        <p:spPr>
          <a:xfrm>
            <a:off x="630621" y="12739463"/>
            <a:ext cx="6234636" cy="797141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31775" indent="-231775"/>
            <a:r>
              <a:rPr lang="en-US" sz="4800" b="1" dirty="0" smtClean="0">
                <a:latin typeface="Athelas Regular"/>
                <a:cs typeface="Athelas Regular"/>
              </a:rPr>
              <a:t>Materials and Methods: </a:t>
            </a:r>
          </a:p>
          <a:p>
            <a:pPr marL="231775" indent="-231775">
              <a:buFont typeface="Arial" pitchFamily="34" charset="0"/>
              <a:buChar char="•"/>
            </a:pPr>
            <a:r>
              <a:rPr lang="en-US" sz="3200" dirty="0" smtClean="0">
                <a:latin typeface="Athelas Regular"/>
                <a:cs typeface="Athelas Regular"/>
              </a:rPr>
              <a:t>peer-refereed literature searches.</a:t>
            </a:r>
          </a:p>
          <a:p>
            <a:pPr marL="231775" indent="-231775">
              <a:buFont typeface="Arial" pitchFamily="34" charset="0"/>
              <a:buChar char="•"/>
            </a:pPr>
            <a:r>
              <a:rPr lang="en-US" sz="3200" dirty="0" smtClean="0">
                <a:latin typeface="Athelas Regular"/>
                <a:cs typeface="Athelas Regular"/>
              </a:rPr>
              <a:t>In-depth interviews with Meredith Tallbull, enrolled Northern Cheyenne, and Lame Deer Middle School 7</a:t>
            </a:r>
            <a:r>
              <a:rPr lang="en-US" sz="3200" baseline="30000" dirty="0" smtClean="0">
                <a:latin typeface="Athelas Regular"/>
                <a:cs typeface="Athelas Regular"/>
              </a:rPr>
              <a:t>th</a:t>
            </a:r>
            <a:r>
              <a:rPr lang="en-US" sz="3200" dirty="0" smtClean="0">
                <a:latin typeface="Athelas Regular"/>
                <a:cs typeface="Athelas Regular"/>
              </a:rPr>
              <a:t> and 8</a:t>
            </a:r>
            <a:r>
              <a:rPr lang="en-US" sz="3200" baseline="30000" dirty="0" smtClean="0">
                <a:latin typeface="Athelas Regular"/>
                <a:cs typeface="Athelas Regular"/>
              </a:rPr>
              <a:t>th</a:t>
            </a:r>
            <a:r>
              <a:rPr lang="en-US" sz="3200" dirty="0" smtClean="0">
                <a:latin typeface="Athelas Regular"/>
                <a:cs typeface="Athelas Regular"/>
              </a:rPr>
              <a:t> grade teachers,</a:t>
            </a:r>
          </a:p>
          <a:p>
            <a:pPr marL="231775" indent="-231775">
              <a:buFont typeface="Arial" pitchFamily="34" charset="0"/>
              <a:buChar char="•"/>
            </a:pPr>
            <a:r>
              <a:rPr lang="en-US" sz="3200" dirty="0" smtClean="0">
                <a:latin typeface="Athelas Regular"/>
                <a:cs typeface="Athelas Regular"/>
              </a:rPr>
              <a:t>E-mail discussion with Northern Cheyenne Elder and ethnobotanist, Linwood Tallbull</a:t>
            </a:r>
          </a:p>
          <a:p>
            <a:pPr marL="231775" indent="-231775">
              <a:buFont typeface="Arial" pitchFamily="34" charset="0"/>
              <a:buChar char="•"/>
            </a:pPr>
            <a:r>
              <a:rPr lang="en-US" sz="3200" dirty="0" smtClean="0">
                <a:latin typeface="Athelas Regular"/>
                <a:cs typeface="Athelas Regular"/>
              </a:rPr>
              <a:t>Field (terrestrial and aquatic) exploration of Lame Deer Botanical Garden. </a:t>
            </a:r>
          </a:p>
        </p:txBody>
      </p:sp>
      <p:sp>
        <p:nvSpPr>
          <p:cNvPr id="28" name="TextBox 27"/>
          <p:cNvSpPr txBox="1"/>
          <p:nvPr/>
        </p:nvSpPr>
        <p:spPr>
          <a:xfrm>
            <a:off x="35868300" y="7265783"/>
            <a:ext cx="5038891" cy="5170646"/>
          </a:xfrm>
          <a:prstGeom prst="rect">
            <a:avLst/>
          </a:prstGeom>
          <a:noFill/>
        </p:spPr>
        <p:txBody>
          <a:bodyPr wrap="square" rtlCol="0">
            <a:spAutoFit/>
          </a:bodyPr>
          <a:lstStyle/>
          <a:p>
            <a:r>
              <a:rPr lang="en-US" sz="6600" dirty="0" smtClean="0">
                <a:solidFill>
                  <a:schemeClr val="bg1"/>
                </a:solidFill>
                <a:latin typeface="Athelas Regular"/>
                <a:cs typeface="Athelas Regular"/>
              </a:rPr>
              <a:t>Northern Cheyenne Desired Quality of Life</a:t>
            </a:r>
            <a:endParaRPr lang="en-US" sz="6600" dirty="0">
              <a:solidFill>
                <a:schemeClr val="bg1"/>
              </a:solidFill>
              <a:latin typeface="Athelas Regular"/>
              <a:cs typeface="Athelas Regular"/>
            </a:endParaRPr>
          </a:p>
        </p:txBody>
      </p:sp>
      <p:sp>
        <p:nvSpPr>
          <p:cNvPr id="32" name="TextBox 31"/>
          <p:cNvSpPr txBox="1"/>
          <p:nvPr/>
        </p:nvSpPr>
        <p:spPr>
          <a:xfrm>
            <a:off x="28703384" y="21747247"/>
            <a:ext cx="13594103" cy="1086451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800" b="1" dirty="0" smtClean="0">
                <a:latin typeface="Athelas Regular"/>
                <a:cs typeface="Athelas Regular"/>
              </a:rPr>
              <a:t>Literature Cited:</a:t>
            </a:r>
          </a:p>
          <a:p>
            <a:r>
              <a:rPr lang="en-US" sz="2400" dirty="0" smtClean="0">
                <a:latin typeface="Athelas Regular"/>
                <a:cs typeface="Athelas Regular"/>
              </a:rPr>
              <a:t>Alexander, S. 2013. ***add title and complete reference. Research report  for AGSC 465R Health, Poverty, Agriculture: Concepts and Action Research. MSU-Bozeman.</a:t>
            </a:r>
          </a:p>
          <a:p>
            <a:endParaRPr lang="en-US" sz="2400" dirty="0" smtClean="0">
              <a:latin typeface="Athelas Regular"/>
              <a:cs typeface="Athelas Regular"/>
            </a:endParaRPr>
          </a:p>
          <a:p>
            <a:r>
              <a:rPr lang="en-US" sz="2400" dirty="0" smtClean="0">
                <a:latin typeface="Athelas Regular"/>
                <a:cs typeface="Athelas Regular"/>
              </a:rPr>
              <a:t>Hogan, B. and S. Alexander. 2013. Place-based environmental education the Northern Cheyenne Reservation. Poster presented at the Share-the-Wealth Symposium December 5, 2013. MSU-Bozeman.</a:t>
            </a:r>
          </a:p>
          <a:p>
            <a:r>
              <a:rPr lang="en-US" sz="2800" dirty="0" smtClean="0">
                <a:latin typeface="Athelas Regular"/>
                <a:cs typeface="Athelas Regular"/>
              </a:rPr>
              <a:t> </a:t>
            </a:r>
            <a:endParaRPr lang="en-US" sz="3200" dirty="0" smtClean="0">
              <a:latin typeface="Athelas Regular"/>
              <a:cs typeface="Athelas Regular"/>
            </a:endParaRPr>
          </a:p>
          <a:p>
            <a:r>
              <a:rPr lang="en-US" sz="2400" dirty="0" smtClean="0">
                <a:latin typeface="Athelas Regular"/>
                <a:cs typeface="Athelas Regular"/>
              </a:rPr>
              <a:t>Flannery, Michael. 1999. From Rudbeckia to Echinacea: The emergence of the purple cone flower in modern therapeutics. Pharmacy in History. 41 (2):52-59.</a:t>
            </a:r>
          </a:p>
          <a:p>
            <a:endParaRPr lang="en-US" sz="2400" dirty="0" smtClean="0">
              <a:latin typeface="Athelas Regular"/>
              <a:cs typeface="Athelas Regular"/>
            </a:endParaRPr>
          </a:p>
          <a:p>
            <a:r>
              <a:rPr lang="en-US" sz="2400" dirty="0" smtClean="0">
                <a:latin typeface="Athelas Regular"/>
                <a:cs typeface="Athelas Regular"/>
              </a:rPr>
              <a:t>Melchart D, Linde K, Worku F, et al. 1995. Results of five randomized studies on the immunomodulatory activity of preparations of </a:t>
            </a:r>
            <a:r>
              <a:rPr lang="en-US" sz="2400" i="1" dirty="0" smtClean="0">
                <a:latin typeface="Athelas Regular"/>
                <a:cs typeface="Athelas Regular"/>
              </a:rPr>
              <a:t>Echinacea.</a:t>
            </a:r>
            <a:r>
              <a:rPr lang="en-US" sz="2400" dirty="0" smtClean="0">
                <a:latin typeface="Athelas Regular"/>
                <a:cs typeface="Athelas Regular"/>
              </a:rPr>
              <a:t> J Altern Complement Med . 1:145–60.</a:t>
            </a:r>
          </a:p>
          <a:p>
            <a:endParaRPr lang="en-US" sz="2400" dirty="0" smtClean="0">
              <a:latin typeface="Athelas Regular"/>
              <a:cs typeface="Athelas Regular"/>
            </a:endParaRPr>
          </a:p>
          <a:p>
            <a:r>
              <a:rPr lang="en-US" sz="2400" dirty="0">
                <a:latin typeface="Athelas Regular"/>
                <a:cs typeface="Athelas Regular"/>
              </a:rPr>
              <a:t>Kindscher K 1989 Ethnobotany of purple coneflower (</a:t>
            </a:r>
            <a:r>
              <a:rPr lang="en-US" sz="2400" i="1" dirty="0">
                <a:latin typeface="Athelas Regular"/>
                <a:cs typeface="Athelas Regular"/>
              </a:rPr>
              <a:t>Echinacea angustifolia, </a:t>
            </a:r>
            <a:r>
              <a:rPr lang="en-US" sz="2400" dirty="0">
                <a:latin typeface="Athelas Regular"/>
                <a:cs typeface="Athelas Regular"/>
              </a:rPr>
              <a:t>Asteraceae) and other </a:t>
            </a:r>
            <a:r>
              <a:rPr lang="en-US" sz="2400" i="1" dirty="0">
                <a:latin typeface="Athelas Regular"/>
                <a:cs typeface="Athelas Regular"/>
              </a:rPr>
              <a:t>Echinacea</a:t>
            </a:r>
            <a:r>
              <a:rPr lang="en-US" sz="2400" dirty="0">
                <a:latin typeface="Athelas Regular"/>
                <a:cs typeface="Athelas Regular"/>
              </a:rPr>
              <a:t> species. Econ Bot 43:498–507</a:t>
            </a:r>
            <a:r>
              <a:rPr lang="en-US" sz="2400" dirty="0" smtClean="0">
                <a:latin typeface="Athelas Regular"/>
                <a:cs typeface="Athelas Regular"/>
              </a:rPr>
              <a:t>.</a:t>
            </a:r>
          </a:p>
          <a:p>
            <a:endParaRPr lang="en-US" sz="2400" dirty="0" smtClean="0">
              <a:latin typeface="Athelas Regular"/>
              <a:cs typeface="Athelas Regular"/>
            </a:endParaRPr>
          </a:p>
          <a:p>
            <a:r>
              <a:rPr lang="en-US" sz="2400" dirty="0" smtClean="0">
                <a:latin typeface="Athelas Regular"/>
                <a:cs typeface="Athelas Regular"/>
              </a:rPr>
              <a:t>Roesler J, Steinmüller C, Kinderlein A, Emmendörffer A, Wagner H, Lohmann-Matthes M-L.  1991. Application of purified polysaccharides from cell cultures of the plant </a:t>
            </a:r>
            <a:r>
              <a:rPr lang="en-US" sz="2400" i="1" dirty="0" smtClean="0">
                <a:latin typeface="Athelas Regular"/>
                <a:cs typeface="Athelas Regular"/>
              </a:rPr>
              <a:t>Echinacea purpurea </a:t>
            </a:r>
            <a:r>
              <a:rPr lang="en-US" sz="2400" dirty="0" smtClean="0">
                <a:latin typeface="Athelas Regular"/>
                <a:cs typeface="Athelas Regular"/>
              </a:rPr>
              <a:t>to mice mediates protection against systemic infections with </a:t>
            </a:r>
            <a:r>
              <a:rPr lang="en-US" sz="2400" i="1" dirty="0" smtClean="0">
                <a:latin typeface="Athelas Regular"/>
                <a:cs typeface="Athelas Regular"/>
              </a:rPr>
              <a:t>Listeria monocytogenes </a:t>
            </a:r>
            <a:r>
              <a:rPr lang="en-US" sz="2400" dirty="0" smtClean="0">
                <a:latin typeface="Athelas Regular"/>
                <a:cs typeface="Athelas Regular"/>
              </a:rPr>
              <a:t>and Candida albicans. Int J Immunopharmacol. 13:27–37.</a:t>
            </a:r>
          </a:p>
          <a:p>
            <a:endParaRPr lang="en-US" sz="2400" dirty="0" smtClean="0">
              <a:latin typeface="Athelas Regular"/>
              <a:cs typeface="Athelas Regular"/>
            </a:endParaRPr>
          </a:p>
          <a:p>
            <a:r>
              <a:rPr lang="en-US" sz="2400" dirty="0" smtClean="0">
                <a:latin typeface="Athelas Regular"/>
                <a:cs typeface="Athelas Regular"/>
              </a:rPr>
              <a:t>Stewart, KL. 2003. Echinacea Gold Rush: Curley Youpee fights to preserve an ancient legacy. Better Nutrition . 65(3);50-53, 55.</a:t>
            </a:r>
          </a:p>
          <a:p>
            <a:endParaRPr lang="en-US" sz="2400" dirty="0" smtClean="0">
              <a:latin typeface="Athelas Regular"/>
              <a:cs typeface="Athelas Regular"/>
            </a:endParaRPr>
          </a:p>
          <a:p>
            <a:r>
              <a:rPr lang="en-US" sz="2400" dirty="0">
                <a:latin typeface="Athelas Regular"/>
                <a:cs typeface="Athelas Regular"/>
              </a:rPr>
              <a:t>Wong A, Townley S. </a:t>
            </a:r>
            <a:r>
              <a:rPr lang="en-US" sz="2400" dirty="0" smtClean="0">
                <a:latin typeface="Athelas Regular"/>
                <a:cs typeface="Athelas Regular"/>
              </a:rPr>
              <a:t>2011. Herbal </a:t>
            </a:r>
            <a:r>
              <a:rPr lang="en-US" sz="2400" dirty="0">
                <a:latin typeface="Athelas Regular"/>
                <a:cs typeface="Athelas Regular"/>
              </a:rPr>
              <a:t>Medicines and anaesthesia. Continuing Education in Anaesthesia, Critical Care and Pain. </a:t>
            </a:r>
            <a:r>
              <a:rPr lang="en-US" sz="2400" dirty="0" smtClean="0">
                <a:latin typeface="Athelas Regular"/>
                <a:cs typeface="Athelas Regular"/>
              </a:rPr>
              <a:t>11(1</a:t>
            </a:r>
            <a:r>
              <a:rPr lang="en-US" sz="2400" dirty="0">
                <a:latin typeface="Athelas Regular"/>
                <a:cs typeface="Athelas Regular"/>
              </a:rPr>
              <a:t>):14-17.</a:t>
            </a:r>
            <a:endParaRPr lang="en-US" sz="2400" dirty="0" smtClean="0">
              <a:latin typeface="Athelas Regular"/>
              <a:cs typeface="Athelas Regular"/>
            </a:endParaRPr>
          </a:p>
          <a:p>
            <a:endParaRPr lang="en-US" sz="2400" dirty="0">
              <a:latin typeface="Athelas Regular"/>
              <a:cs typeface="Athelas Regular"/>
            </a:endParaRPr>
          </a:p>
        </p:txBody>
      </p:sp>
      <p:sp>
        <p:nvSpPr>
          <p:cNvPr id="33" name="TextBox 32"/>
          <p:cNvSpPr txBox="1"/>
          <p:nvPr/>
        </p:nvSpPr>
        <p:spPr>
          <a:xfrm>
            <a:off x="12707007" y="4367129"/>
            <a:ext cx="7502611" cy="4278094"/>
          </a:xfrm>
          <a:prstGeom prst="rect">
            <a:avLst/>
          </a:prstGeom>
          <a:noFill/>
        </p:spPr>
        <p:txBody>
          <a:bodyPr wrap="square" rtlCol="0">
            <a:spAutoFit/>
          </a:bodyPr>
          <a:lstStyle/>
          <a:p>
            <a:r>
              <a:rPr lang="en-US" sz="4800" b="1" dirty="0" smtClean="0">
                <a:latin typeface="Athelas Regular"/>
                <a:cs typeface="Athelas Regular"/>
              </a:rPr>
              <a:t>Results:</a:t>
            </a:r>
            <a:r>
              <a:rPr lang="en-US" sz="3200" b="1" dirty="0" smtClean="0">
                <a:latin typeface="Athelas Regular"/>
                <a:cs typeface="Athelas Regular"/>
              </a:rPr>
              <a:t> </a:t>
            </a:r>
            <a:r>
              <a:rPr lang="en-US" sz="3200" dirty="0" smtClean="0">
                <a:latin typeface="Athelas Regular"/>
                <a:cs typeface="Athelas Regular"/>
              </a:rPr>
              <a:t>Place-based and culture- based learning</a:t>
            </a:r>
            <a:r>
              <a:rPr lang="en-US" sz="3200" i="1" dirty="0" smtClean="0">
                <a:latin typeface="Athelas Regular"/>
                <a:cs typeface="Athelas Regular"/>
              </a:rPr>
              <a:t> c</a:t>
            </a:r>
            <a:r>
              <a:rPr lang="en-US" sz="3200" dirty="0" smtClean="0">
                <a:latin typeface="Athelas Regular"/>
                <a:cs typeface="Athelas Regular"/>
              </a:rPr>
              <a:t>an teach children about their culture and environment. To help fill this need, we developed lesson plans that include field trips to the Lame Deer Botanical Gardens and discussions focused on culturally significant ideas.</a:t>
            </a:r>
          </a:p>
          <a:p>
            <a:endParaRPr lang="en-US" sz="3200" dirty="0">
              <a:latin typeface="Athelas Regular"/>
              <a:cs typeface="Athelas Regular"/>
            </a:endParaRPr>
          </a:p>
        </p:txBody>
      </p:sp>
      <p:sp>
        <p:nvSpPr>
          <p:cNvPr id="35" name="TextBox 34"/>
          <p:cNvSpPr txBox="1"/>
          <p:nvPr/>
        </p:nvSpPr>
        <p:spPr>
          <a:xfrm>
            <a:off x="20865352" y="17446530"/>
            <a:ext cx="5933613" cy="4770536"/>
          </a:xfrm>
          <a:prstGeom prst="rect">
            <a:avLst/>
          </a:prstGeom>
          <a:noFill/>
        </p:spPr>
        <p:txBody>
          <a:bodyPr wrap="square" rtlCol="0">
            <a:spAutoFit/>
          </a:bodyPr>
          <a:lstStyle/>
          <a:p>
            <a:r>
              <a:rPr lang="en-US" sz="3200" dirty="0" smtClean="0"/>
              <a:t> </a:t>
            </a:r>
            <a:r>
              <a:rPr lang="en-US" sz="4800" b="1" dirty="0" smtClean="0">
                <a:latin typeface="Athelas Regular"/>
                <a:cs typeface="Athelas Regular"/>
              </a:rPr>
              <a:t>Results: </a:t>
            </a:r>
            <a:r>
              <a:rPr lang="en-US" sz="3200" dirty="0" smtClean="0">
                <a:latin typeface="Athelas Regular"/>
                <a:cs typeface="Athelas Regular"/>
              </a:rPr>
              <a:t>Meredith suggested a children’s book linking past usage of </a:t>
            </a:r>
            <a:r>
              <a:rPr lang="en-US" sz="3200" i="1" dirty="0" smtClean="0">
                <a:latin typeface="Athelas Regular"/>
                <a:cs typeface="Athelas Regular"/>
              </a:rPr>
              <a:t>Echinacea pallida</a:t>
            </a:r>
            <a:r>
              <a:rPr lang="en-US" sz="3200" dirty="0" smtClean="0">
                <a:latin typeface="Athelas Regular"/>
                <a:cs typeface="Athelas Regular"/>
              </a:rPr>
              <a:t> to modern day usage could help foster pride in Northern Cheyenne culture. That pride can cause children to grow up inspired to create positive change in their community.</a:t>
            </a:r>
            <a:endParaRPr lang="en-US" sz="3200" dirty="0">
              <a:latin typeface="Athelas Regular"/>
              <a:cs typeface="Athelas Regular"/>
            </a:endParaRPr>
          </a:p>
        </p:txBody>
      </p:sp>
      <p:graphicFrame>
        <p:nvGraphicFramePr>
          <p:cNvPr id="34" name="Table 33"/>
          <p:cNvGraphicFramePr>
            <a:graphicFrameLocks noGrp="1"/>
          </p:cNvGraphicFramePr>
          <p:nvPr>
            <p:extLst>
              <p:ext uri="{D42A27DB-BD31-4B8C-83A1-F6EECF244321}">
                <p14:modId xmlns="" xmlns:p14="http://schemas.microsoft.com/office/powerpoint/2010/main" val="2529342733"/>
              </p:ext>
            </p:extLst>
          </p:nvPr>
        </p:nvGraphicFramePr>
        <p:xfrm>
          <a:off x="11414242" y="12093133"/>
          <a:ext cx="7910248" cy="7467078"/>
        </p:xfrm>
        <a:graphic>
          <a:graphicData uri="http://schemas.openxmlformats.org/drawingml/2006/table">
            <a:tbl>
              <a:tblPr firstRow="1" bandRow="1">
                <a:tableStyleId>{2D5ABB26-0587-4C30-8999-92F81FD0307C}</a:tableStyleId>
              </a:tblPr>
              <a:tblGrid>
                <a:gridCol w="2873637"/>
                <a:gridCol w="2664580"/>
                <a:gridCol w="2372031"/>
              </a:tblGrid>
              <a:tr h="1600069">
                <a:tc>
                  <a:txBody>
                    <a:bodyPr/>
                    <a:lstStyle/>
                    <a:p>
                      <a:r>
                        <a:rPr lang="en-US" sz="3200" b="1" dirty="0" smtClean="0">
                          <a:latin typeface="Athelas Regular"/>
                          <a:cs typeface="Athelas Regular"/>
                        </a:rPr>
                        <a:t>Northern</a:t>
                      </a:r>
                      <a:r>
                        <a:rPr lang="en-US" sz="3200" b="1" baseline="0" dirty="0" smtClean="0">
                          <a:latin typeface="Athelas Regular"/>
                          <a:cs typeface="Athelas Regular"/>
                        </a:rPr>
                        <a:t> Cheyenne Use</a:t>
                      </a:r>
                      <a:endParaRPr lang="en-US" sz="3200" b="1"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3200" b="1" dirty="0" smtClean="0">
                          <a:latin typeface="Athelas Regular"/>
                          <a:cs typeface="Athelas Regular"/>
                        </a:rPr>
                        <a:t>Alternative</a:t>
                      </a:r>
                      <a:r>
                        <a:rPr lang="en-US" sz="3200" b="1" baseline="0" dirty="0" smtClean="0">
                          <a:latin typeface="Athelas Regular"/>
                          <a:cs typeface="Athelas Regular"/>
                        </a:rPr>
                        <a:t> Use</a:t>
                      </a:r>
                      <a:endParaRPr lang="en-US" sz="3200" b="1"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3200" b="1" dirty="0" smtClean="0">
                          <a:latin typeface="Athelas Regular"/>
                          <a:cs typeface="Athelas Regular"/>
                        </a:rPr>
                        <a:t>Western</a:t>
                      </a:r>
                      <a:r>
                        <a:rPr lang="en-US" sz="3200" b="1" baseline="0" dirty="0" smtClean="0">
                          <a:latin typeface="Athelas Regular"/>
                          <a:cs typeface="Athelas Regular"/>
                        </a:rPr>
                        <a:t> Science Support</a:t>
                      </a:r>
                      <a:endParaRPr lang="en-US" sz="3200" b="1"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98087">
                <a:tc>
                  <a:txBody>
                    <a:bodyPr/>
                    <a:lstStyle/>
                    <a:p>
                      <a:r>
                        <a:rPr lang="en-US" sz="3200" dirty="0" smtClean="0">
                          <a:latin typeface="Athelas Regular"/>
                          <a:cs typeface="Athelas Regular"/>
                        </a:rPr>
                        <a:t>Toothache/</a:t>
                      </a:r>
                    </a:p>
                    <a:p>
                      <a:r>
                        <a:rPr lang="en-US" sz="3200" dirty="0" smtClean="0">
                          <a:latin typeface="Athelas Regular"/>
                          <a:cs typeface="Athelas Regular"/>
                        </a:rPr>
                        <a:t>mouth pain</a:t>
                      </a:r>
                      <a:endParaRPr lang="en-US" sz="3200"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3200" dirty="0" smtClean="0">
                          <a:latin typeface="Athelas Regular"/>
                          <a:cs typeface="Athelas Regular"/>
                        </a:rPr>
                        <a:t>No</a:t>
                      </a:r>
                      <a:r>
                        <a:rPr lang="en-US" sz="3200" baseline="0" dirty="0" smtClean="0">
                          <a:latin typeface="Athelas Regular"/>
                          <a:cs typeface="Athelas Regular"/>
                        </a:rPr>
                        <a:t> info. found</a:t>
                      </a:r>
                      <a:endParaRPr lang="en-US" sz="3200"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3200" dirty="0" smtClean="0">
                          <a:latin typeface="Athelas Regular"/>
                          <a:cs typeface="Athelas Regular"/>
                        </a:rPr>
                        <a:t>Flannery 1999</a:t>
                      </a:r>
                      <a:endParaRPr lang="en-US" sz="3200"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83770">
                <a:tc>
                  <a:txBody>
                    <a:bodyPr/>
                    <a:lstStyle/>
                    <a:p>
                      <a:r>
                        <a:rPr lang="en-US" sz="3200" dirty="0" smtClean="0">
                          <a:latin typeface="Athelas Regular"/>
                          <a:cs typeface="Athelas Regular"/>
                        </a:rPr>
                        <a:t>Skin</a:t>
                      </a:r>
                      <a:r>
                        <a:rPr lang="en-US" sz="3200" baseline="0" dirty="0" smtClean="0">
                          <a:latin typeface="Athelas Regular"/>
                          <a:cs typeface="Athelas Regular"/>
                        </a:rPr>
                        <a:t> health</a:t>
                      </a:r>
                      <a:endParaRPr lang="en-US" sz="3200"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3200" dirty="0" smtClean="0">
                          <a:latin typeface="Athelas Regular"/>
                          <a:cs typeface="Athelas Regular"/>
                        </a:rPr>
                        <a:t>Acne</a:t>
                      </a:r>
                      <a:r>
                        <a:rPr lang="en-US" sz="3200" baseline="0" dirty="0" smtClean="0">
                          <a:latin typeface="Athelas Regular"/>
                          <a:cs typeface="Athelas Regular"/>
                        </a:rPr>
                        <a:t> treatment</a:t>
                      </a:r>
                      <a:endParaRPr lang="en-US" sz="3200"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3200" dirty="0" smtClean="0">
                          <a:latin typeface="Athelas Regular"/>
                          <a:cs typeface="Athelas Regular"/>
                        </a:rPr>
                        <a:t>Kindscher 1989</a:t>
                      </a:r>
                      <a:endParaRPr lang="en-US" sz="3200"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04035">
                <a:tc>
                  <a:txBody>
                    <a:bodyPr/>
                    <a:lstStyle/>
                    <a:p>
                      <a:r>
                        <a:rPr lang="en-US" sz="3200" dirty="0" smtClean="0">
                          <a:latin typeface="Athelas Regular"/>
                          <a:cs typeface="Athelas Regular"/>
                        </a:rPr>
                        <a:t>Sore muscle</a:t>
                      </a:r>
                      <a:r>
                        <a:rPr lang="en-US" sz="3200" baseline="0" dirty="0" smtClean="0">
                          <a:latin typeface="Athelas Regular"/>
                          <a:cs typeface="Athelas Regular"/>
                        </a:rPr>
                        <a:t> treatment</a:t>
                      </a:r>
                      <a:endParaRPr lang="en-US" sz="3200"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3200" dirty="0" smtClean="0">
                          <a:latin typeface="Athelas Regular"/>
                          <a:cs typeface="Athelas Regular"/>
                        </a:rPr>
                        <a:t>Numb a sore throat</a:t>
                      </a:r>
                      <a:endParaRPr lang="en-US" sz="3200"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3200" dirty="0" smtClean="0">
                          <a:latin typeface="Athelas Regular"/>
                          <a:cs typeface="Athelas Regular"/>
                        </a:rPr>
                        <a:t>Active</a:t>
                      </a:r>
                      <a:r>
                        <a:rPr lang="en-US" sz="3200" baseline="0" dirty="0" smtClean="0">
                          <a:latin typeface="Athelas Regular"/>
                          <a:cs typeface="Athelas Regular"/>
                        </a:rPr>
                        <a:t> </a:t>
                      </a:r>
                      <a:r>
                        <a:rPr lang="en-US" sz="3200" i="1" baseline="0" dirty="0" smtClean="0">
                          <a:latin typeface="Athelas Regular"/>
                          <a:cs typeface="Athelas Regular"/>
                        </a:rPr>
                        <a:t>Echinacea </a:t>
                      </a:r>
                      <a:r>
                        <a:rPr lang="en-US" sz="3200" i="0" baseline="0" dirty="0" smtClean="0">
                          <a:latin typeface="Athelas Regular"/>
                          <a:cs typeface="Athelas Regular"/>
                        </a:rPr>
                        <a:t>samples commonly tested</a:t>
                      </a:r>
                      <a:endParaRPr lang="en-US" sz="3200"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98087">
                <a:tc>
                  <a:txBody>
                    <a:bodyPr/>
                    <a:lstStyle/>
                    <a:p>
                      <a:pPr marL="0" marR="0" indent="0" algn="l" defTabSz="2194560" rtl="0" eaLnBrk="1" fontAlgn="auto" latinLnBrk="0" hangingPunct="1">
                        <a:lnSpc>
                          <a:spcPct val="100000"/>
                        </a:lnSpc>
                        <a:spcBef>
                          <a:spcPts val="0"/>
                        </a:spcBef>
                        <a:spcAft>
                          <a:spcPts val="0"/>
                        </a:spcAft>
                        <a:buClrTx/>
                        <a:buSzTx/>
                        <a:buFontTx/>
                        <a:buNone/>
                        <a:tabLst/>
                        <a:defRPr/>
                      </a:pPr>
                      <a:r>
                        <a:rPr lang="en-US" sz="3200" dirty="0" smtClean="0">
                          <a:latin typeface="Athelas Regular"/>
                          <a:cs typeface="Athelas Regular"/>
                        </a:rPr>
                        <a:t>No</a:t>
                      </a:r>
                      <a:r>
                        <a:rPr lang="en-US" sz="3200" baseline="0" dirty="0" smtClean="0">
                          <a:latin typeface="Athelas Regular"/>
                          <a:cs typeface="Athelas Regular"/>
                        </a:rPr>
                        <a:t> info. found</a:t>
                      </a:r>
                      <a:endParaRPr lang="en-US" sz="3200" dirty="0" smtClean="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3200" dirty="0" smtClean="0">
                          <a:latin typeface="Athelas Regular"/>
                          <a:cs typeface="Athelas Regular"/>
                        </a:rPr>
                        <a:t>Cold remedy</a:t>
                      </a:r>
                      <a:endParaRPr lang="en-US" sz="3200"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3200" dirty="0" smtClean="0">
                          <a:latin typeface="Athelas Regular"/>
                          <a:cs typeface="Athelas Regular"/>
                        </a:rPr>
                        <a:t>Wong, et</a:t>
                      </a:r>
                      <a:r>
                        <a:rPr lang="en-US" sz="3200" baseline="0" dirty="0" smtClean="0">
                          <a:latin typeface="Athelas Regular"/>
                          <a:cs typeface="Athelas Regular"/>
                        </a:rPr>
                        <a:t> al. 2011</a:t>
                      </a:r>
                      <a:endParaRPr lang="en-US" sz="3200" dirty="0">
                        <a:latin typeface="Athelas Regular"/>
                        <a:cs typeface="Athelas Regular"/>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1" name="TextBox 20"/>
          <p:cNvSpPr txBox="1"/>
          <p:nvPr/>
        </p:nvSpPr>
        <p:spPr>
          <a:xfrm>
            <a:off x="10594428" y="9674139"/>
            <a:ext cx="9733750" cy="2308324"/>
          </a:xfrm>
          <a:prstGeom prst="rect">
            <a:avLst/>
          </a:prstGeom>
          <a:noFill/>
        </p:spPr>
        <p:txBody>
          <a:bodyPr wrap="square" rtlCol="0">
            <a:spAutoFit/>
          </a:bodyPr>
          <a:lstStyle/>
          <a:p>
            <a:r>
              <a:rPr lang="en-US" sz="4800" b="1" dirty="0" smtClean="0">
                <a:latin typeface="Athelas Regular"/>
                <a:cs typeface="Athelas Regular"/>
              </a:rPr>
              <a:t>Results: </a:t>
            </a:r>
            <a:r>
              <a:rPr lang="en-US" sz="3200" dirty="0" smtClean="0">
                <a:latin typeface="Athelas Regular"/>
                <a:cs typeface="Athelas Regular"/>
              </a:rPr>
              <a:t>Our Western science literature review affirmed much already known by Northern Cheyenne and led to strong support for Native Science uses of </a:t>
            </a:r>
            <a:r>
              <a:rPr lang="en-US" sz="3200" i="1" dirty="0" smtClean="0">
                <a:latin typeface="Athelas Regular"/>
                <a:cs typeface="Athelas Regular"/>
              </a:rPr>
              <a:t>Echinacea pallida, </a:t>
            </a:r>
            <a:r>
              <a:rPr lang="en-US" sz="3200" dirty="0" smtClean="0">
                <a:latin typeface="Athelas Regular"/>
                <a:cs typeface="Athelas Regular"/>
              </a:rPr>
              <a:t>leaves and root. </a:t>
            </a:r>
            <a:endParaRPr lang="en-US" sz="3200" dirty="0">
              <a:latin typeface="Athelas Regular"/>
              <a:cs typeface="Athelas Regular"/>
            </a:endParaRPr>
          </a:p>
        </p:txBody>
      </p:sp>
      <p:sp>
        <p:nvSpPr>
          <p:cNvPr id="37" name="TextBox 36"/>
          <p:cNvSpPr txBox="1"/>
          <p:nvPr/>
        </p:nvSpPr>
        <p:spPr>
          <a:xfrm>
            <a:off x="630621" y="21212085"/>
            <a:ext cx="6234635"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t>Table 1. Peer-refereed literature search summary</a:t>
            </a:r>
            <a:endParaRPr lang="en-US" sz="3200" dirty="0"/>
          </a:p>
        </p:txBody>
      </p:sp>
      <p:sp>
        <p:nvSpPr>
          <p:cNvPr id="38" name="TextBox 37"/>
          <p:cNvSpPr txBox="1"/>
          <p:nvPr/>
        </p:nvSpPr>
        <p:spPr>
          <a:xfrm>
            <a:off x="683719" y="27131318"/>
            <a:ext cx="6181535" cy="477053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800" b="1" dirty="0" smtClean="0">
                <a:latin typeface="Athelas Regular"/>
                <a:cs typeface="Athelas Regular"/>
              </a:rPr>
              <a:t>Results:</a:t>
            </a:r>
            <a:r>
              <a:rPr lang="en-US" sz="1800" b="1" dirty="0" smtClean="0">
                <a:latin typeface="Athelas Regular"/>
                <a:cs typeface="Athelas Regular"/>
              </a:rPr>
              <a:t> </a:t>
            </a:r>
            <a:r>
              <a:rPr lang="en-US" sz="3200" i="1" dirty="0" smtClean="0">
                <a:latin typeface="Athelas Regular"/>
                <a:cs typeface="Athelas Regular"/>
              </a:rPr>
              <a:t>Echinacea</a:t>
            </a:r>
            <a:r>
              <a:rPr lang="en-US" sz="3200" dirty="0" smtClean="0">
                <a:latin typeface="Athelas Regular"/>
                <a:cs typeface="Athelas Regular"/>
              </a:rPr>
              <a:t> spp. was available year round on the Northern Cheyenne reservation, providing a reputable and affordable medicine celebrating Northern Cheyenne culture.  </a:t>
            </a:r>
            <a:r>
              <a:rPr lang="en-US" sz="3200" i="1" dirty="0" smtClean="0">
                <a:latin typeface="Athelas Regular"/>
                <a:cs typeface="Athelas Regular"/>
              </a:rPr>
              <a:t>Echinacea</a:t>
            </a:r>
            <a:r>
              <a:rPr lang="en-US" sz="3200" dirty="0" smtClean="0">
                <a:latin typeface="Athelas Regular"/>
                <a:cs typeface="Athelas Regular"/>
              </a:rPr>
              <a:t> spp. and others like it foster pride in the Northern Cheyenne knowledge. </a:t>
            </a:r>
            <a:endParaRPr lang="en-US" sz="3200" dirty="0"/>
          </a:p>
        </p:txBody>
      </p:sp>
    </p:spTree>
    <p:extLst>
      <p:ext uri="{BB962C8B-B14F-4D97-AF65-F5344CB8AC3E}">
        <p14:creationId xmlns="" xmlns:p14="http://schemas.microsoft.com/office/powerpoint/2010/main" val="3032410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1698</TotalTime>
  <Words>780</Words>
  <Application>Microsoft Office PowerPoint</Application>
  <PresentationFormat>Custom</PresentationFormat>
  <Paragraphs>73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Sandpoint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Chambers</dc:creator>
  <cp:lastModifiedBy>BobsWorkshop</cp:lastModifiedBy>
  <cp:revision>78</cp:revision>
  <dcterms:created xsi:type="dcterms:W3CDTF">2014-04-11T00:24:30Z</dcterms:created>
  <dcterms:modified xsi:type="dcterms:W3CDTF">2014-05-12T04:49:57Z</dcterms:modified>
</cp:coreProperties>
</file>