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7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>
      <p:cViewPr varScale="1">
        <p:scale>
          <a:sx n="79" d="100"/>
          <a:sy n="79" d="100"/>
        </p:scale>
        <p:origin x="-9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D9F510-4B39-4EB0-9F86-20E1FC89471B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EB693C-EA35-4268-8599-9C16F33265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9F2A6F-5ACC-41E5-B916-5BA4E404DD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357C9-51BB-4360-8783-5B5C84E8263F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ACD9F-137A-498E-8352-2FB050729B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3548E-4AA0-43B5-B3E9-5D24BB9E269B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D54C9-5EA2-4D30-9AAE-31493C9676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FB160-760E-49E0-B169-84E5A49D7C19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B426C-728C-4214-A668-859D21ABD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4BA40-4BF1-4458-BA1C-24B79CD61E2D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50448-037B-467D-B7F6-8787A76CE0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80BB1-8687-48EA-9930-3A8C961DBC75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F17ED-C9B5-42E0-ABFA-186E206108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FD8FD-6365-4A9B-BA01-F0499A195F4D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162D3-CDD3-46D5-879B-2378EDA85A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4781F-44A7-4168-86E9-DAACE72F357E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D0A5-922C-47FC-B920-4E256D3A3C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CCAD5-8883-4D07-8674-A026BE6ACE03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7873C-9E40-48A2-BB03-BA2CB7C466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7C6DA-063A-481C-83EE-410E3F367D10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64910-AFF1-4A2C-9578-5FFCE20494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E0A63-9CD2-4234-8112-DCE1E68BD002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AFABB-57C2-40EF-A3BF-45632D9F89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F0431-D3F4-46E0-AAFA-E6A14A5888C2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748644B-3CC4-4825-B11C-726D4A54EB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BFB55E-E6C6-486C-AD51-B205968A1B13}" type="datetimeFigureOut">
              <a:rPr lang="en-US" smtClean="0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A2CCF76-CDD4-4FEB-A60F-E6E4DFF1FE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hyperlink" Target="http://www.montana.edu/mali/AfricaTripMar2010FDAGMSKyShort/pages/168_jpg.htm" TargetMode="Externa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hyperlink" Target="http://www.montana.edu/mali/dunkelFlorenceVisitSanambeleJune11/pages/082_jpg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mali/AfricaTripStacyBearcomesoutSep2009short/pages/207_jpg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676400"/>
          </a:xfrm>
        </p:spPr>
        <p:txBody>
          <a:bodyPr rtlCol="0">
            <a:normAutofit/>
          </a:bodyPr>
          <a:lstStyle/>
          <a:p>
            <a:pPr defTabSz="911225" eaLnBrk="0" fontAlgn="auto" hangingPunct="0">
              <a:spcAft>
                <a:spcPts val="0"/>
              </a:spcAft>
              <a:defRPr/>
            </a:pPr>
            <a:r>
              <a:rPr lang="en-US" sz="3600" b="1" dirty="0" smtClean="0"/>
              <a:t>Community-Based Natural Products for Integrated Pest Management:</a:t>
            </a:r>
            <a:br>
              <a:rPr lang="en-US" sz="3600" b="1" dirty="0" smtClean="0"/>
            </a:br>
            <a:r>
              <a:rPr lang="en-US" sz="3600" b="1" dirty="0" smtClean="0"/>
              <a:t>By the Community, for the Community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54696" cy="22098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Florence V. Dunkel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Department of Plant Sciences and Plant Pathology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Montana State University-Bozeman, Montana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Keriba Coulibaly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L’Institut d’Economie Rurale-Sikasso, Mali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Ashley Alvarado</a:t>
            </a: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 Fort Belknap Community College-Fort Belknap, Montana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524000" y="990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2053" name="Picture 53" descr="AIRO_logo_color_new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204247"/>
            <a:ext cx="1512232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4" descr="newMSUlog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2799" y="204247"/>
            <a:ext cx="162005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2438400" y="304800"/>
            <a:ext cx="41767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latin typeface="Calibri" pitchFamily="34" charset="0"/>
              </a:rPr>
              <a:t>NC-213 Marketing </a:t>
            </a:r>
            <a:r>
              <a:rPr lang="en-US" sz="2800" b="1" i="1" dirty="0" smtClean="0">
                <a:latin typeface="Calibri" pitchFamily="34" charset="0"/>
              </a:rPr>
              <a:t>and</a:t>
            </a:r>
          </a:p>
          <a:p>
            <a:pPr algn="ctr"/>
            <a:r>
              <a:rPr lang="en-US" sz="2800" b="1" i="1" dirty="0" smtClean="0">
                <a:latin typeface="Calibri" pitchFamily="34" charset="0"/>
              </a:rPr>
              <a:t>Delivery </a:t>
            </a:r>
            <a:r>
              <a:rPr lang="en-US" sz="2800" b="1" i="1" dirty="0">
                <a:latin typeface="Calibri" pitchFamily="34" charset="0"/>
              </a:rPr>
              <a:t>of </a:t>
            </a:r>
            <a:r>
              <a:rPr lang="en-US" sz="2800" b="1" i="1" dirty="0" smtClean="0">
                <a:latin typeface="Calibri" pitchFamily="34" charset="0"/>
              </a:rPr>
              <a:t>Quality Grains</a:t>
            </a:r>
          </a:p>
          <a:p>
            <a:pPr algn="ctr"/>
            <a:r>
              <a:rPr lang="en-US" sz="2800" b="1" i="1" dirty="0" smtClean="0">
                <a:latin typeface="Calibri" pitchFamily="34" charset="0"/>
              </a:rPr>
              <a:t>and </a:t>
            </a:r>
            <a:r>
              <a:rPr lang="en-US" sz="2800" b="1" i="1" dirty="0" err="1">
                <a:latin typeface="Calibri" pitchFamily="34" charset="0"/>
              </a:rPr>
              <a:t>BioProcess</a:t>
            </a:r>
            <a:r>
              <a:rPr lang="en-US" sz="2800" b="1" i="1" dirty="0">
                <a:latin typeface="Calibri" pitchFamily="34" charset="0"/>
              </a:rPr>
              <a:t> </a:t>
            </a:r>
            <a:r>
              <a:rPr lang="en-US" sz="2800" b="1" i="1" dirty="0" err="1" smtClean="0">
                <a:latin typeface="Calibri" pitchFamily="34" charset="0"/>
              </a:rPr>
              <a:t>Coproducts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" name="Picture 150" descr="EPSCoR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5588" y="36036250"/>
            <a:ext cx="278606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8976360" y="6690360"/>
            <a:ext cx="91440" cy="9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24000" y="0"/>
            <a:ext cx="1066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7696200" y="502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99146" y="1600200"/>
            <a:ext cx="314485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90360"/>
            <a:ext cx="91440" cy="9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p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419600"/>
            <a:ext cx="36576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cattlemal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080459"/>
            <a:ext cx="3200400" cy="27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167_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838200"/>
            <a:ext cx="3733800" cy="28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chicken mal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1143000"/>
            <a:ext cx="2362200" cy="3134458"/>
          </a:xfrm>
          <a:prstGeom prst="rect">
            <a:avLst/>
          </a:prstGeom>
        </p:spPr>
      </p:pic>
      <p:pic>
        <p:nvPicPr>
          <p:cNvPr id="43010" name="Picture 2" descr="http://www.montana.edu/mali/AfricaTripMar2010FDAGMSKyShort/thumbnails/168_jp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838200"/>
            <a:ext cx="2743200" cy="2057402"/>
          </a:xfrm>
          <a:prstGeom prst="rect">
            <a:avLst/>
          </a:prstGeom>
          <a:noFill/>
        </p:spPr>
      </p:pic>
      <p:pic>
        <p:nvPicPr>
          <p:cNvPr id="43012" name="Picture 4" descr="http://www.montana.edu/mali/dunkelFlorenceVisitSanambeleJune11/thumbnails/082_jpg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2971800"/>
            <a:ext cx="2336798" cy="1752600"/>
          </a:xfrm>
          <a:prstGeom prst="rect">
            <a:avLst/>
          </a:prstGeom>
          <a:noFill/>
        </p:spPr>
      </p:pic>
      <p:pic>
        <p:nvPicPr>
          <p:cNvPr id="43014" name="Picture 6" descr="http://www.montana.edu/mali/dunkelFlorenceVisitSanambeleJune11/images/143_jp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648200"/>
            <a:ext cx="2590800" cy="1943101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76200" y="6690360"/>
            <a:ext cx="91440" cy="9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9154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Essential Amino Acids, Micro-Nutrients Missing in a Mostly Grain Diet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17983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Kwashiorkor, protein energy malnutrition</a:t>
            </a:r>
          </a:p>
          <a:p>
            <a:r>
              <a:rPr lang="en-US" dirty="0" smtClean="0"/>
              <a:t>40% children in Mali, 0-5 years old</a:t>
            </a:r>
          </a:p>
          <a:p>
            <a:r>
              <a:rPr lang="en-US" dirty="0" smtClean="0"/>
              <a:t>Delayed development, stunting in physical structure, impaired mental functions, ultimately death if not treated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590800" y="30403800"/>
            <a:ext cx="3205163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earl_millet_thumb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4038600"/>
            <a:ext cx="3403883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orghum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38800" y="4038600"/>
            <a:ext cx="295522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8976360" y="6690360"/>
            <a:ext cx="91440" cy="9144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8976360" y="6690360"/>
            <a:ext cx="91440" cy="9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3657600" cy="838200"/>
          </a:xfrm>
        </p:spPr>
        <p:txBody>
          <a:bodyPr/>
          <a:lstStyle/>
          <a:p>
            <a:r>
              <a:rPr lang="en-US" dirty="0" smtClean="0"/>
              <a:t>Kwashiorkor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25000" r="25000" b="59860"/>
          <a:stretch>
            <a:fillRect/>
          </a:stretch>
        </p:blipFill>
        <p:spPr>
          <a:xfrm>
            <a:off x="3581400" y="1600200"/>
            <a:ext cx="1981200" cy="2362200"/>
          </a:xfrm>
          <a:noFill/>
        </p:spPr>
      </p:pic>
      <p:pic>
        <p:nvPicPr>
          <p:cNvPr id="5" name="Content Placeholder 4" descr="Child_with_kwashiorkor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1138" y="1600200"/>
            <a:ext cx="27192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washiorkor baby.JPG"/>
          <p:cNvPicPr>
            <a:picLocks noChangeAspect="1"/>
          </p:cNvPicPr>
          <p:nvPr/>
        </p:nvPicPr>
        <p:blipFill>
          <a:blip r:embed="rId5" cstate="email"/>
          <a:srcRect l="7093" t="8064"/>
          <a:stretch>
            <a:fillRect/>
          </a:stretch>
        </p:blipFill>
        <p:spPr bwMode="auto">
          <a:xfrm>
            <a:off x="5791200" y="1600200"/>
            <a:ext cx="323006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email"/>
          <a:srcRect l="26923" t="46453" r="26923" b="17130"/>
          <a:stretch>
            <a:fillRect/>
          </a:stretch>
        </p:blipFill>
        <p:spPr>
          <a:xfrm>
            <a:off x="3657600" y="4038600"/>
            <a:ext cx="1828800" cy="2286000"/>
          </a:xfrm>
          <a:prstGeom prst="rect">
            <a:avLst/>
          </a:prstGeom>
          <a:noFill/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8976360" y="6690360"/>
            <a:ext cx="91440" cy="9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67512"/>
            <a:ext cx="6553200" cy="1313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Cowpea bruchid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4900" b="1" i="1" dirty="0" smtClean="0"/>
              <a:t>Callosobruchus maculatus</a:t>
            </a:r>
            <a:endParaRPr lang="en-US" b="1" i="1" dirty="0" smtClean="0"/>
          </a:p>
        </p:txBody>
      </p:sp>
      <p:pic>
        <p:nvPicPr>
          <p:cNvPr id="6147" name="Picture 50" descr="callosobruchus maculatus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19200" y="2057400"/>
            <a:ext cx="6705600" cy="4539708"/>
          </a:xfr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976360" y="6690360"/>
            <a:ext cx="91440" cy="9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 smtClean="0"/>
              <a:t>Solution Requirements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493520"/>
          </a:xfrm>
        </p:spPr>
        <p:txBody>
          <a:bodyPr/>
          <a:lstStyle/>
          <a:p>
            <a:pPr marL="349250" indent="-349250"/>
            <a:r>
              <a:rPr lang="en-US" dirty="0" smtClean="0"/>
              <a:t>No cash cost</a:t>
            </a:r>
          </a:p>
          <a:p>
            <a:pPr marL="349250" indent="-349250"/>
            <a:r>
              <a:rPr lang="en-US" dirty="0" smtClean="0"/>
              <a:t>Produced in the village</a:t>
            </a:r>
          </a:p>
          <a:p>
            <a:pPr marL="349250" indent="-349250"/>
            <a:r>
              <a:rPr lang="en-US" dirty="0" smtClean="0"/>
              <a:t>Use </a:t>
            </a:r>
            <a:r>
              <a:rPr lang="en-US" smtClean="0"/>
              <a:t>no unknown </a:t>
            </a:r>
            <a:r>
              <a:rPr lang="en-US" dirty="0" smtClean="0"/>
              <a:t>technology</a:t>
            </a:r>
          </a:p>
        </p:txBody>
      </p:sp>
      <p:pic>
        <p:nvPicPr>
          <p:cNvPr id="7172" name="Picture 2" descr="http://www.montana.edu/mali/AfricaTripStacyBearcomesoutSep2009short/thumbnails/207_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7760" y="3657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9600" y="3657600"/>
            <a:ext cx="3652190" cy="27432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8976360" y="6690360"/>
            <a:ext cx="91440" cy="9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62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/>
              <a:t>West African Village Adoption Failures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229600" cy="3001962"/>
          </a:xfrm>
        </p:spPr>
        <p:txBody>
          <a:bodyPr/>
          <a:lstStyle/>
          <a:p>
            <a:r>
              <a:rPr lang="en-US" dirty="0" smtClean="0"/>
              <a:t>Neem Kernel Extract, Neem Kernel</a:t>
            </a:r>
          </a:p>
          <a:p>
            <a:pPr>
              <a:buNone/>
            </a:pPr>
            <a:r>
              <a:rPr lang="en-US" dirty="0" smtClean="0"/>
              <a:t>       Powder, </a:t>
            </a:r>
            <a:r>
              <a:rPr lang="en-US" i="1" dirty="0" smtClean="0"/>
              <a:t>Azadirachta indica</a:t>
            </a:r>
            <a:endParaRPr lang="en-US" dirty="0" smtClean="0"/>
          </a:p>
          <a:p>
            <a:r>
              <a:rPr lang="en-US" dirty="0" smtClean="0"/>
              <a:t>African mint, </a:t>
            </a:r>
            <a:r>
              <a:rPr lang="en-US" i="1" dirty="0" smtClean="0"/>
              <a:t>Ocimum canum</a:t>
            </a:r>
          </a:p>
          <a:p>
            <a:r>
              <a:rPr lang="en-US" dirty="0" smtClean="0"/>
              <a:t>Triple plastic bags</a:t>
            </a:r>
          </a:p>
          <a:p>
            <a:r>
              <a:rPr lang="en-US" dirty="0" smtClean="0"/>
              <a:t>Ashes</a:t>
            </a:r>
          </a:p>
          <a:p>
            <a:r>
              <a:rPr lang="en-US" dirty="0" smtClean="0"/>
              <a:t>Crop residues</a:t>
            </a:r>
          </a:p>
        </p:txBody>
      </p:sp>
      <p:pic>
        <p:nvPicPr>
          <p:cNvPr id="8196" name="Picture 6" descr="neemtree_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43788" y="1828800"/>
            <a:ext cx="3676412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aza_ind_11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3700660"/>
            <a:ext cx="2997200" cy="300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aza_ind_629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8338" y="4953000"/>
            <a:ext cx="27606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76200" y="6690360"/>
            <a:ext cx="91440" cy="9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9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610</TotalTime>
  <Words>137</Words>
  <Application>Microsoft Office PowerPoint</Application>
  <PresentationFormat>On-screen Show (4:3)</PresentationFormat>
  <Paragraphs>31</Paragraphs>
  <Slides>8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Community-Based Natural Products for Integrated Pest Management: By the Community, for the Community</vt:lpstr>
      <vt:lpstr>Slide 2</vt:lpstr>
      <vt:lpstr>Slide 3</vt:lpstr>
      <vt:lpstr>Essential Amino Acids, Micro-Nutrients Missing in a Mostly Grain Diet</vt:lpstr>
      <vt:lpstr>Kwashiorkor</vt:lpstr>
      <vt:lpstr>Cowpea bruchid Callosobruchus maculatus</vt:lpstr>
      <vt:lpstr>Solution Requirements</vt:lpstr>
      <vt:lpstr>West African Village Adoption Failures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Community-Based Natural Products for Integrated Pest Management: By the Community, for the Community</dc:title>
  <dc:creator>User</dc:creator>
  <cp:lastModifiedBy>BobsWorkshop</cp:lastModifiedBy>
  <cp:revision>120</cp:revision>
  <dcterms:created xsi:type="dcterms:W3CDTF">2012-03-06T19:24:49Z</dcterms:created>
  <dcterms:modified xsi:type="dcterms:W3CDTF">2012-03-07T10:14:57Z</dcterms:modified>
</cp:coreProperties>
</file>