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2"/>
  </p:notesMasterIdLst>
  <p:handoutMasterIdLst>
    <p:handoutMasterId r:id="rId103"/>
  </p:handoutMasterIdLst>
  <p:sldIdLst>
    <p:sldId id="686" r:id="rId2"/>
    <p:sldId id="693" r:id="rId3"/>
    <p:sldId id="711" r:id="rId4"/>
    <p:sldId id="716" r:id="rId5"/>
    <p:sldId id="717" r:id="rId6"/>
    <p:sldId id="720" r:id="rId7"/>
    <p:sldId id="719" r:id="rId8"/>
    <p:sldId id="722" r:id="rId9"/>
    <p:sldId id="723" r:id="rId10"/>
    <p:sldId id="721" r:id="rId11"/>
    <p:sldId id="724" r:id="rId12"/>
    <p:sldId id="725" r:id="rId13"/>
    <p:sldId id="726" r:id="rId14"/>
    <p:sldId id="853" r:id="rId15"/>
    <p:sldId id="777" r:id="rId16"/>
    <p:sldId id="759" r:id="rId17"/>
    <p:sldId id="850" r:id="rId18"/>
    <p:sldId id="851" r:id="rId19"/>
    <p:sldId id="760" r:id="rId20"/>
    <p:sldId id="761" r:id="rId21"/>
    <p:sldId id="762" r:id="rId22"/>
    <p:sldId id="763" r:id="rId23"/>
    <p:sldId id="852" r:id="rId24"/>
    <p:sldId id="768" r:id="rId25"/>
    <p:sldId id="764" r:id="rId26"/>
    <p:sldId id="765" r:id="rId27"/>
    <p:sldId id="766" r:id="rId28"/>
    <p:sldId id="767" r:id="rId29"/>
    <p:sldId id="769" r:id="rId30"/>
    <p:sldId id="770" r:id="rId31"/>
    <p:sldId id="771" r:id="rId32"/>
    <p:sldId id="772" r:id="rId33"/>
    <p:sldId id="773" r:id="rId34"/>
    <p:sldId id="774" r:id="rId35"/>
    <p:sldId id="775" r:id="rId36"/>
    <p:sldId id="776" r:id="rId37"/>
    <p:sldId id="778" r:id="rId38"/>
    <p:sldId id="779" r:id="rId39"/>
    <p:sldId id="780" r:id="rId40"/>
    <p:sldId id="782" r:id="rId41"/>
    <p:sldId id="783" r:id="rId42"/>
    <p:sldId id="785" r:id="rId43"/>
    <p:sldId id="786" r:id="rId44"/>
    <p:sldId id="787" r:id="rId45"/>
    <p:sldId id="781" r:id="rId46"/>
    <p:sldId id="790" r:id="rId47"/>
    <p:sldId id="791" r:id="rId48"/>
    <p:sldId id="812" r:id="rId49"/>
    <p:sldId id="757" r:id="rId50"/>
    <p:sldId id="798" r:id="rId51"/>
    <p:sldId id="792" r:id="rId52"/>
    <p:sldId id="793" r:id="rId53"/>
    <p:sldId id="799" r:id="rId54"/>
    <p:sldId id="794" r:id="rId55"/>
    <p:sldId id="800" r:id="rId56"/>
    <p:sldId id="802" r:id="rId57"/>
    <p:sldId id="803" r:id="rId58"/>
    <p:sldId id="801" r:id="rId59"/>
    <p:sldId id="804" r:id="rId60"/>
    <p:sldId id="806" r:id="rId61"/>
    <p:sldId id="807" r:id="rId62"/>
    <p:sldId id="809" r:id="rId63"/>
    <p:sldId id="810" r:id="rId64"/>
    <p:sldId id="758" r:id="rId65"/>
    <p:sldId id="811" r:id="rId66"/>
    <p:sldId id="814" r:id="rId67"/>
    <p:sldId id="817" r:id="rId68"/>
    <p:sldId id="824" r:id="rId69"/>
    <p:sldId id="818" r:id="rId70"/>
    <p:sldId id="820" r:id="rId71"/>
    <p:sldId id="821" r:id="rId72"/>
    <p:sldId id="822" r:id="rId73"/>
    <p:sldId id="823" r:id="rId74"/>
    <p:sldId id="825" r:id="rId75"/>
    <p:sldId id="826" r:id="rId76"/>
    <p:sldId id="827" r:id="rId77"/>
    <p:sldId id="830" r:id="rId78"/>
    <p:sldId id="829" r:id="rId79"/>
    <p:sldId id="828" r:id="rId80"/>
    <p:sldId id="834" r:id="rId81"/>
    <p:sldId id="831" r:id="rId82"/>
    <p:sldId id="840" r:id="rId83"/>
    <p:sldId id="835" r:id="rId84"/>
    <p:sldId id="833" r:id="rId85"/>
    <p:sldId id="836" r:id="rId86"/>
    <p:sldId id="837" r:id="rId87"/>
    <p:sldId id="838" r:id="rId88"/>
    <p:sldId id="839" r:id="rId89"/>
    <p:sldId id="841" r:id="rId90"/>
    <p:sldId id="843" r:id="rId91"/>
    <p:sldId id="842" r:id="rId92"/>
    <p:sldId id="702" r:id="rId93"/>
    <p:sldId id="845" r:id="rId94"/>
    <p:sldId id="846" r:id="rId95"/>
    <p:sldId id="847" r:id="rId96"/>
    <p:sldId id="848" r:id="rId97"/>
    <p:sldId id="849" r:id="rId98"/>
    <p:sldId id="844" r:id="rId99"/>
    <p:sldId id="690" r:id="rId100"/>
    <p:sldId id="784" r:id="rId101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FF9933"/>
    <a:srgbClr val="FF6600"/>
    <a:srgbClr val="003366"/>
    <a:srgbClr val="FF0000"/>
    <a:srgbClr val="0066FF"/>
    <a:srgbClr val="666666"/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68" autoAdjust="0"/>
    <p:restoredTop sz="93615" autoAdjust="0"/>
  </p:normalViewPr>
  <p:slideViewPr>
    <p:cSldViewPr snapToGrid="0">
      <p:cViewPr varScale="1">
        <p:scale>
          <a:sx n="95" d="100"/>
          <a:sy n="95" d="100"/>
        </p:scale>
        <p:origin x="31" y="55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42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806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BD087C93-04CB-431B-B921-9479533F005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9389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938D1779-7EAE-47D2-BB95-5FCCE3AD3C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532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C95C8-48E4-418D-AF59-70AC98ACC39C}" type="slidenum">
              <a:rPr lang="ar-SA" smtClean="0"/>
              <a:pPr/>
              <a:t>1</a:t>
            </a:fld>
            <a:endParaRPr lang="en-US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92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54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81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3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65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29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35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00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09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22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6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15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93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59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88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2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49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2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6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51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38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47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00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3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457200" y="609600"/>
            <a:ext cx="8305800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Cat-head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5" y="6259492"/>
            <a:ext cx="779903" cy="5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0" y="-2"/>
            <a:ext cx="9144000" cy="76409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493657" cy="387676"/>
          </a:xfrm>
        </p:spPr>
        <p:txBody>
          <a:bodyPr/>
          <a:lstStyle>
            <a:lvl1pPr algn="l">
              <a:defRPr sz="2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>
            <a:lvl1pPr>
              <a:defRPr sz="22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0651" y="6352020"/>
            <a:ext cx="649514" cy="333828"/>
          </a:xfrm>
          <a:prstGeom prst="rect">
            <a:avLst/>
          </a:prstGeom>
          <a:ln/>
        </p:spPr>
        <p:txBody>
          <a:bodyPr/>
          <a:lstStyle>
            <a:lvl1pPr algn="ctr">
              <a:defRPr sz="16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213828"/>
            <a:ext cx="91440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5" name="Picture 8" descr="MS-horiz-color-revers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14" y="124587"/>
            <a:ext cx="3054577" cy="461899"/>
          </a:xfrm>
          <a:prstGeom prst="rect">
            <a:avLst/>
          </a:prstGeom>
          <a:noFill/>
        </p:spPr>
      </p:pic>
      <p:sp>
        <p:nvSpPr>
          <p:cNvPr id="13" name="Rectangle 6"/>
          <p:cNvSpPr txBox="1">
            <a:spLocks noChangeArrowheads="1"/>
          </p:cNvSpPr>
          <p:nvPr userDrawn="1"/>
        </p:nvSpPr>
        <p:spPr>
          <a:xfrm>
            <a:off x="1569721" y="6346814"/>
            <a:ext cx="6339840" cy="339034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i="1" dirty="0"/>
              <a:t>Transforming Engineering Education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atlantic.com/technology/archive/2015/03/the-abominable-k-cup-coffee-pod-environment-problem/386501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4" Type="http://schemas.openxmlformats.org/officeDocument/2006/relationships/image" Target="../media/image12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2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6737" y="623560"/>
            <a:ext cx="5632827" cy="1777709"/>
          </a:xfrm>
          <a:ln>
            <a:noFill/>
          </a:ln>
        </p:spPr>
        <p:txBody>
          <a:bodyPr anchor="t" anchorCtr="0"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  <a:t>Transforming Engineering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  <a:t>Education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</a:b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2200" i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  <a:t>The Mission of the MEERC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</a:b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cs typeface="Arial" pitchFamily="34" charset="0"/>
              </a:rPr>
            </a:b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457201" y="2816647"/>
            <a:ext cx="839150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Dr. Brock J. LaMeres</a:t>
            </a:r>
            <a:br>
              <a:rPr lang="en-US" altLang="ja-JP" sz="1800" dirty="0"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  <a:t>Director, Montana Engineering Education Research Center (MEERC)</a:t>
            </a:r>
            <a:b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  <a:t>Associate Professor, Electrical &amp; Computer Engineering Department </a:t>
            </a:r>
            <a:b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br>
              <a:rPr lang="en-US" altLang="ja-JP" sz="1600" dirty="0">
                <a:ea typeface="MS PGothic" pitchFamily="34" charset="-128"/>
              </a:rPr>
            </a:br>
            <a:br>
              <a:rPr lang="en-US" altLang="ja-JP" sz="1600" dirty="0">
                <a:ea typeface="MS PGothic" pitchFamily="34" charset="-128"/>
              </a:rPr>
            </a:br>
            <a:endParaRPr lang="en-US" sz="1600" dirty="0">
              <a:ea typeface="MS PGothic" pitchFamily="34" charset="-128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59088" y="2423984"/>
            <a:ext cx="8305800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1" name="Picture 6" descr="MS-vert-color-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55" y="4140317"/>
            <a:ext cx="1774107" cy="1640556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56260" y="6265009"/>
            <a:ext cx="48149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>
                <a:solidFill>
                  <a:srgbClr val="0033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 </a:t>
            </a:r>
            <a:endParaRPr lang="en-US" sz="1200" dirty="0">
              <a:solidFill>
                <a:srgbClr val="003366"/>
              </a:solidFill>
              <a:ea typeface="MS PGothic" pitchFamily="34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42908" y="6283821"/>
            <a:ext cx="83420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033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MSU Spring Convocation				   	           January 10, 2017</a:t>
            </a:r>
            <a:endParaRPr lang="en-US" sz="1200" dirty="0">
              <a:solidFill>
                <a:srgbClr val="003366"/>
              </a:solidFill>
              <a:ea typeface="MS PGothic" pitchFamily="34" charset="-128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542908" y="6242293"/>
            <a:ext cx="8305800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5" name="Picture 2" descr="New Cat-hea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4" y="4051413"/>
            <a:ext cx="2420123" cy="181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597557"/>
            <a:ext cx="2747010" cy="1834739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858259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Why is everybody so into STEM lately?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2337" y="2988426"/>
            <a:ext cx="2147123" cy="1294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15" y="1490947"/>
            <a:ext cx="1693505" cy="1321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1" y="3934061"/>
            <a:ext cx="2566059" cy="1519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137" y="3973467"/>
            <a:ext cx="1732514" cy="14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532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29" y="929640"/>
            <a:ext cx="8818735" cy="475353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K-cup story (</a:t>
            </a:r>
            <a:r>
              <a:rPr lang="en-US" sz="1800" dirty="0">
                <a:solidFill>
                  <a:schemeClr val="tx1"/>
                </a:solidFill>
                <a:hlinkClick r:id="rId3"/>
              </a:rPr>
              <a:t>http://www.theatlantic.com/technology/archive/2015/03/the-abominable-k-cup-coffee-pod-environment-problem/386501/</a:t>
            </a:r>
            <a:r>
              <a:rPr lang="en-US" sz="1800" dirty="0">
                <a:solidFill>
                  <a:schemeClr val="tx1"/>
                </a:solidFill>
              </a:rPr>
              <a:t> )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100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7985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Beyond the Acronym, what is STEM?</a:t>
            </a:r>
          </a:p>
          <a:p>
            <a:pPr lvl="1"/>
            <a:r>
              <a:rPr lang="en-US" dirty="0"/>
              <a:t>STEM = defined as </a:t>
            </a:r>
            <a:r>
              <a:rPr lang="en-US" b="1" dirty="0">
                <a:solidFill>
                  <a:srgbClr val="FF0000"/>
                </a:solidFill>
              </a:rPr>
              <a:t>“people who create knowledge”.</a:t>
            </a:r>
          </a:p>
          <a:p>
            <a:pPr lvl="1"/>
            <a:r>
              <a:rPr lang="en-US" dirty="0"/>
              <a:t>Per the NSF, this </a:t>
            </a:r>
            <a:r>
              <a:rPr lang="en-US" u="sng" dirty="0"/>
              <a:t>doesn’t</a:t>
            </a:r>
            <a:r>
              <a:rPr lang="en-US" dirty="0"/>
              <a:t> include health practitioners.</a:t>
            </a:r>
          </a:p>
          <a:p>
            <a:pPr lvl="1"/>
            <a:endParaRPr lang="en-US" dirty="0"/>
          </a:p>
          <a:p>
            <a:pPr lvl="2"/>
            <a:r>
              <a:rPr lang="en-US" b="0" dirty="0"/>
              <a:t>chemistry, </a:t>
            </a:r>
          </a:p>
          <a:p>
            <a:pPr lvl="2"/>
            <a:r>
              <a:rPr lang="en-US" b="0" dirty="0"/>
              <a:t>computer and information technology science, </a:t>
            </a:r>
          </a:p>
          <a:p>
            <a:pPr lvl="2"/>
            <a:r>
              <a:rPr lang="en-US" b="0" dirty="0"/>
              <a:t>engineering, </a:t>
            </a:r>
          </a:p>
          <a:p>
            <a:pPr lvl="2"/>
            <a:r>
              <a:rPr lang="en-US" b="0" dirty="0"/>
              <a:t>geosciences, </a:t>
            </a:r>
          </a:p>
          <a:p>
            <a:pPr lvl="2"/>
            <a:r>
              <a:rPr lang="en-US" b="0" dirty="0"/>
              <a:t>life sciences, </a:t>
            </a:r>
            <a:endParaRPr lang="en-US" dirty="0"/>
          </a:p>
          <a:p>
            <a:pPr lvl="2"/>
            <a:r>
              <a:rPr lang="en-US" b="0" dirty="0"/>
              <a:t>mathematical sciences, </a:t>
            </a:r>
          </a:p>
          <a:p>
            <a:pPr lvl="2"/>
            <a:r>
              <a:rPr lang="en-US" b="0" dirty="0"/>
              <a:t>physics and astronomy, </a:t>
            </a:r>
          </a:p>
          <a:p>
            <a:pPr lvl="2"/>
            <a:r>
              <a:rPr lang="en-US" b="0" dirty="0"/>
              <a:t>social sciences (anthropology, economics, psychology and sociology), </a:t>
            </a:r>
          </a:p>
          <a:p>
            <a:pPr lvl="2"/>
            <a:r>
              <a:rPr lang="en-US" b="0" dirty="0">
                <a:solidFill>
                  <a:srgbClr val="FF0000"/>
                </a:solidFill>
              </a:rPr>
              <a:t>STEM education and learning research</a:t>
            </a:r>
            <a:endParaRPr lang="en-US" sz="1400" b="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08271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Who are these STEM people?</a:t>
            </a:r>
          </a:p>
          <a:p>
            <a:pPr lvl="1"/>
            <a:r>
              <a:rPr lang="en-US" dirty="0"/>
              <a:t>In 2016, there were 124M people working full time in the US </a:t>
            </a:r>
            <a:r>
              <a:rPr lang="en-US" sz="1200" dirty="0"/>
              <a:t>(workforce of 142M)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Of these, ~8M were in STEM (1 of ~18).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3.8M in Computers &amp; Math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2.85M in Architecture &amp; Engineering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1.35 in Science</a:t>
            </a:r>
          </a:p>
          <a:p>
            <a:pPr lvl="1"/>
            <a:r>
              <a:rPr lang="en-US" dirty="0"/>
              <a:t>That’s 25% of the professional workforce.</a:t>
            </a:r>
          </a:p>
          <a:p>
            <a:pPr lvl="1"/>
            <a:r>
              <a:rPr lang="en-US" dirty="0"/>
              <a:t>That’s 5% of the overall workforce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There are ~2M practicing engineers:  		</a:t>
            </a:r>
            <a:r>
              <a:rPr lang="en-US" b="1" dirty="0">
                <a:solidFill>
                  <a:srgbClr val="FF0000"/>
                </a:solidFill>
              </a:rPr>
              <a:t>1 out of 62 jobs.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Adding the 1.1M defined as “computer &amp; IT”: 	</a:t>
            </a:r>
            <a:r>
              <a:rPr lang="en-US" b="1" dirty="0">
                <a:solidFill>
                  <a:srgbClr val="FF0000"/>
                </a:solidFill>
              </a:rPr>
              <a:t>1 out of 40 jobs.</a:t>
            </a:r>
          </a:p>
          <a:p>
            <a:pPr defTabSz="171450"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4158251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STEM Fuels the US economy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STEM innovations account for </a:t>
            </a:r>
            <a:r>
              <a:rPr lang="en-US" dirty="0">
                <a:solidFill>
                  <a:srgbClr val="FF0000"/>
                </a:solidFill>
              </a:rPr>
              <a:t>50%</a:t>
            </a:r>
            <a:r>
              <a:rPr lang="en-US" dirty="0"/>
              <a:t> of the growth in U.S. economy.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Predicted growth rate through 2018 in STEM jobs (</a:t>
            </a:r>
            <a:r>
              <a:rPr lang="en-US" dirty="0">
                <a:solidFill>
                  <a:srgbClr val="FF0000"/>
                </a:solidFill>
              </a:rPr>
              <a:t>20.6%).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Predicted growth rate through 2018 in non-STEM jobs (</a:t>
            </a:r>
            <a:r>
              <a:rPr lang="en-US" dirty="0">
                <a:solidFill>
                  <a:schemeClr val="accent6"/>
                </a:solidFill>
              </a:rPr>
              <a:t>10.1%</a:t>
            </a:r>
            <a:r>
              <a:rPr lang="en-US" dirty="0"/>
              <a:t>).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Jobs are shifting from non-STEM to STEM.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9" name="Picture 2" descr="http://www.gajizmo.com/wp-content/uploads/2013/04/STEM-Jo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78" y="2797702"/>
            <a:ext cx="4066473" cy="313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2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865681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The “E” is getting a lot of attention lately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>
                <a:solidFill>
                  <a:srgbClr val="FF0000"/>
                </a:solidFill>
              </a:rPr>
              <a:t>90%</a:t>
            </a:r>
            <a:r>
              <a:rPr lang="en-US" dirty="0"/>
              <a:t> of STEM job growth in past decade are </a:t>
            </a:r>
            <a:r>
              <a:rPr lang="en-US" dirty="0">
                <a:solidFill>
                  <a:srgbClr val="FF0000"/>
                </a:solidFill>
              </a:rPr>
              <a:t>computer-related</a:t>
            </a:r>
            <a:r>
              <a:rPr lang="en-US" dirty="0"/>
              <a:t> occupations.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A lot of federal funding into bolstering engineering education.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Nation-wide college enrollment through the roof in engineering.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374968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865681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The “E” is getting a lot of attention lately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>
                <a:solidFill>
                  <a:srgbClr val="FF0000"/>
                </a:solidFill>
              </a:rPr>
              <a:t>90%</a:t>
            </a:r>
            <a:r>
              <a:rPr lang="en-US" dirty="0"/>
              <a:t> of STEM job growth in past decade are </a:t>
            </a:r>
            <a:r>
              <a:rPr lang="en-US" dirty="0">
                <a:solidFill>
                  <a:srgbClr val="FF0000"/>
                </a:solidFill>
              </a:rPr>
              <a:t>computer-related</a:t>
            </a:r>
            <a:r>
              <a:rPr lang="en-US" dirty="0"/>
              <a:t> occupations.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A lot of federal funding into bolstering engineering education.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Nation-wide college enrollment through the roof in engineering.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sp>
        <p:nvSpPr>
          <p:cNvPr id="6" name="Rectangle 5"/>
          <p:cNvSpPr/>
          <p:nvPr/>
        </p:nvSpPr>
        <p:spPr>
          <a:xfrm>
            <a:off x="629468" y="2453202"/>
            <a:ext cx="76118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ST</a:t>
            </a:r>
            <a:r>
              <a:rPr lang="en-US" sz="8800" b="1" dirty="0">
                <a:solidFill>
                  <a:schemeClr val="accent2"/>
                </a:solidFill>
              </a:rPr>
              <a:t>E</a:t>
            </a:r>
            <a:r>
              <a:rPr lang="en-US" sz="4400" b="1" dirty="0">
                <a:solidFill>
                  <a:schemeClr val="accent2"/>
                </a:solidFill>
              </a:rPr>
              <a:t>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6" y="4054725"/>
            <a:ext cx="8841219" cy="11163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1519964" y="4813780"/>
            <a:ext cx="654008" cy="302782"/>
          </a:xfrm>
          <a:prstGeom prst="ellipse">
            <a:avLst/>
          </a:prstGeom>
          <a:solidFill>
            <a:srgbClr val="FFFF00">
              <a:alpha val="30000"/>
            </a:srgb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489992" y="4868258"/>
            <a:ext cx="654008" cy="302782"/>
          </a:xfrm>
          <a:prstGeom prst="ellipse">
            <a:avLst/>
          </a:prstGeom>
          <a:solidFill>
            <a:srgbClr val="FFFF00">
              <a:alpha val="30000"/>
            </a:srgb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Arc 10"/>
          <p:cNvSpPr/>
          <p:nvPr/>
        </p:nvSpPr>
        <p:spPr bwMode="auto">
          <a:xfrm flipV="1">
            <a:off x="1284790" y="5058135"/>
            <a:ext cx="7254414" cy="461703"/>
          </a:xfrm>
          <a:prstGeom prst="arc">
            <a:avLst>
              <a:gd name="adj1" fmla="val 10710857"/>
              <a:gd name="adj2" fmla="val 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57064" y="5613722"/>
            <a:ext cx="56542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highlight>
                  <a:srgbClr val="FFFF00"/>
                </a:highlight>
              </a:rPr>
              <a:t>COE Enrollment up &gt;90% in last decade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6" y="3329604"/>
            <a:ext cx="986306" cy="70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91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It all began with George Washington in the 1700’s…</a:t>
            </a:r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8" y="1904136"/>
            <a:ext cx="2042997" cy="235664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7534" y="1812855"/>
            <a:ext cx="6592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l">
              <a:buAutoNum type="arabicPlain" startAt="1775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Washington appoints first engineering officers during Revolutionary War.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9365" y="5884517"/>
            <a:ext cx="1382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(Grayson, 1979)</a:t>
            </a:r>
          </a:p>
        </p:txBody>
      </p:sp>
    </p:spTree>
    <p:extLst>
      <p:ext uri="{BB962C8B-B14F-4D97-AF65-F5344CB8AC3E}">
        <p14:creationId xmlns:p14="http://schemas.microsoft.com/office/powerpoint/2010/main" val="2647912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It all began with George Washington in the 1700’s…</a:t>
            </a:r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8" y="1904136"/>
            <a:ext cx="2042997" cy="235664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7534" y="1812855"/>
            <a:ext cx="65926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l">
              <a:buAutoNum type="arabicPlain" startAt="1775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Washington appoints first engineering officers during Revolutionary War.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 algn="l">
              <a:buAutoNum type="arabicPlain" startAt="1802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Army Corp of Engineers Established.  Given responsibility for founding and operating</a:t>
            </a: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68" y="3086664"/>
            <a:ext cx="3467526" cy="7627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59365" y="5884517"/>
            <a:ext cx="1382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(Grayson, 1979)</a:t>
            </a:r>
          </a:p>
        </p:txBody>
      </p:sp>
    </p:spTree>
    <p:extLst>
      <p:ext uri="{BB962C8B-B14F-4D97-AF65-F5344CB8AC3E}">
        <p14:creationId xmlns:p14="http://schemas.microsoft.com/office/powerpoint/2010/main" val="3655950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It all began with George Washington in the 1700’s…</a:t>
            </a:r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8" y="1904136"/>
            <a:ext cx="2042997" cy="235664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7534" y="1812855"/>
            <a:ext cx="659263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l">
              <a:buAutoNum type="arabicPlain" startAt="1775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Washington appoints first engineering officers during Revolutionary War.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 algn="l">
              <a:buAutoNum type="arabicPlain" startAt="1802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Army Corp of Engineers Established.  Given responsibility for founding and operating</a:t>
            </a: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1800s 	Most engineering training was </a:t>
            </a:r>
          </a:p>
          <a:p>
            <a:pPr marL="914400" indent="-914400"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	done as </a:t>
            </a:r>
            <a:r>
              <a:rPr lang="en-US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railroad and cannel projects.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First classroom study: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68" y="3086664"/>
            <a:ext cx="3467526" cy="7627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59365" y="5884517"/>
            <a:ext cx="1382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(Grayson, 1979)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440" y="3898851"/>
            <a:ext cx="2307242" cy="15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8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1800’s, Universities with engineering started popping up and moving west.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followed the French </a:t>
            </a:r>
            <a:r>
              <a:rPr lang="en-US" i="1" dirty="0" err="1"/>
              <a:t>polytechniqs</a:t>
            </a:r>
            <a:r>
              <a:rPr lang="en-US" i="1" dirty="0"/>
              <a:t> </a:t>
            </a:r>
            <a:r>
              <a:rPr lang="en-US" dirty="0"/>
              <a:t>model.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		</a:t>
            </a:r>
            <a:r>
              <a:rPr lang="en-US" b="1" dirty="0">
                <a:solidFill>
                  <a:srgbClr val="FF0000"/>
                </a:solidFill>
              </a:rPr>
              <a:t>Engineering was a separate part of the school.</a:t>
            </a:r>
            <a:r>
              <a:rPr lang="en-US" dirty="0"/>
              <a:t> 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73" y="2559962"/>
            <a:ext cx="1715494" cy="1715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06" y="1884671"/>
            <a:ext cx="1750264" cy="1636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70" y="2402234"/>
            <a:ext cx="1662355" cy="16623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67" y="1802689"/>
            <a:ext cx="1570168" cy="15701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27" y="1867828"/>
            <a:ext cx="1718245" cy="171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9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7" name="Picture 2" descr="http://www.ideachampions.com/weblogs/Big-Id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933" y="1217180"/>
            <a:ext cx="2234913" cy="22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4290" y="1111170"/>
            <a:ext cx="8524556" cy="312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Why Transform?  If it </a:t>
            </a:r>
            <a:r>
              <a:rPr lang="en-US" sz="2000" i="1" kern="0" dirty="0" err="1"/>
              <a:t>ain’t</a:t>
            </a:r>
            <a:r>
              <a:rPr lang="en-US" sz="2000" kern="0" dirty="0"/>
              <a:t> broke, </a:t>
            </a:r>
            <a:r>
              <a:rPr lang="en-US" sz="2000" i="1" kern="0" dirty="0"/>
              <a:t>don’t</a:t>
            </a:r>
            <a:r>
              <a:rPr lang="en-US" sz="2000" kern="0" dirty="0"/>
              <a:t> fix it.</a:t>
            </a:r>
          </a:p>
          <a:p>
            <a:pPr marL="457200" indent="-457200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What Does Transformation Look Like?</a:t>
            </a:r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Challenges of Transformation</a:t>
            </a:r>
            <a:br>
              <a:rPr lang="en-US" sz="2000" kern="0" dirty="0"/>
            </a:b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The Solution</a:t>
            </a:r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Can MSU be part of it?</a:t>
            </a:r>
            <a:br>
              <a:rPr lang="en-US" sz="2000" kern="0" dirty="0"/>
            </a:b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I heard about a new Engineering Education Research Center at MSU, what’s that about?</a:t>
            </a:r>
          </a:p>
          <a:p>
            <a:pPr marL="688975" lvl="1" indent="-457200" defTabSz="171450">
              <a:buFont typeface="+mj-lt"/>
              <a:buAutoNum type="arabicPeriod"/>
              <a:tabLst>
                <a:tab pos="457200" algn="l"/>
                <a:tab pos="4521200" algn="l"/>
              </a:tabLst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30513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The 1862 </a:t>
            </a:r>
            <a:r>
              <a:rPr lang="en-US" b="1" dirty="0"/>
              <a:t>Morrill Land Grant Act Changes </a:t>
            </a:r>
            <a:r>
              <a:rPr lang="en-US" dirty="0"/>
              <a:t>Everything.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chemeClr val="accent2"/>
                </a:solidFill>
              </a:rPr>
              <a:t>Morrill Act</a:t>
            </a:r>
            <a:r>
              <a:rPr lang="en-US" dirty="0">
                <a:solidFill>
                  <a:schemeClr val="accent2"/>
                </a:solidFill>
              </a:rPr>
              <a:t>, </a:t>
            </a:r>
            <a:r>
              <a:rPr lang="en-US" b="1" dirty="0">
                <a:solidFill>
                  <a:schemeClr val="accent2"/>
                </a:solidFill>
              </a:rPr>
              <a:t>Act</a:t>
            </a:r>
            <a:r>
              <a:rPr lang="en-US" dirty="0">
                <a:solidFill>
                  <a:schemeClr val="accent2"/>
                </a:solidFill>
              </a:rPr>
              <a:t> of the U.S. Congress (1862) that provided </a:t>
            </a:r>
            <a:r>
              <a:rPr lang="en-US" b="1" dirty="0">
                <a:solidFill>
                  <a:schemeClr val="accent2"/>
                </a:solidFill>
              </a:rPr>
              <a:t>grants</a:t>
            </a:r>
            <a:r>
              <a:rPr lang="en-US" dirty="0">
                <a:solidFill>
                  <a:schemeClr val="accent2"/>
                </a:solidFill>
              </a:rPr>
              <a:t> of </a:t>
            </a:r>
            <a:r>
              <a:rPr lang="en-US" b="1" dirty="0">
                <a:solidFill>
                  <a:schemeClr val="accent2"/>
                </a:solidFill>
              </a:rPr>
              <a:t>land</a:t>
            </a:r>
            <a:r>
              <a:rPr lang="en-US" dirty="0">
                <a:solidFill>
                  <a:schemeClr val="accent2"/>
                </a:solidFill>
              </a:rPr>
              <a:t> to states to finance the establishment of colleges specializing in “agriculture and the mechanic arts.”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Engineering is now </a:t>
            </a:r>
            <a:r>
              <a:rPr lang="en-US" b="1" dirty="0">
                <a:solidFill>
                  <a:schemeClr val="accent2"/>
                </a:solidFill>
              </a:rPr>
              <a:t>part of the university </a:t>
            </a:r>
            <a:br>
              <a:rPr lang="en-US" dirty="0"/>
            </a:br>
            <a:r>
              <a:rPr lang="en-US" b="1" dirty="0">
                <a:solidFill>
                  <a:schemeClr val="accent6"/>
                </a:solidFill>
              </a:rPr>
              <a:t>campus </a:t>
            </a:r>
            <a:r>
              <a:rPr lang="en-US" dirty="0"/>
              <a:t>and present in every state.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4" y="2854188"/>
            <a:ext cx="3727121" cy="2208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44" y="3796702"/>
            <a:ext cx="2188057" cy="1633962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039804" y="5159260"/>
            <a:ext cx="2722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Roberts Hall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61988" y="5798584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</p:spTree>
    <p:extLst>
      <p:ext uri="{BB962C8B-B14F-4D97-AF65-F5344CB8AC3E}">
        <p14:creationId xmlns:p14="http://schemas.microsoft.com/office/powerpoint/2010/main" val="895994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The </a:t>
            </a:r>
            <a:r>
              <a:rPr lang="en-US" u="sng" dirty="0"/>
              <a:t>shop</a:t>
            </a:r>
            <a:r>
              <a:rPr lang="en-US" dirty="0"/>
              <a:t> dominated early engineering programs.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Engineering typically placed on the opposite side of campus from regular classrooms </a:t>
            </a:r>
            <a:r>
              <a:rPr lang="en-US" b="1" dirty="0">
                <a:solidFill>
                  <a:srgbClr val="FF0000"/>
                </a:solidFill>
              </a:rPr>
              <a:t>due to noise and mess</a:t>
            </a:r>
            <a:r>
              <a:rPr lang="en-US" dirty="0"/>
              <a:t>.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14" y="2681422"/>
            <a:ext cx="3077293" cy="24714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42893" y="3637514"/>
            <a:ext cx="39389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“engineering is about </a:t>
            </a:r>
            <a:r>
              <a:rPr lang="en-US" sz="2200" b="1" u="sng" dirty="0">
                <a:solidFill>
                  <a:schemeClr val="accent2"/>
                </a:solidFill>
              </a:rPr>
              <a:t>practice</a:t>
            </a:r>
            <a:r>
              <a:rPr lang="en-US" sz="2200" b="1" dirty="0">
                <a:solidFill>
                  <a:schemeClr val="accent2"/>
                </a:solidFill>
              </a:rPr>
              <a:t>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47528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1885 Robert Thurston (Cornell ME) pushed to </a:t>
            </a:r>
            <a:br>
              <a:rPr lang="en-US" dirty="0"/>
            </a:br>
            <a:r>
              <a:rPr lang="en-US" dirty="0"/>
              <a:t>replace “shop time” with: 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b="1" i="1" dirty="0">
                <a:solidFill>
                  <a:schemeClr val="accent2"/>
                </a:solidFill>
              </a:rPr>
              <a:t>basic science in the classroom</a:t>
            </a: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44" y="986128"/>
            <a:ext cx="1541580" cy="2312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28" y="2420603"/>
            <a:ext cx="2810267" cy="188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0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1885 Robert Thurston (Cornell ME) pushed to </a:t>
            </a:r>
            <a:br>
              <a:rPr lang="en-US" dirty="0"/>
            </a:br>
            <a:r>
              <a:rPr lang="en-US" dirty="0"/>
              <a:t>replace “shop time” with: 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b="1" i="1" dirty="0">
                <a:solidFill>
                  <a:schemeClr val="accent2"/>
                </a:solidFill>
              </a:rPr>
              <a:t>basic science in the classroom</a:t>
            </a: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Scientific discovery is really heating up at this time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44" y="986128"/>
            <a:ext cx="1541580" cy="2312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28" y="2420603"/>
            <a:ext cx="2810267" cy="18803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07439" y="3958520"/>
            <a:ext cx="29679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Electron discovered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Periodic table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Maxwell’s </a:t>
            </a:r>
            <a:r>
              <a:rPr lang="en-US" sz="2400" dirty="0" err="1">
                <a:solidFill>
                  <a:srgbClr val="FF0000"/>
                </a:solidFill>
              </a:rPr>
              <a:t>Eqs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X-rays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77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marL="457200" lvl="1" indent="0">
              <a:buNone/>
            </a:pPr>
            <a:r>
              <a:rPr lang="en-US" dirty="0"/>
              <a:t>		</a:t>
            </a:r>
          </a:p>
          <a:p>
            <a:pPr marL="457200" lvl="1" indent="0">
              <a:buNone/>
            </a:pPr>
            <a:r>
              <a:rPr lang="en-US" b="1" i="1" dirty="0">
                <a:solidFill>
                  <a:schemeClr val="accent2"/>
                </a:solidFill>
              </a:rPr>
              <a:t> 		 	basic science in the classroom</a:t>
            </a: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People born into this area had a trained workforce to implement their ideas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29" y="1413973"/>
            <a:ext cx="1758776" cy="117682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98350" y="4662097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Edison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35" y="3079874"/>
            <a:ext cx="1473552" cy="1591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66" y="3067131"/>
            <a:ext cx="1227546" cy="1604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91" y="3079875"/>
            <a:ext cx="1220101" cy="15914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10" y="3092534"/>
            <a:ext cx="1247291" cy="16000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59407" y="4640406"/>
            <a:ext cx="1474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Westinghouse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74809" y="4648413"/>
            <a:ext cx="668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Tesla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70882" y="4671635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Ford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71520" y="5003427"/>
            <a:ext cx="45349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The 2</a:t>
            </a:r>
            <a:r>
              <a:rPr lang="en-US" sz="2200" b="1" baseline="30000" dirty="0">
                <a:solidFill>
                  <a:srgbClr val="FF0000"/>
                </a:solidFill>
              </a:rPr>
              <a:t>nd</a:t>
            </a:r>
            <a:r>
              <a:rPr lang="en-US" sz="2200" b="1" dirty="0">
                <a:solidFill>
                  <a:srgbClr val="FF0000"/>
                </a:solidFill>
              </a:rPr>
              <a:t> industrial revolution is born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9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After World War I, European scientists migrate to the US.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 bwMode="auto">
          <a:xfrm flipH="1" flipV="1">
            <a:off x="6751449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077227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1900s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56" y="1694232"/>
            <a:ext cx="5910294" cy="330919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97287" y="5003427"/>
            <a:ext cx="50091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“engineering becomes more </a:t>
            </a:r>
            <a:r>
              <a:rPr lang="en-US" sz="2200" b="1" u="sng" dirty="0">
                <a:solidFill>
                  <a:schemeClr val="accent2"/>
                </a:solidFill>
              </a:rPr>
              <a:t>theoretical</a:t>
            </a:r>
            <a:r>
              <a:rPr lang="en-US" sz="2200" b="1" dirty="0">
                <a:solidFill>
                  <a:schemeClr val="accent2"/>
                </a:solidFill>
              </a:rPr>
              <a:t>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82682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Post WWII, the nuclear age, the space race, sputnik, the cold war.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Federal funding goes heavily to Universities conducting theoretical research.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 bwMode="auto">
          <a:xfrm flipH="1" flipV="1">
            <a:off x="6751449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077227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1900s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9036" y="4477249"/>
            <a:ext cx="7611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“engineering becomes almost totally </a:t>
            </a:r>
            <a:r>
              <a:rPr lang="en-US" sz="2200" b="1" u="sng" dirty="0">
                <a:solidFill>
                  <a:schemeClr val="accent2"/>
                </a:solidFill>
              </a:rPr>
              <a:t>theoretical</a:t>
            </a:r>
            <a:r>
              <a:rPr lang="en-US" sz="2200" b="1" dirty="0">
                <a:solidFill>
                  <a:schemeClr val="accent2"/>
                </a:solidFill>
              </a:rPr>
              <a:t>”</a:t>
            </a:r>
          </a:p>
          <a:p>
            <a:pPr algn="ctr"/>
            <a:br>
              <a:rPr lang="en-US" sz="1200" b="1" dirty="0">
                <a:solidFill>
                  <a:schemeClr val="accent2"/>
                </a:solidFill>
              </a:rPr>
            </a:br>
            <a:r>
              <a:rPr lang="en-US" sz="2200" b="1" i="1" dirty="0">
                <a:solidFill>
                  <a:srgbClr val="FF0000"/>
                </a:solidFill>
              </a:rPr>
              <a:t>ENGINEERING SCIENCE</a:t>
            </a:r>
            <a:endParaRPr lang="en-US" sz="2200" i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 bwMode="auto">
          <a:xfrm flipH="1" flipV="1">
            <a:off x="8203813" y="5431356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529591" y="5795959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1900s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6462" y="2236633"/>
            <a:ext cx="1826189" cy="1270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27" y="1990719"/>
            <a:ext cx="1478215" cy="1766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71" y="1988505"/>
            <a:ext cx="1464752" cy="176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15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Engineering has lost its </a:t>
            </a:r>
            <a:r>
              <a:rPr lang="en-US" i="1" dirty="0">
                <a:solidFill>
                  <a:srgbClr val="FF0000"/>
                </a:solidFill>
              </a:rPr>
              <a:t>tinkerers</a:t>
            </a:r>
            <a:r>
              <a:rPr lang="en-US" i="1" dirty="0"/>
              <a:t>.</a:t>
            </a:r>
          </a:p>
          <a:p>
            <a:pPr lvl="1"/>
            <a:r>
              <a:rPr lang="en-US" dirty="0"/>
              <a:t>Only attractive for highly mathematical thinkers.</a:t>
            </a:r>
          </a:p>
          <a:p>
            <a:pPr lvl="1"/>
            <a:r>
              <a:rPr lang="en-US" dirty="0"/>
              <a:t>Research funding is primarily for the cause </a:t>
            </a:r>
            <a:br>
              <a:rPr lang="en-US" dirty="0"/>
            </a:br>
            <a:r>
              <a:rPr lang="en-US" dirty="0"/>
              <a:t>of </a:t>
            </a:r>
            <a:r>
              <a:rPr lang="en-US" b="1" u="sng" dirty="0">
                <a:solidFill>
                  <a:srgbClr val="0000FF"/>
                </a:solidFill>
              </a:rPr>
              <a:t>national defense </a:t>
            </a:r>
            <a:r>
              <a:rPr lang="en-US" b="1" u="sng" dirty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ABET steps in adds criteria for:</a:t>
            </a:r>
          </a:p>
          <a:p>
            <a:pPr lvl="1"/>
            <a:endParaRPr lang="en-US" dirty="0"/>
          </a:p>
          <a:p>
            <a:pPr lvl="2"/>
            <a:r>
              <a:rPr lang="en-US" sz="1800" dirty="0">
                <a:solidFill>
                  <a:srgbClr val="FF6600"/>
                </a:solidFill>
              </a:rPr>
              <a:t>Design rules</a:t>
            </a:r>
          </a:p>
          <a:p>
            <a:pPr lvl="2"/>
            <a:r>
              <a:rPr lang="en-US" sz="1800" dirty="0">
                <a:solidFill>
                  <a:srgbClr val="FF6600"/>
                </a:solidFill>
              </a:rPr>
              <a:t>Lab experience throughout the curriculum</a:t>
            </a:r>
          </a:p>
          <a:p>
            <a:pPr lvl="2"/>
            <a:r>
              <a:rPr lang="en-US" sz="1800" dirty="0">
                <a:solidFill>
                  <a:srgbClr val="FF6600"/>
                </a:solidFill>
              </a:rPr>
              <a:t>Capstone experience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1980’s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9036" y="4778083"/>
            <a:ext cx="76118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“engineering finds its </a:t>
            </a:r>
            <a:r>
              <a:rPr lang="en-US" sz="2200" b="1" u="sng" dirty="0">
                <a:solidFill>
                  <a:schemeClr val="accent2"/>
                </a:solidFill>
              </a:rPr>
              <a:t>balance</a:t>
            </a:r>
            <a:r>
              <a:rPr lang="en-US" sz="2200" b="1" dirty="0">
                <a:solidFill>
                  <a:schemeClr val="accent2"/>
                </a:solidFill>
              </a:rPr>
              <a:t>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18" y="3406789"/>
            <a:ext cx="1230331" cy="1234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1317038"/>
            <a:ext cx="2457480" cy="164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94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Many engineering courses are 3+1 (lecture/lab)</a:t>
            </a:r>
          </a:p>
          <a:p>
            <a:pPr lvl="1"/>
            <a:r>
              <a:rPr lang="en-US" dirty="0"/>
              <a:t>There is </a:t>
            </a:r>
            <a:r>
              <a:rPr lang="en-US" dirty="0">
                <a:solidFill>
                  <a:schemeClr val="accent6"/>
                </a:solidFill>
              </a:rPr>
              <a:t>theory</a:t>
            </a:r>
            <a:r>
              <a:rPr lang="en-US" dirty="0"/>
              <a:t> + </a:t>
            </a:r>
            <a:r>
              <a:rPr lang="en-US" dirty="0">
                <a:solidFill>
                  <a:srgbClr val="FF0000"/>
                </a:solidFill>
              </a:rPr>
              <a:t>lab work </a:t>
            </a:r>
            <a:r>
              <a:rPr lang="en-US" dirty="0"/>
              <a:t>+ </a:t>
            </a:r>
            <a:r>
              <a:rPr lang="en-US" dirty="0">
                <a:solidFill>
                  <a:srgbClr val="FF9933"/>
                </a:solidFill>
              </a:rPr>
              <a:t>design work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1980’s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 bwMode="auto">
          <a:xfrm flipH="1" flipV="1">
            <a:off x="4576337" y="5416977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902115" y="5781580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0" y="2077186"/>
            <a:ext cx="3037741" cy="1708729"/>
          </a:xfrm>
          <a:prstGeom prst="rect">
            <a:avLst/>
          </a:prstGeom>
        </p:spPr>
      </p:pic>
      <p:pic>
        <p:nvPicPr>
          <p:cNvPr id="16" name="Picture 2" descr="C:\Users\k91h784\Desktop\20141114_1056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1627" y="2077186"/>
            <a:ext cx="2899246" cy="17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5863" y="3910395"/>
            <a:ext cx="2621280" cy="162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106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1980’s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 bwMode="auto">
          <a:xfrm flipH="1" flipV="1">
            <a:off x="4576337" y="5416977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902115" y="5781580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</a:p>
        </p:txBody>
      </p:sp>
      <p:pic>
        <p:nvPicPr>
          <p:cNvPr id="13" name="Picture 2" descr="C:\Users\k91h784\Dropbox\02_Research\007_Invited_Talks\021_Physics_Colloqium_Online_Learning_in_STEM\figures\Blooms_Triangle_Annotat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58" y="2176394"/>
            <a:ext cx="4700283" cy="25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6014" y="1645294"/>
            <a:ext cx="4701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We live in the </a:t>
            </a:r>
            <a:r>
              <a:rPr lang="en-US" sz="1800" b="1" u="sng" dirty="0">
                <a:solidFill>
                  <a:srgbClr val="0000FF"/>
                </a:solidFill>
              </a:rPr>
              <a:t>cognitive</a:t>
            </a:r>
            <a:r>
              <a:rPr lang="en-US" sz="1800" b="1" dirty="0"/>
              <a:t> domain of learning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62177" y="1680682"/>
            <a:ext cx="3558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Our </a:t>
            </a:r>
            <a:r>
              <a:rPr lang="en-US" sz="1800" b="1" u="sng" dirty="0">
                <a:solidFill>
                  <a:srgbClr val="0000FF"/>
                </a:solidFill>
              </a:rPr>
              <a:t>course</a:t>
            </a:r>
            <a:r>
              <a:rPr lang="en-US" sz="1800" b="1" dirty="0"/>
              <a:t> learning outcomes are </a:t>
            </a:r>
            <a:br>
              <a:rPr lang="en-US" sz="1800" b="1" dirty="0"/>
            </a:br>
            <a:r>
              <a:rPr lang="en-US" sz="1800" b="1" dirty="0"/>
              <a:t>low-level </a:t>
            </a:r>
            <a:r>
              <a:rPr lang="en-US" sz="1800" b="1" u="sng" dirty="0"/>
              <a:t>focused</a:t>
            </a:r>
            <a:r>
              <a:rPr lang="en-US" sz="1800" b="1" dirty="0"/>
              <a:t>.</a:t>
            </a:r>
          </a:p>
          <a:p>
            <a:pPr algn="ctr"/>
            <a:endParaRPr lang="en-US" sz="18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You will be able to </a:t>
            </a:r>
            <a:r>
              <a:rPr lang="en-US" sz="1800" u="sng" dirty="0"/>
              <a:t>analyze</a:t>
            </a:r>
            <a:r>
              <a:rPr lang="en-US" sz="1800" dirty="0"/>
              <a:t> an electrical circuit.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You will be able to </a:t>
            </a:r>
            <a:r>
              <a:rPr lang="en-US" sz="1800" u="sng" dirty="0"/>
              <a:t>design</a:t>
            </a:r>
            <a:r>
              <a:rPr lang="en-US" sz="1800" dirty="0"/>
              <a:t> a finite state machine.</a:t>
            </a:r>
          </a:p>
        </p:txBody>
      </p:sp>
    </p:spTree>
    <p:extLst>
      <p:ext uri="{BB962C8B-B14F-4D97-AF65-F5344CB8AC3E}">
        <p14:creationId xmlns:p14="http://schemas.microsoft.com/office/powerpoint/2010/main" val="367563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Let’s start by looking at our current model…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6" name="Picture 2" descr="http://i38.photobucket.com/albums/e111/geezer69/formu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14" y="1443889"/>
            <a:ext cx="7909772" cy="430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945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What has this model brought us?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25" name="Picture 2" descr="http://www.usnews.com/dims4/USNEWS/c50b223/2147483647/resize/652x%3E/quality/85/?url=%2Fcmsmedia%2F9b%2Fd6%2F69752894485988e9fde98816df9f%2F140716-editor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3" y="1780380"/>
            <a:ext cx="3083732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images.nationalgeographic.com/wpf/media-live/photos/000/578/cache/mars-rover-landing-sequence-landed_57831_6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13" y="3931920"/>
            <a:ext cx="3341687" cy="21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www.hdrinc.com/sites/all/files/content/projects/images/246-hoover-dam-bypass-2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9" y="3931920"/>
            <a:ext cx="3214717" cy="21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blog.heartland.org/wp-content/uploads/2013/08/Boeing-787-Dreamliner1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40" y="1780380"/>
            <a:ext cx="3291838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9719" y="1726413"/>
            <a:ext cx="1600446" cy="211136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87157" y="4187767"/>
            <a:ext cx="147731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Life </a:t>
            </a:r>
          </a:p>
          <a:p>
            <a:pPr algn="ctr"/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is </a:t>
            </a:r>
          </a:p>
          <a:p>
            <a:pPr algn="ctr"/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good!</a:t>
            </a:r>
          </a:p>
        </p:txBody>
      </p:sp>
    </p:spTree>
    <p:extLst>
      <p:ext uri="{BB962C8B-B14F-4D97-AF65-F5344CB8AC3E}">
        <p14:creationId xmlns:p14="http://schemas.microsoft.com/office/powerpoint/2010/main" val="2479942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It might actually be </a:t>
            </a:r>
            <a:r>
              <a:rPr lang="en-US" b="1" u="sng" dirty="0">
                <a:solidFill>
                  <a:srgbClr val="FF0000"/>
                </a:solidFill>
              </a:rPr>
              <a:t>TOO</a:t>
            </a:r>
            <a:r>
              <a:rPr lang="en-US" dirty="0"/>
              <a:t> good.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Good engineering is invisible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Most of us don’t think about where any of our technology comes from.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9875" y="1889367"/>
            <a:ext cx="2864313" cy="2053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056" y="1902522"/>
            <a:ext cx="3004120" cy="2065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572" y="1889367"/>
            <a:ext cx="2382227" cy="20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48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When was the last time you thought about the lower levels of Maslow’s Hierarchy?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05" y="1749627"/>
            <a:ext cx="4267903" cy="4267903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 bwMode="auto">
          <a:xfrm>
            <a:off x="6685415" y="4414554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4478" y="4478861"/>
            <a:ext cx="16084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Technology is covering these.</a:t>
            </a:r>
          </a:p>
        </p:txBody>
      </p:sp>
    </p:spTree>
    <p:extLst>
      <p:ext uri="{BB962C8B-B14F-4D97-AF65-F5344CB8AC3E}">
        <p14:creationId xmlns:p14="http://schemas.microsoft.com/office/powerpoint/2010/main" val="728883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When was the last time you thought about the lower levels of Maslow’s Hierarchy?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05" y="1749627"/>
            <a:ext cx="4267903" cy="4267903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 bwMode="auto">
          <a:xfrm>
            <a:off x="6685415" y="4414554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4478" y="4478861"/>
            <a:ext cx="16084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Technology is covering these.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5973090" y="1975515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2152" y="2039822"/>
            <a:ext cx="17478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6"/>
                </a:solidFill>
              </a:rPr>
              <a:t>Living up here isn’t a </a:t>
            </a:r>
            <a:r>
              <a:rPr lang="en-US" sz="2200" b="1" u="sng" dirty="0">
                <a:solidFill>
                  <a:schemeClr val="accent6"/>
                </a:solidFill>
              </a:rPr>
              <a:t>BAD</a:t>
            </a:r>
            <a:r>
              <a:rPr lang="en-US" sz="2200" b="1" dirty="0">
                <a:solidFill>
                  <a:schemeClr val="accent6"/>
                </a:solidFill>
              </a:rPr>
              <a:t> thing...</a:t>
            </a:r>
          </a:p>
        </p:txBody>
      </p:sp>
    </p:spTree>
    <p:extLst>
      <p:ext uri="{BB962C8B-B14F-4D97-AF65-F5344CB8AC3E}">
        <p14:creationId xmlns:p14="http://schemas.microsoft.com/office/powerpoint/2010/main" val="525182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When was the last time you thought about the lower levels of Maslow’s Hierarchy?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05" y="1749627"/>
            <a:ext cx="4267903" cy="4267903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 bwMode="auto">
          <a:xfrm>
            <a:off x="6685415" y="4414554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4478" y="4478861"/>
            <a:ext cx="16084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Technology is covering these.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5973090" y="1975515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2152" y="2039822"/>
            <a:ext cx="17478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6"/>
                </a:solidFill>
              </a:rPr>
              <a:t>Living up here isn’t a </a:t>
            </a:r>
            <a:r>
              <a:rPr lang="en-US" sz="2200" b="1" u="sng" dirty="0">
                <a:solidFill>
                  <a:schemeClr val="accent6"/>
                </a:solidFill>
              </a:rPr>
              <a:t>BAD</a:t>
            </a:r>
            <a:r>
              <a:rPr lang="en-US" sz="2200" b="1" dirty="0">
                <a:solidFill>
                  <a:schemeClr val="accent6"/>
                </a:solidFill>
              </a:rPr>
              <a:t> thing...</a:t>
            </a:r>
          </a:p>
        </p:txBody>
      </p:sp>
      <p:sp>
        <p:nvSpPr>
          <p:cNvPr id="14" name="Right Arrow 8"/>
          <p:cNvSpPr/>
          <p:nvPr/>
        </p:nvSpPr>
        <p:spPr bwMode="auto">
          <a:xfrm rot="1826620">
            <a:off x="6850252" y="3317027"/>
            <a:ext cx="1675507" cy="934473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But this isn’t goin</a:t>
            </a:r>
            <a:r>
              <a:rPr lang="en-US" b="1" dirty="0"/>
              <a:t>g away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46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With a shift to living in cities, we have created “localized utopias”.</a:t>
            </a:r>
          </a:p>
          <a:p>
            <a:pPr lvl="1"/>
            <a:r>
              <a:rPr lang="en-US" dirty="0"/>
              <a:t>We push the negative side-effects of technology down the road (</a:t>
            </a:r>
            <a:r>
              <a:rPr lang="en-US" i="1" dirty="0"/>
              <a:t>or off-shore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83" y="2086156"/>
            <a:ext cx="3284990" cy="1901321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096182" y="2190328"/>
            <a:ext cx="2903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</a:rPr>
              <a:t>Bozeman</a:t>
            </a:r>
          </a:p>
          <a:p>
            <a:pPr algn="l"/>
            <a:r>
              <a:rPr lang="en-US" sz="1800" i="1" dirty="0">
                <a:solidFill>
                  <a:srgbClr val="FF0000"/>
                </a:solidFill>
              </a:rPr>
              <a:t>the shining city upon a hill…</a:t>
            </a:r>
          </a:p>
        </p:txBody>
      </p:sp>
    </p:spTree>
    <p:extLst>
      <p:ext uri="{BB962C8B-B14F-4D97-AF65-F5344CB8AC3E}">
        <p14:creationId xmlns:p14="http://schemas.microsoft.com/office/powerpoint/2010/main" val="471764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With a shift to living in cities, we’ve created “localized utopias”.</a:t>
            </a:r>
          </a:p>
          <a:p>
            <a:pPr lvl="1"/>
            <a:r>
              <a:rPr lang="en-US" dirty="0"/>
              <a:t>We push the negative side-effects of technology down the road (or off shore)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83" y="2086156"/>
            <a:ext cx="3284990" cy="190132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3" y="3930187"/>
            <a:ext cx="2591075" cy="1841233"/>
          </a:xfrm>
          <a:prstGeom prst="ellipse">
            <a:avLst/>
          </a:prstGeom>
        </p:spPr>
      </p:pic>
      <p:sp>
        <p:nvSpPr>
          <p:cNvPr id="15" name="Right Arrow 8"/>
          <p:cNvSpPr/>
          <p:nvPr/>
        </p:nvSpPr>
        <p:spPr bwMode="auto">
          <a:xfrm rot="19224975">
            <a:off x="2384264" y="3780699"/>
            <a:ext cx="483128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ight Arrow 8"/>
          <p:cNvSpPr/>
          <p:nvPr/>
        </p:nvSpPr>
        <p:spPr bwMode="auto">
          <a:xfrm rot="13211283">
            <a:off x="6113408" y="3832639"/>
            <a:ext cx="458314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182" y="2190328"/>
            <a:ext cx="2903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</a:rPr>
              <a:t>Bozeman</a:t>
            </a:r>
          </a:p>
          <a:p>
            <a:pPr algn="l"/>
            <a:r>
              <a:rPr lang="en-US" sz="1800" i="1" dirty="0">
                <a:solidFill>
                  <a:srgbClr val="FF0000"/>
                </a:solidFill>
              </a:rPr>
              <a:t>the shining city upon a hill…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6013" y="5718806"/>
            <a:ext cx="1272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Colstrip</a:t>
            </a:r>
            <a:endParaRPr lang="en-US" sz="18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02" y="3843823"/>
            <a:ext cx="2890931" cy="1927287"/>
          </a:xfrm>
          <a:prstGeom prst="ellipse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205487" y="5640883"/>
            <a:ext cx="1124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Bakken</a:t>
            </a:r>
            <a:endParaRPr lang="en-US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36" y="4407218"/>
            <a:ext cx="2556417" cy="1698458"/>
          </a:xfrm>
          <a:prstGeom prst="ellipse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401228" y="5782555"/>
            <a:ext cx="1765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AK Pipeline</a:t>
            </a:r>
            <a:endParaRPr lang="en-US" sz="1800" dirty="0"/>
          </a:p>
        </p:txBody>
      </p:sp>
      <p:sp>
        <p:nvSpPr>
          <p:cNvPr id="25" name="Right Arrow 8"/>
          <p:cNvSpPr/>
          <p:nvPr/>
        </p:nvSpPr>
        <p:spPr bwMode="auto">
          <a:xfrm rot="16200000">
            <a:off x="4323577" y="3965113"/>
            <a:ext cx="323333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63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  </a:t>
            </a:r>
            <a:r>
              <a:rPr lang="en-US" sz="1600" b="0" i="1" dirty="0">
                <a:solidFill>
                  <a:srgbClr val="FF0000"/>
                </a:solidFill>
              </a:rPr>
              <a:t>for how long…</a:t>
            </a:r>
            <a:br>
              <a:rPr lang="en-US" dirty="0"/>
            </a:br>
            <a:endParaRPr lang="en-US" sz="6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8" name="Picture 2" descr="http://images.bwbx.io/cms/2013-02-04/0204-beijing-car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1387217"/>
            <a:ext cx="2738438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File:Drought Swimming Ho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6484" y="3313685"/>
            <a:ext cx="2951729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www.aitonline.tv/admin_controller/generalItem/NewsImages/15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3313685"/>
            <a:ext cx="3368676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http://www.newark-sherwooddc.gov.uk/media/newarkandsherwood/imagesandfiles/environmentalhealth/pollution/Pollution%20bann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41" y="1387216"/>
            <a:ext cx="3551672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18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  </a:t>
            </a:r>
            <a:r>
              <a:rPr lang="en-US" sz="1600" b="0" i="1" dirty="0">
                <a:solidFill>
                  <a:srgbClr val="FF0000"/>
                </a:solidFill>
              </a:rPr>
              <a:t>for how long…</a:t>
            </a:r>
            <a:br>
              <a:rPr lang="en-US" dirty="0"/>
            </a:br>
            <a:endParaRPr lang="en-US" sz="6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8" name="Picture 2" descr="http://images.bwbx.io/cms/2013-02-04/0204-beijing-car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1387217"/>
            <a:ext cx="2738438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File:Drought Swimming Ho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6484" y="3313685"/>
            <a:ext cx="2951729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www.aitonline.tv/admin_controller/generalItem/NewsImages/15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3313685"/>
            <a:ext cx="3368676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http://www.newark-sherwooddc.gov.uk/media/newarkandsherwood/imagesandfiles/environmentalhealth/pollution/Pollution%20bann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41" y="1387216"/>
            <a:ext cx="3551672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752621" y="1387216"/>
            <a:ext cx="235735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</a:rPr>
              <a:t>Problems building on a grander scale than ever seen before:</a:t>
            </a:r>
          </a:p>
          <a:p>
            <a:pPr algn="l"/>
            <a:endParaRPr lang="en-US" sz="2200" b="1" i="1" dirty="0">
              <a:solidFill>
                <a:srgbClr val="FF0000"/>
              </a:solidFill>
            </a:endParaRP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Global Warning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Refugee crises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Overpopulation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Drought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Extreme Weather 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18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  </a:t>
            </a:r>
            <a:r>
              <a:rPr lang="en-US" sz="1600" b="0" i="1" dirty="0">
                <a:solidFill>
                  <a:srgbClr val="FF0000"/>
                </a:solidFill>
              </a:rPr>
              <a:t>for how long…</a:t>
            </a:r>
          </a:p>
          <a:p>
            <a:pPr lvl="1"/>
            <a:r>
              <a:rPr lang="en-US" i="1" dirty="0"/>
              <a:t>Can our planet sustain 9B people by 2045?</a:t>
            </a:r>
          </a:p>
          <a:p>
            <a:pPr lvl="1"/>
            <a:r>
              <a:rPr lang="en-US" i="1" dirty="0"/>
              <a:t>70% will live in urban areas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006" y="2268091"/>
            <a:ext cx="5894511" cy="3802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272" y="1032708"/>
            <a:ext cx="3439837" cy="22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6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38.photobucket.com/albums/e111/geezer69/formu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51" y="1536861"/>
            <a:ext cx="7909772" cy="430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Let’s start by looking at our current model…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Actually, it might be better to start with “</a:t>
            </a:r>
            <a:r>
              <a:rPr lang="en-US" sz="2000" i="1" kern="0" dirty="0"/>
              <a:t>what is an engineer</a:t>
            </a:r>
            <a:r>
              <a:rPr lang="en-US" sz="2000" kern="0" dirty="0"/>
              <a:t>”?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1400" kern="0" dirty="0"/>
          </a:p>
          <a:p>
            <a:pPr marL="0" indent="0" algn="ctr" defTabSz="171450">
              <a:buFontTx/>
              <a:buNone/>
              <a:tabLst>
                <a:tab pos="2852738" algn="l"/>
                <a:tab pos="4521200" algn="l"/>
              </a:tabLst>
            </a:pPr>
            <a:r>
              <a:rPr lang="en-US" sz="1800" kern="0" dirty="0">
                <a:solidFill>
                  <a:srgbClr val="FF0000"/>
                </a:solidFill>
              </a:rPr>
              <a:t>An engineer is someone who uses knowledge from the </a:t>
            </a:r>
            <a:r>
              <a:rPr lang="en-US" sz="1800" u="sng" kern="0" dirty="0">
                <a:solidFill>
                  <a:srgbClr val="FF0000"/>
                </a:solidFill>
              </a:rPr>
              <a:t>science</a:t>
            </a:r>
            <a:r>
              <a:rPr lang="en-US" sz="1800" kern="0" dirty="0">
                <a:solidFill>
                  <a:srgbClr val="FF0000"/>
                </a:solidFill>
              </a:rPr>
              <a:t> community to </a:t>
            </a:r>
            <a:br>
              <a:rPr lang="en-US" sz="1800" kern="0" dirty="0">
                <a:solidFill>
                  <a:srgbClr val="FF0000"/>
                </a:solidFill>
              </a:rPr>
            </a:br>
            <a:r>
              <a:rPr lang="en-US" sz="1800" kern="0" dirty="0">
                <a:solidFill>
                  <a:srgbClr val="FF0000"/>
                </a:solidFill>
              </a:rPr>
              <a:t>build devices &amp; systems that benefit society.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90" y="3848100"/>
            <a:ext cx="3015510" cy="2083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7167" y="3948744"/>
            <a:ext cx="2773118" cy="1982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7460" y="3815599"/>
            <a:ext cx="2652704" cy="21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5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31875 -0.2942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47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highest level tie between technology &amp; societal impact is </a:t>
            </a:r>
            <a:r>
              <a:rPr lang="en-US" b="1" dirty="0">
                <a:solidFill>
                  <a:srgbClr val="FF0000"/>
                </a:solidFill>
              </a:rPr>
              <a:t>more people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6" y="2107358"/>
            <a:ext cx="2462258" cy="3745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13" y="1935342"/>
            <a:ext cx="4833338" cy="367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02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</p:spTree>
    <p:extLst>
      <p:ext uri="{BB962C8B-B14F-4D97-AF65-F5344CB8AC3E}">
        <p14:creationId xmlns:p14="http://schemas.microsoft.com/office/powerpoint/2010/main" val="2056487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7441" y="543424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 Billion batteries are thrown away in the US each year.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95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0" y="2546435"/>
            <a:ext cx="2430780" cy="2430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5613" y="1838570"/>
            <a:ext cx="2818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</a:rPr>
              <a:t>What’s wrong with a cup of coffee?</a:t>
            </a:r>
            <a:endParaRPr lang="en-US" sz="1800" i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7441" y="543424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 Billion batteries are thrown away in the US each year.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66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0" y="2546435"/>
            <a:ext cx="2430780" cy="2430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5613" y="1838570"/>
            <a:ext cx="2818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</a:rPr>
              <a:t>What’s wrong with a cup of coffee?</a:t>
            </a:r>
            <a:endParaRPr lang="en-US" sz="1800" i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9016" y="504952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13 Billion non-biodegradable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K-cups went to landfills in 2014.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7441" y="543424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 Billion batteries are thrown away in the US each year.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5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Calls for Action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Around 2005, a number of high profile publications spurred discussion of change to engineering education.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7" y="1874520"/>
            <a:ext cx="2687116" cy="40920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30613" y="2074835"/>
            <a:ext cx="50735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playing field was flatted due to end of cold war &amp; advances in information technology.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 and China are going </a:t>
            </a:r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STEM.  Our outsourcing is fueling their economic rise.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remain a leader, the US must: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keeping the skills of our workforce </a:t>
            </a:r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adaptable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it recruiting more K-12 into STEM.</a:t>
            </a:r>
          </a:p>
        </p:txBody>
      </p:sp>
    </p:spTree>
    <p:extLst>
      <p:ext uri="{BB962C8B-B14F-4D97-AF65-F5344CB8AC3E}">
        <p14:creationId xmlns:p14="http://schemas.microsoft.com/office/powerpoint/2010/main" val="571081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Calls for Action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Around 2005, a number of high profile publications spurred discussion of change to engineering education.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1194" y="2105114"/>
            <a:ext cx="48348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has historically “reacted” to the desires of society.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now exists in the global context.</a:t>
            </a:r>
          </a:p>
          <a:p>
            <a:pPr marL="231775" indent="-231775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must take responsibility for how technology impacts the world.</a:t>
            </a:r>
            <a:b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Engineers should become </a:t>
            </a:r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18" y="1980658"/>
            <a:ext cx="2669144" cy="39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45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Calls for Action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Around 2005, a number of high profile publications spurred discussion of change to engineering education.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94956" y="2074835"/>
            <a:ext cx="5505208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is in danger of losing its economic dominance.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investment in STEM is slowing while other countries is exploding.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in STEM in the K-12 pipeline is at an all time low.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must: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K-12 STEM teaching</a:t>
            </a:r>
            <a:r>
              <a:rPr lang="en-US" sz="9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</a:t>
            </a:r>
            <a:r>
              <a:rPr lang="en-US" sz="9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0k teachers /10M minds)</a:t>
            </a:r>
            <a:r>
              <a:rPr lang="en-US" sz="7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STEM Research</a:t>
            </a: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STEM Higher Ed</a:t>
            </a: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 economic policy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2074835"/>
            <a:ext cx="2517056" cy="39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54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Ok, Ok, a little tweaking may be in order..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15" y="2028636"/>
            <a:ext cx="1880622" cy="3868914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 bwMode="auto">
          <a:xfrm>
            <a:off x="4735481" y="1645920"/>
            <a:ext cx="3875623" cy="1314072"/>
          </a:xfrm>
          <a:prstGeom prst="wedgeEllipseCallout">
            <a:avLst>
              <a:gd name="adj1" fmla="val -93725"/>
              <a:gd name="adj2" fmla="val 46107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What kind of changes are we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1301864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6204" cy="5168900"/>
          </a:xfrm>
        </p:spPr>
        <p:txBody>
          <a:bodyPr/>
          <a:lstStyle/>
          <a:p>
            <a:r>
              <a:rPr lang="en-US" dirty="0"/>
              <a:t>Four overarching themes:</a:t>
            </a:r>
            <a:br>
              <a:rPr lang="en-US" dirty="0"/>
            </a:br>
            <a:endParaRPr lang="en-US" sz="1100" dirty="0"/>
          </a:p>
          <a:p>
            <a:pPr marL="914400" indent="-460375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Preparing engineering students to meet the grand challenges of the 21</a:t>
            </a:r>
            <a:r>
              <a:rPr lang="en-US" sz="2000" baseline="30000" dirty="0">
                <a:solidFill>
                  <a:srgbClr val="FF0000"/>
                </a:solidFill>
              </a:rPr>
              <a:t>st</a:t>
            </a:r>
            <a:r>
              <a:rPr lang="en-US" sz="2000" dirty="0">
                <a:solidFill>
                  <a:srgbClr val="FF0000"/>
                </a:solidFill>
              </a:rPr>
              <a:t> century</a:t>
            </a:r>
          </a:p>
          <a:p>
            <a:pPr marL="454025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9" y="2420501"/>
            <a:ext cx="8349799" cy="25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5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We are the </a:t>
            </a:r>
            <a:r>
              <a:rPr lang="en-US" sz="2000" u="sng" kern="0" dirty="0"/>
              <a:t>E</a:t>
            </a:r>
            <a:r>
              <a:rPr lang="en-US" sz="2000" kern="0" dirty="0"/>
              <a:t> that turns the </a:t>
            </a:r>
            <a:r>
              <a:rPr lang="en-US" sz="2000" u="sng" kern="0" dirty="0"/>
              <a:t>S</a:t>
            </a:r>
            <a:r>
              <a:rPr lang="en-US" sz="2000" kern="0" dirty="0"/>
              <a:t> into useful </a:t>
            </a:r>
            <a:r>
              <a:rPr lang="en-US" sz="2000" u="sng" kern="0" dirty="0"/>
              <a:t>things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6402" y="1432559"/>
            <a:ext cx="3957469" cy="23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79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century.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The 4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industrial revolution.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Designing for sustainability.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Understanding the global context and ethical impact of our decisions.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Promoting inclusion and social justice.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Working in interdisciplinary AND multicultural teams.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41" y="3563138"/>
            <a:ext cx="5177689" cy="25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century.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3" y="1686332"/>
            <a:ext cx="4462999" cy="1116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563" y="3084628"/>
            <a:ext cx="8035820" cy="28793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29366" y="1558923"/>
            <a:ext cx="32602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FF0000"/>
                </a:solidFill>
              </a:rPr>
              <a:t>High Level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FF0000"/>
                </a:solidFill>
              </a:rPr>
              <a:t>Global Context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FF0000"/>
                </a:solidFill>
              </a:rPr>
              <a:t>Multidisciplinary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35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century.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32064" y="1298723"/>
            <a:ext cx="38332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i="1" dirty="0">
                <a:solidFill>
                  <a:srgbClr val="FF0000"/>
                </a:solidFill>
              </a:rPr>
              <a:t>(Same thing at the UN level)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1" y="1855805"/>
            <a:ext cx="8122743" cy="42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10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630427" cy="5168900"/>
          </a:xfrm>
        </p:spPr>
        <p:txBody>
          <a:bodyPr/>
          <a:lstStyle/>
          <a:p>
            <a:r>
              <a:rPr lang="en-US" dirty="0"/>
              <a:t>Four overarching themes:</a:t>
            </a:r>
            <a:br>
              <a:rPr lang="en-US" dirty="0"/>
            </a:br>
            <a:endParaRPr lang="en-US" sz="1100" dirty="0"/>
          </a:p>
          <a:p>
            <a:pPr marL="914400" indent="-460375">
              <a:buFont typeface="+mj-lt"/>
              <a:buAutoNum type="arabicPeriod"/>
            </a:pPr>
            <a:r>
              <a:rPr lang="en-US" sz="2000" b="0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sz="2000" b="0" baseline="30000" dirty="0">
                <a:solidFill>
                  <a:schemeClr val="tx1"/>
                </a:solidFill>
              </a:rPr>
              <a:t>st</a:t>
            </a:r>
            <a:r>
              <a:rPr lang="en-US" sz="2000" b="0" dirty="0">
                <a:solidFill>
                  <a:schemeClr val="tx1"/>
                </a:solidFill>
              </a:rPr>
              <a:t> century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Broadening Participation in the Engineering Workforce</a:t>
            </a:r>
          </a:p>
          <a:p>
            <a:pPr marL="914400" indent="-460375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4025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5" name="Picture 4" descr="God Made A Farm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6667" y="3197371"/>
            <a:ext cx="3804575" cy="2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770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2.	Broadening Participation in the Engineering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Technology impacts the life and prosperity of </a:t>
            </a:r>
            <a:r>
              <a:rPr lang="en-US" u="sng" dirty="0">
                <a:solidFill>
                  <a:srgbClr val="FF0000"/>
                </a:solidFill>
              </a:rPr>
              <a:t>all citizens</a:t>
            </a:r>
            <a:r>
              <a:rPr lang="en-US" dirty="0">
                <a:solidFill>
                  <a:srgbClr val="FF0000"/>
                </a:solidFill>
              </a:rPr>
              <a:t>, so it must be developed with input of </a:t>
            </a:r>
            <a:r>
              <a:rPr lang="en-US" u="sng" dirty="0">
                <a:solidFill>
                  <a:srgbClr val="FF0000"/>
                </a:solidFill>
              </a:rPr>
              <a:t>all citizens</a:t>
            </a:r>
            <a:r>
              <a:rPr lang="en-US" dirty="0">
                <a:solidFill>
                  <a:srgbClr val="FF0000"/>
                </a:solidFill>
              </a:rPr>
              <a:t>.  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To meet our grand challenges, we need: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>
                <a:solidFill>
                  <a:srgbClr val="0000FF"/>
                </a:solidFill>
              </a:rPr>
              <a:t>- more engineers.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 	- a more diverse engineering workforce.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>
              <a:solidFill>
                <a:srgbClr val="0000FF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We can’t leave half our talent on the sidelines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as we move forward.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This is also a path to achieving </a:t>
            </a:r>
            <a:r>
              <a:rPr lang="en-US" b="1" dirty="0">
                <a:solidFill>
                  <a:srgbClr val="FF0000"/>
                </a:solidFill>
              </a:rPr>
              <a:t>social justice.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36" y="3215381"/>
            <a:ext cx="27432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52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654649" cy="5168900"/>
          </a:xfrm>
        </p:spPr>
        <p:txBody>
          <a:bodyPr/>
          <a:lstStyle/>
          <a:p>
            <a:r>
              <a:rPr lang="en-US" dirty="0"/>
              <a:t>Four overarching themes:</a:t>
            </a:r>
            <a:br>
              <a:rPr lang="en-US" dirty="0"/>
            </a:br>
            <a:endParaRPr lang="en-US" sz="1100" dirty="0"/>
          </a:p>
          <a:p>
            <a:pPr marL="914400" indent="-460375">
              <a:buFont typeface="+mj-lt"/>
              <a:buAutoNum type="arabicPeriod"/>
            </a:pPr>
            <a:r>
              <a:rPr lang="en-US" sz="2000" b="0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sz="2000" b="0" baseline="30000" dirty="0">
                <a:solidFill>
                  <a:schemeClr val="tx1"/>
                </a:solidFill>
              </a:rPr>
              <a:t>st</a:t>
            </a:r>
            <a:r>
              <a:rPr lang="en-US" sz="2000" b="0" dirty="0">
                <a:solidFill>
                  <a:schemeClr val="tx1"/>
                </a:solidFill>
              </a:rPr>
              <a:t> century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2000" b="0" dirty="0">
                <a:solidFill>
                  <a:schemeClr val="tx1"/>
                </a:solidFill>
              </a:rPr>
              <a:t>Broadening Participation in the Engineering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Improve Efficiency of Learning</a:t>
            </a:r>
          </a:p>
          <a:p>
            <a:pPr marL="454025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4025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88" y="3352738"/>
            <a:ext cx="4082173" cy="26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072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3.	Improve Efficiency of Learning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We are on the precipice of a financial collapse.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7" y="1837052"/>
            <a:ext cx="6289149" cy="41006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45442" y="1763707"/>
            <a:ext cx="20547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1.3B Debt.</a:t>
            </a:r>
            <a:b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debt behind auto.</a:t>
            </a:r>
            <a:b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44M overall  borrowers.</a:t>
            </a:r>
            <a:b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22M with federal loans.</a:t>
            </a:r>
          </a:p>
          <a:p>
            <a:pPr marL="114300" indent="-1143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$37k average debt.</a:t>
            </a:r>
          </a:p>
        </p:txBody>
      </p:sp>
    </p:spTree>
    <p:extLst>
      <p:ext uri="{BB962C8B-B14F-4D97-AF65-F5344CB8AC3E}">
        <p14:creationId xmlns:p14="http://schemas.microsoft.com/office/powerpoint/2010/main" val="18721053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3.	Improve Efficiency of Learning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00944" y="1777990"/>
            <a:ext cx="2870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effect us at some point in the future.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70" y="1266890"/>
            <a:ext cx="4284149" cy="48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37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51" y="3548302"/>
            <a:ext cx="3914631" cy="25525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4251640"/>
          </a:xfrm>
        </p:spPr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3.	Improve Efficiency of Learning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More than money &amp; time…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Efficiency includes: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- high impact pedagogical approaches </a:t>
            </a:r>
            <a:br>
              <a:rPr lang="en-US" b="1" dirty="0">
                <a:solidFill>
                  <a:srgbClr val="0000FF"/>
                </a:solidFill>
              </a:rPr>
            </a:b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- personalized learning using technology</a:t>
            </a:r>
            <a:br>
              <a:rPr lang="en-US" b="1" dirty="0">
                <a:solidFill>
                  <a:srgbClr val="0000FF"/>
                </a:solidFill>
              </a:rPr>
            </a:b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- lifelong learning in both formal &amp; informal 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   environments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82" y="1065791"/>
            <a:ext cx="2129282" cy="309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41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Four overarching themes:</a:t>
            </a:r>
            <a:br>
              <a:rPr lang="en-US" dirty="0"/>
            </a:br>
            <a:endParaRPr lang="en-US" sz="1100" dirty="0"/>
          </a:p>
          <a:p>
            <a:pPr marL="914400" indent="-460375"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sz="1800" b="0" baseline="30000" dirty="0">
                <a:solidFill>
                  <a:schemeClr val="tx1"/>
                </a:solidFill>
              </a:rPr>
              <a:t>st</a:t>
            </a:r>
            <a:r>
              <a:rPr lang="en-US" sz="1800" b="0" dirty="0">
                <a:solidFill>
                  <a:schemeClr val="tx1"/>
                </a:solidFill>
              </a:rPr>
              <a:t> century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</a:rPr>
              <a:t>Broadening Participation in the Engineering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</a:rPr>
              <a:t>Improve Efficiency of Learning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Aligning the Skills of our Graduates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to the Needs of the Workforce</a:t>
            </a:r>
          </a:p>
          <a:p>
            <a:pPr marL="914400" indent="-460375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4025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4025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40" y="3139435"/>
            <a:ext cx="3970991" cy="3094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73" y="3807863"/>
            <a:ext cx="3950842" cy="22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9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We need to understand the </a:t>
            </a:r>
            <a:r>
              <a:rPr lang="en-US" sz="2000" u="sng" kern="0" dirty="0"/>
              <a:t>M</a:t>
            </a:r>
            <a:r>
              <a:rPr lang="en-US" sz="2000" kern="0" dirty="0"/>
              <a:t> to </a:t>
            </a:r>
            <a:br>
              <a:rPr lang="en-US" sz="2000" kern="0" dirty="0"/>
            </a:br>
            <a:r>
              <a:rPr lang="en-US" sz="2000" kern="0" dirty="0"/>
              <a:t>understand the science.  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We also use the </a:t>
            </a:r>
            <a:r>
              <a:rPr lang="en-US" sz="2000" u="sng" kern="0" dirty="0"/>
              <a:t>M</a:t>
            </a:r>
            <a:r>
              <a:rPr lang="en-US" sz="2000" kern="0" dirty="0"/>
              <a:t> to model </a:t>
            </a:r>
            <a:br>
              <a:rPr lang="en-US" sz="2000" kern="0" dirty="0"/>
            </a:br>
            <a:r>
              <a:rPr lang="en-US" sz="2000" kern="0" dirty="0"/>
              <a:t>complex designs.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6402" y="1432559"/>
            <a:ext cx="3957469" cy="2385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35" y="3989709"/>
            <a:ext cx="2592665" cy="194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25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91578"/>
          </a:xfrm>
        </p:spPr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4.	Aligning the Skills of our Graduates to the Needs of the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What is the </a:t>
            </a:r>
            <a:r>
              <a:rPr lang="en-US" b="1" u="sng" dirty="0">
                <a:solidFill>
                  <a:srgbClr val="FF0000"/>
                </a:solidFill>
              </a:rPr>
              <a:t>workforce</a:t>
            </a:r>
            <a:r>
              <a:rPr lang="en-US" dirty="0">
                <a:solidFill>
                  <a:srgbClr val="FF0000"/>
                </a:solidFill>
              </a:rPr>
              <a:t> calling for in the engineering workforce?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Technical Knowledge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Effective Communication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Interpersonal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Ability to work on an interdisciplinary team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Organizational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Desire to Learn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Leadership and Management Skills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5089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253515" y="2737139"/>
            <a:ext cx="4771836" cy="1931746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699"/>
            <a:ext cx="8886677" cy="2749845"/>
          </a:xfrm>
        </p:spPr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4.	Aligning the Skills of our Graduates to the Needs of the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What is the </a:t>
            </a:r>
            <a:r>
              <a:rPr lang="en-US" b="1" u="sng" dirty="0">
                <a:solidFill>
                  <a:srgbClr val="FF0000"/>
                </a:solidFill>
              </a:rPr>
              <a:t>workforce</a:t>
            </a:r>
            <a:r>
              <a:rPr lang="en-US" dirty="0">
                <a:solidFill>
                  <a:srgbClr val="FF0000"/>
                </a:solidFill>
              </a:rPr>
              <a:t> calling for in the engineering workforce?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Technical Knowledge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Effective Communication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Interpersonal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Ability to work on an interdisciplinary team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Organizational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Desire to Learn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Leadership and Management Skills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ight Brace 4"/>
          <p:cNvSpPr/>
          <p:nvPr/>
        </p:nvSpPr>
        <p:spPr bwMode="auto">
          <a:xfrm>
            <a:off x="5970850" y="2676583"/>
            <a:ext cx="1350404" cy="2058914"/>
          </a:xfrm>
          <a:prstGeom prst="rightBrace">
            <a:avLst>
              <a:gd name="adj1" fmla="val 12450"/>
              <a:gd name="adj2" fmla="val 46091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2853" y="3318291"/>
            <a:ext cx="18166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AKA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“Soft Skills”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46" y="4132394"/>
            <a:ext cx="2001385" cy="12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8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699"/>
            <a:ext cx="8886677" cy="4536255"/>
          </a:xfrm>
        </p:spPr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4.	Aligning the Skills of our Graduates to the Needs of the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What is our </a:t>
            </a:r>
            <a:r>
              <a:rPr lang="en-US" b="1" u="sng" dirty="0">
                <a:solidFill>
                  <a:srgbClr val="FF0000"/>
                </a:solidFill>
              </a:rPr>
              <a:t>accreditation board</a:t>
            </a:r>
            <a:r>
              <a:rPr lang="en-US" dirty="0">
                <a:solidFill>
                  <a:srgbClr val="FF0000"/>
                </a:solidFill>
              </a:rPr>
              <a:t> calling for in our graduates?</a:t>
            </a:r>
            <a:br>
              <a:rPr lang="en-US" dirty="0">
                <a:solidFill>
                  <a:srgbClr val="FF0000"/>
                </a:solidFill>
              </a:rPr>
            </a:br>
            <a:endParaRPr lang="en-US" sz="600" dirty="0">
              <a:solidFill>
                <a:srgbClr val="FF0000"/>
              </a:solidFill>
            </a:endParaRP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apply knowledge of mathematics, science, and engineering.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design and conduct experiments, as well as to analyze and interpret data.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design a system, component, or process to meet desired needs.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function on multi-disciplinary teams.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identify, formulate, and solve engineering problems.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understanding of professional and ethical responsibility.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communicate effectively.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The broad education necessary to understand the impact of engineering solutions in a global and societal context.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 recognition of the need for, and an ability to engage in lifelong learning.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 knowledge of contemporary issues.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use the techniques, skills and tools necessary for engineering practice.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Knowledge of the principles of project management and design trade-offs.</a:t>
            </a:r>
          </a:p>
          <a:p>
            <a:pPr marL="0" indent="0">
              <a:buNone/>
              <a:tabLst>
                <a:tab pos="341313" algn="l"/>
              </a:tabLst>
            </a:pPr>
            <a:r>
              <a:rPr lang="en-US" sz="1600" b="0" dirty="0">
                <a:solidFill>
                  <a:srgbClr val="0000FF"/>
                </a:solidFill>
              </a:rPr>
              <a:t>r)	An ability to analyze and synthesize electronic devices and electrical systems.</a:t>
            </a:r>
          </a:p>
        </p:txBody>
      </p:sp>
    </p:spTree>
    <p:extLst>
      <p:ext uri="{BB962C8B-B14F-4D97-AF65-F5344CB8AC3E}">
        <p14:creationId xmlns:p14="http://schemas.microsoft.com/office/powerpoint/2010/main" val="39173999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196484" y="5650021"/>
            <a:ext cx="7087473" cy="254266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6004" y="5106461"/>
            <a:ext cx="7087473" cy="254266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82438" y="3624447"/>
            <a:ext cx="5655188" cy="310686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81429" y="3078425"/>
            <a:ext cx="4741797" cy="29067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81428" y="3973450"/>
            <a:ext cx="3863924" cy="240847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1428" y="4258672"/>
            <a:ext cx="8744569" cy="487948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81428" y="4796514"/>
            <a:ext cx="7087473" cy="27364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699"/>
            <a:ext cx="8886677" cy="4536255"/>
          </a:xfrm>
        </p:spPr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4.	Aligning the Skills of our Graduates to the Needs of the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What is our </a:t>
            </a:r>
            <a:r>
              <a:rPr lang="en-US" b="1" u="sng" dirty="0">
                <a:solidFill>
                  <a:srgbClr val="FF0000"/>
                </a:solidFill>
              </a:rPr>
              <a:t>accreditation board</a:t>
            </a:r>
            <a:r>
              <a:rPr lang="en-US" dirty="0">
                <a:solidFill>
                  <a:srgbClr val="FF0000"/>
                </a:solidFill>
              </a:rPr>
              <a:t> calling for in our graduates?</a:t>
            </a:r>
            <a:br>
              <a:rPr lang="en-US" dirty="0">
                <a:solidFill>
                  <a:srgbClr val="FF0000"/>
                </a:solidFill>
              </a:rPr>
            </a:br>
            <a:endParaRPr lang="en-US" sz="600" dirty="0">
              <a:solidFill>
                <a:srgbClr val="FF0000"/>
              </a:solidFill>
            </a:endParaRP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apply knowledge of mathematics, science, and engineering.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design and conduct experiments, as well as to analyze and interpret data.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design a system, component, or process to meet desired needs.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function on multi-disciplinary teams.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identify, formulate, and solve engineering problems.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understanding of professional and ethical responsibility.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communicate effectively.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The broad education necessary to understand the impact of engineering solutions in a global and societal context.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 recognition of the need for, and an ability to engage in lifelong learning.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 knowledge of contemporary issues.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use the techniques, skills and tools necessary for engineering practice.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Knowledge of the principles of project management and design trade-offs.</a:t>
            </a:r>
          </a:p>
          <a:p>
            <a:pPr marL="0" indent="0">
              <a:buNone/>
              <a:tabLst>
                <a:tab pos="341313" algn="l"/>
              </a:tabLst>
            </a:pPr>
            <a:r>
              <a:rPr lang="en-US" sz="1600" b="0" dirty="0">
                <a:solidFill>
                  <a:srgbClr val="0000FF"/>
                </a:solidFill>
              </a:rPr>
              <a:t>r)	An ability to analyze and synthesize electronic devices and electrical systems.</a:t>
            </a:r>
          </a:p>
        </p:txBody>
      </p:sp>
      <p:sp>
        <p:nvSpPr>
          <p:cNvPr id="14" name="Right Brace 13"/>
          <p:cNvSpPr/>
          <p:nvPr/>
        </p:nvSpPr>
        <p:spPr bwMode="auto">
          <a:xfrm rot="20532899">
            <a:off x="6659692" y="3231519"/>
            <a:ext cx="754015" cy="824862"/>
          </a:xfrm>
          <a:prstGeom prst="rightBrace">
            <a:avLst>
              <a:gd name="adj1" fmla="val 12450"/>
              <a:gd name="adj2" fmla="val 46091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95999" y="3303988"/>
            <a:ext cx="18166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more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“Soft Skills”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80" y="2729965"/>
            <a:ext cx="1158257" cy="72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13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sounds great 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7" y="1581118"/>
            <a:ext cx="2849205" cy="4280966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 bwMode="auto">
          <a:xfrm>
            <a:off x="5238098" y="1024360"/>
            <a:ext cx="3762067" cy="653049"/>
          </a:xfrm>
          <a:prstGeom prst="wedgeEllipseCallout">
            <a:avLst>
              <a:gd name="adj1" fmla="val -68256"/>
              <a:gd name="adj2" fmla="val 181130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Let’s get started</a:t>
            </a:r>
          </a:p>
        </p:txBody>
      </p:sp>
    </p:spTree>
    <p:extLst>
      <p:ext uri="{BB962C8B-B14F-4D97-AF65-F5344CB8AC3E}">
        <p14:creationId xmlns:p14="http://schemas.microsoft.com/office/powerpoint/2010/main" val="15243387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dirty="0"/>
          </a:p>
          <a:p>
            <a:pPr marL="2058988" indent="-1598613">
              <a:buNone/>
            </a:pPr>
            <a:r>
              <a:rPr lang="en-US" sz="1800" dirty="0">
                <a:solidFill>
                  <a:schemeClr val="tx1"/>
                </a:solidFill>
              </a:rPr>
              <a:t>The Goals: </a:t>
            </a:r>
            <a:r>
              <a:rPr lang="en-US" sz="1800" dirty="0">
                <a:solidFill>
                  <a:srgbClr val="0000FF"/>
                </a:solidFill>
              </a:rPr>
              <a:t>(1)	Preparing engineering students to meet the grand challenges of the 21</a:t>
            </a:r>
            <a:r>
              <a:rPr lang="en-US" sz="1800" baseline="30000" dirty="0">
                <a:solidFill>
                  <a:srgbClr val="0000FF"/>
                </a:solidFill>
              </a:rPr>
              <a:t>st</a:t>
            </a:r>
            <a:r>
              <a:rPr lang="en-US" sz="1800" dirty="0">
                <a:solidFill>
                  <a:srgbClr val="0000FF"/>
                </a:solidFill>
              </a:rPr>
              <a:t> century.</a:t>
            </a:r>
          </a:p>
          <a:p>
            <a:pPr marL="2058988" indent="-1598613">
              <a:buNone/>
            </a:pPr>
            <a:endParaRPr lang="en-US" sz="1200" dirty="0">
              <a:solidFill>
                <a:srgbClr val="0000FF"/>
              </a:solidFill>
            </a:endParaRPr>
          </a:p>
          <a:p>
            <a:pPr marL="2058988" indent="-1598613">
              <a:buNone/>
            </a:pPr>
            <a:r>
              <a:rPr lang="en-US" sz="1800" dirty="0">
                <a:solidFill>
                  <a:srgbClr val="0000FF"/>
                </a:solidFill>
              </a:rPr>
              <a:t>                    (4)	Aligning the skills of our graduates to the needs of the workforce.</a:t>
            </a:r>
          </a:p>
          <a:p>
            <a:pPr marL="2058988" indent="-1598613"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	This sounds like a pretty straight forward charge.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	Why </a:t>
            </a:r>
            <a:r>
              <a:rPr lang="en-US" sz="2800" dirty="0">
                <a:solidFill>
                  <a:srgbClr val="FF0000"/>
                </a:solidFill>
              </a:rPr>
              <a:t>haven’t</a:t>
            </a:r>
            <a:r>
              <a:rPr lang="en-US" sz="1800" dirty="0">
                <a:solidFill>
                  <a:srgbClr val="FF0000"/>
                </a:solidFill>
              </a:rPr>
              <a:t> engineers already done this?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60" y="3712100"/>
            <a:ext cx="2574430" cy="22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515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#1: Curriculums are evolutionary systems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746125" indent="-285750"/>
            <a:r>
              <a:rPr lang="en-US" sz="1800" dirty="0">
                <a:solidFill>
                  <a:srgbClr val="0000FF"/>
                </a:solidFill>
              </a:rPr>
              <a:t>They are complex</a:t>
            </a:r>
          </a:p>
          <a:p>
            <a:pPr marL="746125" indent="-285750"/>
            <a:r>
              <a:rPr lang="en-US" sz="1800" dirty="0">
                <a:solidFill>
                  <a:srgbClr val="0000FF"/>
                </a:solidFill>
              </a:rPr>
              <a:t>They have evolved over centuries</a:t>
            </a:r>
          </a:p>
          <a:p>
            <a:pPr marL="746125" indent="-285750"/>
            <a:r>
              <a:rPr lang="en-US" sz="1800" dirty="0">
                <a:solidFill>
                  <a:srgbClr val="0000FF"/>
                </a:solidFill>
              </a:rPr>
              <a:t>They account for many factors 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400" b="0" i="1" dirty="0">
                <a:solidFill>
                  <a:srgbClr val="0000FF"/>
                </a:solidFill>
              </a:rPr>
              <a:t>(pre-</a:t>
            </a:r>
            <a:r>
              <a:rPr lang="en-US" sz="1400" b="0" i="1" dirty="0" err="1">
                <a:solidFill>
                  <a:srgbClr val="0000FF"/>
                </a:solidFill>
              </a:rPr>
              <a:t>reqs</a:t>
            </a:r>
            <a:r>
              <a:rPr lang="en-US" sz="1400" b="0" i="1" dirty="0">
                <a:solidFill>
                  <a:srgbClr val="0000FF"/>
                </a:solidFill>
              </a:rPr>
              <a:t>, scheduling, cognitive load)</a:t>
            </a:r>
          </a:p>
          <a:p>
            <a:pPr marL="746125" indent="-285750"/>
            <a:r>
              <a:rPr lang="en-US" sz="1800" dirty="0">
                <a:solidFill>
                  <a:srgbClr val="0000FF"/>
                </a:solidFill>
              </a:rPr>
              <a:t>They are slow to change</a:t>
            </a:r>
          </a:p>
          <a:p>
            <a:pPr marL="746125" indent="-285750"/>
            <a:r>
              <a:rPr lang="en-US" sz="1800" dirty="0">
                <a:solidFill>
                  <a:srgbClr val="0000FF"/>
                </a:solidFill>
              </a:rPr>
              <a:t>They are already PACKED!!!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/>
          <a:stretch/>
        </p:blipFill>
        <p:spPr>
          <a:xfrm>
            <a:off x="4694034" y="1798521"/>
            <a:ext cx="4213795" cy="292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512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#1: Curriculums are evolutionary systems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/>
          <a:stretch/>
        </p:blipFill>
        <p:spPr>
          <a:xfrm>
            <a:off x="4694034" y="1798521"/>
            <a:ext cx="4213795" cy="2922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1964826"/>
            <a:ext cx="2404291" cy="1453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56" y="3148792"/>
            <a:ext cx="2148248" cy="1674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649" y="3457916"/>
            <a:ext cx="2397071" cy="145321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2928257" y="1978077"/>
            <a:ext cx="1675507" cy="934473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If these go in…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ight Arrow 8"/>
          <p:cNvSpPr/>
          <p:nvPr/>
        </p:nvSpPr>
        <p:spPr bwMode="auto">
          <a:xfrm rot="1685820">
            <a:off x="7056229" y="4797899"/>
            <a:ext cx="1845131" cy="934473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What comes out?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59056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84" y="4178460"/>
            <a:ext cx="1951036" cy="1891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#1: Curriculums are evolutionary systems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/>
          <a:stretch/>
        </p:blipFill>
        <p:spPr>
          <a:xfrm>
            <a:off x="4694034" y="1798521"/>
            <a:ext cx="4213795" cy="2922859"/>
          </a:xfrm>
          <a:prstGeom prst="rect">
            <a:avLst/>
          </a:prstGeom>
        </p:spPr>
      </p:pic>
      <p:sp>
        <p:nvSpPr>
          <p:cNvPr id="10" name="Right Arrow 8"/>
          <p:cNvSpPr/>
          <p:nvPr/>
        </p:nvSpPr>
        <p:spPr bwMode="auto">
          <a:xfrm rot="1685820">
            <a:off x="7056229" y="4797899"/>
            <a:ext cx="1845131" cy="934473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What comes out?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60" y="1944187"/>
            <a:ext cx="2355892" cy="22342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4452" y="4729558"/>
            <a:ext cx="23534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Needs</a:t>
            </a:r>
          </a:p>
          <a:p>
            <a:pPr algn="ctr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  <a:p>
            <a:pPr algn="ctr"/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73876" y="4729558"/>
            <a:ext cx="23534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Calls</a:t>
            </a:r>
          </a:p>
          <a:p>
            <a:pPr algn="ctr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  <a:p>
            <a:pPr algn="ctr"/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71211" y="5885450"/>
            <a:ext cx="15947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</a:t>
            </a:r>
            <a:endParaRPr lang="en-US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9015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#2: These topics &amp; skills need continual coverage.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109" y="4114636"/>
            <a:ext cx="2969980" cy="2060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61" y="1770409"/>
            <a:ext cx="5497063" cy="1663778"/>
          </a:xfrm>
          <a:prstGeom prst="rect">
            <a:avLst/>
          </a:prstGeom>
        </p:spPr>
      </p:pic>
      <p:sp>
        <p:nvSpPr>
          <p:cNvPr id="8" name="Arrow: Left-Right 7"/>
          <p:cNvSpPr/>
          <p:nvPr/>
        </p:nvSpPr>
        <p:spPr bwMode="auto">
          <a:xfrm>
            <a:off x="2642519" y="3488559"/>
            <a:ext cx="3544149" cy="533644"/>
          </a:xfrm>
          <a:prstGeom prst="leftRightArrow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Integration Across the Curriculum</a:t>
            </a:r>
          </a:p>
        </p:txBody>
      </p:sp>
    </p:spTree>
    <p:extLst>
      <p:ext uri="{BB962C8B-B14F-4D97-AF65-F5344CB8AC3E}">
        <p14:creationId xmlns:p14="http://schemas.microsoft.com/office/powerpoint/2010/main" val="216403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The </a:t>
            </a:r>
            <a:r>
              <a:rPr lang="en-US" sz="2000" i="1" kern="0" dirty="0"/>
              <a:t>things</a:t>
            </a:r>
            <a:r>
              <a:rPr lang="en-US" sz="2000" kern="0" dirty="0"/>
              <a:t> we make are the </a:t>
            </a:r>
            <a:r>
              <a:rPr lang="en-US" sz="2000" u="sng" kern="0" dirty="0"/>
              <a:t>T</a:t>
            </a:r>
            <a:r>
              <a:rPr lang="en-US" sz="2000" kern="0" dirty="0"/>
              <a:t>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6402" y="1432559"/>
            <a:ext cx="3957469" cy="2385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82367"/>
            <a:ext cx="1525859" cy="156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66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#2: These topics &amp; skills need continual coverage.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109" y="4114636"/>
            <a:ext cx="2969980" cy="2060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61" y="1770409"/>
            <a:ext cx="5497063" cy="1663778"/>
          </a:xfrm>
          <a:prstGeom prst="rect">
            <a:avLst/>
          </a:prstGeom>
        </p:spPr>
      </p:pic>
      <p:sp>
        <p:nvSpPr>
          <p:cNvPr id="8" name="Arrow: Left-Right 7"/>
          <p:cNvSpPr/>
          <p:nvPr/>
        </p:nvSpPr>
        <p:spPr bwMode="auto">
          <a:xfrm>
            <a:off x="2642519" y="3488559"/>
            <a:ext cx="3544149" cy="533644"/>
          </a:xfrm>
          <a:prstGeom prst="leftRightArrow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Integration Across the Curriculum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429" y="3778172"/>
            <a:ext cx="26485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Touching an important topic once:</a:t>
            </a:r>
          </a:p>
          <a:p>
            <a:pPr marL="114300" indent="-1143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Checks the box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but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Doesn’t stick</a:t>
            </a:r>
          </a:p>
        </p:txBody>
      </p:sp>
    </p:spTree>
    <p:extLst>
      <p:ext uri="{BB962C8B-B14F-4D97-AF65-F5344CB8AC3E}">
        <p14:creationId xmlns:p14="http://schemas.microsoft.com/office/powerpoint/2010/main" val="37966617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#2: These topics &amp; skills need continual coverage.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109" y="4114636"/>
            <a:ext cx="2969980" cy="2060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61" y="1770409"/>
            <a:ext cx="5497063" cy="1663778"/>
          </a:xfrm>
          <a:prstGeom prst="rect">
            <a:avLst/>
          </a:prstGeom>
        </p:spPr>
      </p:pic>
      <p:sp>
        <p:nvSpPr>
          <p:cNvPr id="8" name="Arrow: Left-Right 7"/>
          <p:cNvSpPr/>
          <p:nvPr/>
        </p:nvSpPr>
        <p:spPr bwMode="auto">
          <a:xfrm>
            <a:off x="2642519" y="3488559"/>
            <a:ext cx="3544149" cy="533644"/>
          </a:xfrm>
          <a:prstGeom prst="leftRightArrow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Integration Across the Curriculum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429" y="3778172"/>
            <a:ext cx="26485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Touching an important topic once:</a:t>
            </a:r>
          </a:p>
          <a:p>
            <a:pPr marL="114300" indent="-1143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Checks the box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but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Doesn’t stick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87" y="4022203"/>
            <a:ext cx="3007191" cy="2002789"/>
          </a:xfrm>
          <a:prstGeom prst="rect">
            <a:avLst/>
          </a:prstGeom>
        </p:spPr>
      </p:pic>
      <p:sp>
        <p:nvSpPr>
          <p:cNvPr id="10" name="Speech Bubble: Oval 9"/>
          <p:cNvSpPr/>
          <p:nvPr/>
        </p:nvSpPr>
        <p:spPr bwMode="auto">
          <a:xfrm>
            <a:off x="6458673" y="1839861"/>
            <a:ext cx="2605152" cy="1363223"/>
          </a:xfrm>
          <a:prstGeom prst="wedgeEllipseCallout">
            <a:avLst>
              <a:gd name="adj1" fmla="val -15149"/>
              <a:gd name="adj2" fmla="val 11760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I don’t know how to teach all this stuff?</a:t>
            </a:r>
          </a:p>
        </p:txBody>
      </p:sp>
    </p:spTree>
    <p:extLst>
      <p:ext uri="{BB962C8B-B14F-4D97-AF65-F5344CB8AC3E}">
        <p14:creationId xmlns:p14="http://schemas.microsoft.com/office/powerpoint/2010/main" val="22017888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#3: University reward systems aren’t setup to do this.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6013" y="1803510"/>
            <a:ext cx="2648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Brock’s letter of hire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2172842"/>
            <a:ext cx="5964795" cy="143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661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#3: University reward systems aren’t setup to do this.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6013" y="1803510"/>
            <a:ext cx="2648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Brock’s letter of hire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2172842"/>
            <a:ext cx="5964795" cy="1437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47" y="3761772"/>
            <a:ext cx="6978067" cy="232072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13" name="Oval 12"/>
          <p:cNvSpPr/>
          <p:nvPr/>
        </p:nvSpPr>
        <p:spPr bwMode="auto">
          <a:xfrm>
            <a:off x="2879990" y="2987040"/>
            <a:ext cx="609970" cy="201168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Connector 14"/>
          <p:cNvCxnSpPr>
            <a:cxnSpLocks/>
            <a:stCxn id="13" idx="6"/>
          </p:cNvCxnSpPr>
          <p:nvPr/>
        </p:nvCxnSpPr>
        <p:spPr bwMode="auto">
          <a:xfrm flipV="1">
            <a:off x="3489960" y="3084653"/>
            <a:ext cx="3570597" cy="297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cxnSpLocks/>
          </p:cNvCxnSpPr>
          <p:nvPr/>
        </p:nvCxnSpPr>
        <p:spPr bwMode="auto">
          <a:xfrm>
            <a:off x="7060557" y="3084653"/>
            <a:ext cx="0" cy="60188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6333033" y="2337738"/>
            <a:ext cx="2648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 was evaluated for tenure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623984"/>
            <a:ext cx="26485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for 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scholarship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room for curriculum improvement</a:t>
            </a:r>
          </a:p>
        </p:txBody>
      </p:sp>
    </p:spTree>
    <p:extLst>
      <p:ext uri="{BB962C8B-B14F-4D97-AF65-F5344CB8AC3E}">
        <p14:creationId xmlns:p14="http://schemas.microsoft.com/office/powerpoint/2010/main" val="32862678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(2) Broadening Participation in the Engineering Workforce</a:t>
            </a: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	This sounds like a pretty straight forward charge.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	Why </a:t>
            </a:r>
            <a:r>
              <a:rPr lang="en-US" sz="2800" dirty="0">
                <a:solidFill>
                  <a:srgbClr val="FF0000"/>
                </a:solidFill>
              </a:rPr>
              <a:t>haven’t</a:t>
            </a:r>
            <a:r>
              <a:rPr lang="en-US" sz="1800" dirty="0">
                <a:solidFill>
                  <a:srgbClr val="FF0000"/>
                </a:solidFill>
              </a:rPr>
              <a:t> engineers already done this?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28" y="3651544"/>
            <a:ext cx="2574430" cy="22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06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(2) Broadening Participation in the Engineering Workforce</a:t>
            </a: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75</a:t>
            </a:fld>
            <a:endParaRPr lang="en-US" dirty="0"/>
          </a:p>
        </p:txBody>
      </p:sp>
      <p:pic>
        <p:nvPicPr>
          <p:cNvPr id="6" name="Picture 4" descr="http://amyshirateitel.com/wp-content/uploads/2012/08/Kranz-White-Team-NA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09" y="2854089"/>
            <a:ext cx="3368953" cy="22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7" y="2794946"/>
            <a:ext cx="2048098" cy="777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7" y="3696574"/>
            <a:ext cx="2106518" cy="157988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2486851" y="3183926"/>
            <a:ext cx="424182" cy="38898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ight Arrow 8"/>
          <p:cNvSpPr/>
          <p:nvPr/>
        </p:nvSpPr>
        <p:spPr bwMode="auto">
          <a:xfrm>
            <a:off x="2480055" y="4061978"/>
            <a:ext cx="424182" cy="38898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6796" y="2227123"/>
            <a:ext cx="1835436" cy="3479143"/>
          </a:xfrm>
          <a:prstGeom prst="rect">
            <a:avLst/>
          </a:prstGeom>
        </p:spPr>
      </p:pic>
      <p:sp>
        <p:nvSpPr>
          <p:cNvPr id="13" name="Right Arrow 8"/>
          <p:cNvSpPr/>
          <p:nvPr/>
        </p:nvSpPr>
        <p:spPr bwMode="auto">
          <a:xfrm>
            <a:off x="6468534" y="3656049"/>
            <a:ext cx="424182" cy="38898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667" y="2147290"/>
            <a:ext cx="4471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are trained to do…</a:t>
            </a:r>
          </a:p>
        </p:txBody>
      </p:sp>
    </p:spTree>
    <p:extLst>
      <p:ext uri="{BB962C8B-B14F-4D97-AF65-F5344CB8AC3E}">
        <p14:creationId xmlns:p14="http://schemas.microsoft.com/office/powerpoint/2010/main" val="15746415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(2) Broadening Participation in the Engineering Workforce</a:t>
            </a: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6" name="Picture 4" descr="http://amyshirateitel.com/wp-content/uploads/2012/08/Kranz-White-Team-NA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09" y="2854089"/>
            <a:ext cx="3368953" cy="22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8"/>
          <p:cNvSpPr/>
          <p:nvPr/>
        </p:nvSpPr>
        <p:spPr bwMode="auto">
          <a:xfrm>
            <a:off x="2445163" y="3756307"/>
            <a:ext cx="424182" cy="38898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Right Arrow 8"/>
          <p:cNvSpPr/>
          <p:nvPr/>
        </p:nvSpPr>
        <p:spPr bwMode="auto">
          <a:xfrm>
            <a:off x="6468534" y="3656049"/>
            <a:ext cx="424182" cy="38898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667" y="2147290"/>
            <a:ext cx="4471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are 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trained to do…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" y="3160434"/>
            <a:ext cx="2361083" cy="14683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61" y="3115091"/>
            <a:ext cx="2081083" cy="128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251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(3) Improve Efficiency of Learning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dirty="0">
                <a:solidFill>
                  <a:srgbClr val="0000FF"/>
                </a:solidFill>
              </a:rPr>
              <a:t>     </a:t>
            </a:r>
            <a:r>
              <a:rPr lang="en-US" sz="1600" b="0" i="1" dirty="0">
                <a:solidFill>
                  <a:srgbClr val="0000FF"/>
                </a:solidFill>
              </a:rPr>
              <a:t>cost, personalized/life-long learning</a:t>
            </a:r>
            <a:endParaRPr lang="en-US" sz="1800" b="0" i="1" dirty="0">
              <a:solidFill>
                <a:srgbClr val="0000FF"/>
              </a:solidFill>
            </a:endParaRP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	This sounds like cost engineering and some new technology.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	Why </a:t>
            </a:r>
            <a:r>
              <a:rPr lang="en-US" sz="2800" dirty="0">
                <a:solidFill>
                  <a:srgbClr val="FF0000"/>
                </a:solidFill>
              </a:rPr>
              <a:t>haven’t</a:t>
            </a:r>
            <a:r>
              <a:rPr lang="en-US" sz="1800" dirty="0">
                <a:solidFill>
                  <a:srgbClr val="FF0000"/>
                </a:solidFill>
              </a:rPr>
              <a:t> engineers already done this?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28" y="3651544"/>
            <a:ext cx="2574430" cy="22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121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(3) Improve Efficiency of Learning</a:t>
            </a:r>
          </a:p>
          <a:p>
            <a:pPr marL="1658938" indent="-1204913">
              <a:buNone/>
            </a:pPr>
            <a:endParaRPr lang="en-US" sz="6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I don’t research personalized learning? 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	</a:t>
            </a:r>
          </a:p>
          <a:p>
            <a:pPr marL="0" indent="0"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0000FF"/>
              </a:solidFill>
            </a:endParaRP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15" y="3604133"/>
            <a:ext cx="2555982" cy="1926069"/>
          </a:xfrm>
          <a:prstGeom prst="rect">
            <a:avLst/>
          </a:prstGeom>
        </p:spPr>
      </p:pic>
      <p:sp>
        <p:nvSpPr>
          <p:cNvPr id="15" name="Speech Bubble: Oval 14"/>
          <p:cNvSpPr/>
          <p:nvPr/>
        </p:nvSpPr>
        <p:spPr bwMode="auto">
          <a:xfrm>
            <a:off x="6007184" y="1901468"/>
            <a:ext cx="2827979" cy="1463503"/>
          </a:xfrm>
          <a:prstGeom prst="wedgeEllipseCallout">
            <a:avLst>
              <a:gd name="adj1" fmla="val -22294"/>
              <a:gd name="adj2" fmla="val 96470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/>
              <a:t>I do computer engineering research</a:t>
            </a:r>
            <a:endParaRPr kumimoji="0" lang="en-US" sz="22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3" y="2633219"/>
            <a:ext cx="4985248" cy="192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995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(3) Improve Efficiency of Learning</a:t>
            </a:r>
          </a:p>
          <a:p>
            <a:pPr marL="1658938" indent="-1204913"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What can I do to reduce the cost of education? 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	</a:t>
            </a:r>
          </a:p>
          <a:p>
            <a:pPr marL="0" indent="0"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0000FF"/>
              </a:solidFill>
            </a:endParaRP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35" y="2750159"/>
            <a:ext cx="2343425" cy="304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22" y="3525279"/>
            <a:ext cx="2568092" cy="1926069"/>
          </a:xfrm>
          <a:prstGeom prst="rect">
            <a:avLst/>
          </a:prstGeom>
        </p:spPr>
      </p:pic>
      <p:sp>
        <p:nvSpPr>
          <p:cNvPr id="15" name="Speech Bubble: Oval 14"/>
          <p:cNvSpPr/>
          <p:nvPr/>
        </p:nvSpPr>
        <p:spPr bwMode="auto">
          <a:xfrm>
            <a:off x="5674217" y="2833679"/>
            <a:ext cx="3075212" cy="927561"/>
          </a:xfrm>
          <a:prstGeom prst="wedgeEllipseCallout">
            <a:avLst>
              <a:gd name="adj1" fmla="val -56305"/>
              <a:gd name="adj2" fmla="val 59501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/>
              <a:t>I don’t control tuition</a:t>
            </a:r>
            <a:endParaRPr kumimoji="0" lang="en-US" sz="22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21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We use our </a:t>
            </a:r>
            <a:r>
              <a:rPr lang="en-US" sz="2000" i="1" kern="0" dirty="0"/>
              <a:t>things</a:t>
            </a:r>
            <a:r>
              <a:rPr lang="en-US" sz="2000" kern="0" dirty="0"/>
              <a:t> to make more </a:t>
            </a:r>
            <a:r>
              <a:rPr lang="en-US" sz="2000" i="1" kern="0" dirty="0"/>
              <a:t>things</a:t>
            </a:r>
            <a:r>
              <a:rPr lang="en-US" sz="2000" kern="0" dirty="0"/>
              <a:t>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6402" y="1432559"/>
            <a:ext cx="3957469" cy="2385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6" y="4772412"/>
            <a:ext cx="3712464" cy="1019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67" y="4772412"/>
            <a:ext cx="1463825" cy="1184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80" y="4041118"/>
            <a:ext cx="1600592" cy="19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04" y="2611523"/>
            <a:ext cx="4298549" cy="2865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Buzz Kill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6" name="Speech Bubble: Oval 5"/>
          <p:cNvSpPr/>
          <p:nvPr/>
        </p:nvSpPr>
        <p:spPr bwMode="auto">
          <a:xfrm>
            <a:off x="4808170" y="1024360"/>
            <a:ext cx="4191995" cy="931608"/>
          </a:xfrm>
          <a:prstGeom prst="wedgeEllipseCallout">
            <a:avLst>
              <a:gd name="adj1" fmla="val -39217"/>
              <a:gd name="adj2" fmla="val 202752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91440" bIns="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There has to be something we can do?</a:t>
            </a:r>
          </a:p>
        </p:txBody>
      </p:sp>
    </p:spTree>
    <p:extLst>
      <p:ext uri="{BB962C8B-B14F-4D97-AF65-F5344CB8AC3E}">
        <p14:creationId xmlns:p14="http://schemas.microsoft.com/office/powerpoint/2010/main" val="20740439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2006, the National Academy of Engineers calls for a new type of scholar.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This scholar will work across disciplinary boundaries never broached before.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This scholar will </a:t>
            </a:r>
            <a:r>
              <a:rPr lang="en-US" b="1" u="sng" dirty="0">
                <a:solidFill>
                  <a:srgbClr val="FF0000"/>
                </a:solidFill>
              </a:rPr>
              <a:t>create systems and processes</a:t>
            </a:r>
            <a:r>
              <a:rPr lang="en-US" b="1" dirty="0">
                <a:solidFill>
                  <a:srgbClr val="FF0000"/>
                </a:solidFill>
              </a:rPr>
              <a:t> for engineering education.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0" y="2956035"/>
            <a:ext cx="4357467" cy="2986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14" y="2956035"/>
            <a:ext cx="4284676" cy="29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429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Research across five areas should create knowledge in:</a:t>
            </a:r>
          </a:p>
          <a:p>
            <a:pPr lvl="2"/>
            <a:r>
              <a:rPr lang="en-US" sz="1800" dirty="0">
                <a:solidFill>
                  <a:srgbClr val="0000FF"/>
                </a:solidFill>
              </a:rPr>
              <a:t>Engineering Epistemologies</a:t>
            </a:r>
          </a:p>
          <a:p>
            <a:pPr lvl="2"/>
            <a:r>
              <a:rPr lang="en-US" sz="1800" dirty="0">
                <a:solidFill>
                  <a:srgbClr val="0000FF"/>
                </a:solidFill>
              </a:rPr>
              <a:t>Engineering Learning Mechanisms</a:t>
            </a:r>
          </a:p>
          <a:p>
            <a:pPr lvl="2"/>
            <a:r>
              <a:rPr lang="en-US" sz="1800" dirty="0">
                <a:solidFill>
                  <a:srgbClr val="0000FF"/>
                </a:solidFill>
              </a:rPr>
              <a:t>Engineering Learning Systems</a:t>
            </a:r>
          </a:p>
          <a:p>
            <a:pPr lvl="2"/>
            <a:r>
              <a:rPr lang="en-US" sz="1800" dirty="0">
                <a:solidFill>
                  <a:srgbClr val="0000FF"/>
                </a:solidFill>
              </a:rPr>
              <a:t>Engineering Diversity and Inclusion</a:t>
            </a:r>
          </a:p>
          <a:p>
            <a:pPr lvl="2"/>
            <a:r>
              <a:rPr lang="en-US" sz="1800" dirty="0">
                <a:solidFill>
                  <a:srgbClr val="0000FF"/>
                </a:solidFill>
              </a:rPr>
              <a:t>Engineering Assessment</a:t>
            </a:r>
          </a:p>
          <a:p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This research should:</a:t>
            </a:r>
          </a:p>
          <a:p>
            <a:pPr lvl="2"/>
            <a:r>
              <a:rPr lang="en-US" sz="1800" dirty="0">
                <a:solidFill>
                  <a:schemeClr val="accent2"/>
                </a:solidFill>
              </a:rPr>
              <a:t>Continuously shape engineering curriculums</a:t>
            </a:r>
          </a:p>
          <a:p>
            <a:pPr lvl="2"/>
            <a:r>
              <a:rPr lang="en-US" sz="1800" dirty="0">
                <a:solidFill>
                  <a:schemeClr val="accent2"/>
                </a:solidFill>
              </a:rPr>
              <a:t>Provide faculty pedagogical tools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10" y="1865133"/>
            <a:ext cx="2930779" cy="374238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25107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439364"/>
          </a:xfrm>
        </p:spPr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83</a:t>
            </a:fld>
            <a:endParaRPr lang="en-US" dirty="0"/>
          </a:p>
        </p:txBody>
      </p:sp>
      <p:pic>
        <p:nvPicPr>
          <p:cNvPr id="9" name="Picture 8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73" y="1684374"/>
            <a:ext cx="2179263" cy="1455539"/>
          </a:xfrm>
          <a:prstGeom prst="ellipse">
            <a:avLst/>
          </a:prstGeom>
          <a:noFill/>
          <a:extLst/>
        </p:spPr>
      </p:pic>
      <p:sp>
        <p:nvSpPr>
          <p:cNvPr id="11" name="Rectangle 10"/>
          <p:cNvSpPr/>
          <p:nvPr/>
        </p:nvSpPr>
        <p:spPr>
          <a:xfrm>
            <a:off x="3901617" y="1315042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3" name="Rectangle 12"/>
          <p:cNvSpPr/>
          <p:nvPr/>
        </p:nvSpPr>
        <p:spPr>
          <a:xfrm rot="19796425">
            <a:off x="-171485" y="292566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4" name="Right Brace 13"/>
          <p:cNvSpPr/>
          <p:nvPr/>
        </p:nvSpPr>
        <p:spPr bwMode="auto">
          <a:xfrm rot="16200000">
            <a:off x="4447084" y="-845630"/>
            <a:ext cx="493556" cy="8612605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943" y="3484374"/>
            <a:ext cx="2166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Grand Challenges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context,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ethics, sustainability,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geo-political issues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7219" y="3482457"/>
            <a:ext cx="263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Broadening Participation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justice, diversity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6298" y="3471843"/>
            <a:ext cx="207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Learning Efficiency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pedagogy, learning,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impact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5445" y="3482457"/>
            <a:ext cx="195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Workforce Skills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management, leadership</a:t>
            </a:r>
          </a:p>
        </p:txBody>
      </p:sp>
    </p:spTree>
    <p:extLst>
      <p:ext uri="{BB962C8B-B14F-4D97-AF65-F5344CB8AC3E}">
        <p14:creationId xmlns:p14="http://schemas.microsoft.com/office/powerpoint/2010/main" val="29854672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439364"/>
          </a:xfrm>
        </p:spPr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84</a:t>
            </a:fld>
            <a:endParaRPr lang="en-US" dirty="0"/>
          </a:p>
        </p:txBody>
      </p:sp>
      <p:pic>
        <p:nvPicPr>
          <p:cNvPr id="9" name="Picture 8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73" y="1684374"/>
            <a:ext cx="2179263" cy="1455539"/>
          </a:xfrm>
          <a:prstGeom prst="ellipse">
            <a:avLst/>
          </a:prstGeom>
          <a:noFill/>
          <a:extLst/>
        </p:spPr>
      </p:pic>
      <p:sp>
        <p:nvSpPr>
          <p:cNvPr id="11" name="Rectangle 10"/>
          <p:cNvSpPr/>
          <p:nvPr/>
        </p:nvSpPr>
        <p:spPr>
          <a:xfrm>
            <a:off x="3901617" y="1315042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3" name="Rectangle 12"/>
          <p:cNvSpPr/>
          <p:nvPr/>
        </p:nvSpPr>
        <p:spPr>
          <a:xfrm rot="19796425">
            <a:off x="-171485" y="292566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4" name="Right Brace 13"/>
          <p:cNvSpPr/>
          <p:nvPr/>
        </p:nvSpPr>
        <p:spPr bwMode="auto">
          <a:xfrm rot="16200000">
            <a:off x="4447084" y="-845630"/>
            <a:ext cx="493556" cy="8612605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943" y="3484374"/>
            <a:ext cx="2166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Grand Challenges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context,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ethics, sustainability,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geo-political issues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7219" y="3482457"/>
            <a:ext cx="263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Broadening Participation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justice, diversity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6298" y="3471843"/>
            <a:ext cx="207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Learning Efficiency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pedagogy, learning,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impact </a:t>
            </a:r>
          </a:p>
        </p:txBody>
      </p:sp>
      <p:sp>
        <p:nvSpPr>
          <p:cNvPr id="19" name="Rectangle 18"/>
          <p:cNvSpPr/>
          <p:nvPr/>
        </p:nvSpPr>
        <p:spPr>
          <a:xfrm rot="19660280">
            <a:off x="-375451" y="489007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</a:p>
        </p:txBody>
      </p:sp>
      <p:sp>
        <p:nvSpPr>
          <p:cNvPr id="20" name="Right Brace 19"/>
          <p:cNvSpPr/>
          <p:nvPr/>
        </p:nvSpPr>
        <p:spPr bwMode="auto">
          <a:xfrm rot="16200000">
            <a:off x="1357963" y="4023335"/>
            <a:ext cx="493556" cy="2434363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013" y="5429153"/>
            <a:ext cx="2913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science,</a:t>
            </a: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sociology, philosophy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5445" y="3482457"/>
            <a:ext cx="195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Workforce Skills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management, leadership</a:t>
            </a:r>
          </a:p>
        </p:txBody>
      </p:sp>
    </p:spTree>
    <p:extLst>
      <p:ext uri="{BB962C8B-B14F-4D97-AF65-F5344CB8AC3E}">
        <p14:creationId xmlns:p14="http://schemas.microsoft.com/office/powerpoint/2010/main" val="28166058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439364"/>
          </a:xfrm>
        </p:spPr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85</a:t>
            </a:fld>
            <a:endParaRPr lang="en-US" dirty="0"/>
          </a:p>
        </p:txBody>
      </p:sp>
      <p:pic>
        <p:nvPicPr>
          <p:cNvPr id="9" name="Picture 8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73" y="1684374"/>
            <a:ext cx="2179263" cy="1455539"/>
          </a:xfrm>
          <a:prstGeom prst="ellipse">
            <a:avLst/>
          </a:prstGeom>
          <a:noFill/>
          <a:extLst/>
        </p:spPr>
      </p:pic>
      <p:sp>
        <p:nvSpPr>
          <p:cNvPr id="11" name="Rectangle 10"/>
          <p:cNvSpPr/>
          <p:nvPr/>
        </p:nvSpPr>
        <p:spPr>
          <a:xfrm>
            <a:off x="3901617" y="1315042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3" name="Rectangle 12"/>
          <p:cNvSpPr/>
          <p:nvPr/>
        </p:nvSpPr>
        <p:spPr>
          <a:xfrm rot="19796425">
            <a:off x="-171485" y="292566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4" name="Right Brace 13"/>
          <p:cNvSpPr/>
          <p:nvPr/>
        </p:nvSpPr>
        <p:spPr bwMode="auto">
          <a:xfrm rot="16200000">
            <a:off x="4447084" y="-845630"/>
            <a:ext cx="493556" cy="8612605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943" y="3484374"/>
            <a:ext cx="2166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Grand Challenges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context,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ethics, sustainability,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geo-political issues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7219" y="3482457"/>
            <a:ext cx="263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Broadening Participation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justice, diversity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6298" y="3471843"/>
            <a:ext cx="207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Learning Efficiency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pedagogy, learning,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impact </a:t>
            </a:r>
          </a:p>
        </p:txBody>
      </p:sp>
      <p:sp>
        <p:nvSpPr>
          <p:cNvPr id="19" name="Rectangle 18"/>
          <p:cNvSpPr/>
          <p:nvPr/>
        </p:nvSpPr>
        <p:spPr>
          <a:xfrm rot="19660280">
            <a:off x="-375451" y="489007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</a:p>
        </p:txBody>
      </p:sp>
      <p:sp>
        <p:nvSpPr>
          <p:cNvPr id="20" name="Right Brace 19"/>
          <p:cNvSpPr/>
          <p:nvPr/>
        </p:nvSpPr>
        <p:spPr bwMode="auto">
          <a:xfrm rot="16200000">
            <a:off x="1357963" y="4023335"/>
            <a:ext cx="493556" cy="2434363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013" y="5429153"/>
            <a:ext cx="2913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science,</a:t>
            </a: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sociology, philosophy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5445" y="3482457"/>
            <a:ext cx="195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Workforce Skills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management, leadership</a:t>
            </a:r>
          </a:p>
        </p:txBody>
      </p:sp>
      <p:sp>
        <p:nvSpPr>
          <p:cNvPr id="23" name="Right Brace 22"/>
          <p:cNvSpPr/>
          <p:nvPr/>
        </p:nvSpPr>
        <p:spPr bwMode="auto">
          <a:xfrm rot="16200000">
            <a:off x="3827733" y="4188726"/>
            <a:ext cx="493556" cy="2103579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1043" y="5330092"/>
            <a:ext cx="2032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psychology, social psychology</a:t>
            </a:r>
          </a:p>
        </p:txBody>
      </p:sp>
    </p:spTree>
    <p:extLst>
      <p:ext uri="{BB962C8B-B14F-4D97-AF65-F5344CB8AC3E}">
        <p14:creationId xmlns:p14="http://schemas.microsoft.com/office/powerpoint/2010/main" val="26311152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439364"/>
          </a:xfrm>
        </p:spPr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86</a:t>
            </a:fld>
            <a:endParaRPr lang="en-US" dirty="0"/>
          </a:p>
        </p:txBody>
      </p:sp>
      <p:pic>
        <p:nvPicPr>
          <p:cNvPr id="9" name="Picture 8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73" y="1684374"/>
            <a:ext cx="2179263" cy="1455539"/>
          </a:xfrm>
          <a:prstGeom prst="ellipse">
            <a:avLst/>
          </a:prstGeom>
          <a:noFill/>
          <a:extLst/>
        </p:spPr>
      </p:pic>
      <p:sp>
        <p:nvSpPr>
          <p:cNvPr id="11" name="Rectangle 10"/>
          <p:cNvSpPr/>
          <p:nvPr/>
        </p:nvSpPr>
        <p:spPr>
          <a:xfrm>
            <a:off x="3901617" y="1315042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3" name="Rectangle 12"/>
          <p:cNvSpPr/>
          <p:nvPr/>
        </p:nvSpPr>
        <p:spPr>
          <a:xfrm rot="19796425">
            <a:off x="-171485" y="292566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4" name="Right Brace 13"/>
          <p:cNvSpPr/>
          <p:nvPr/>
        </p:nvSpPr>
        <p:spPr bwMode="auto">
          <a:xfrm rot="16200000">
            <a:off x="4447084" y="-845630"/>
            <a:ext cx="493556" cy="8612605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943" y="3484374"/>
            <a:ext cx="2166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Grand Challenges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context,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ethics, sustainability,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geo-political issues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7219" y="3482457"/>
            <a:ext cx="263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Broadening Participation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justice, diversity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6298" y="3471843"/>
            <a:ext cx="207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Learning Efficiency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pedagogy, learning,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impact </a:t>
            </a:r>
          </a:p>
        </p:txBody>
      </p:sp>
      <p:sp>
        <p:nvSpPr>
          <p:cNvPr id="19" name="Rectangle 18"/>
          <p:cNvSpPr/>
          <p:nvPr/>
        </p:nvSpPr>
        <p:spPr>
          <a:xfrm rot="19660280">
            <a:off x="-375451" y="489007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</a:p>
        </p:txBody>
      </p:sp>
      <p:sp>
        <p:nvSpPr>
          <p:cNvPr id="20" name="Right Brace 19"/>
          <p:cNvSpPr/>
          <p:nvPr/>
        </p:nvSpPr>
        <p:spPr bwMode="auto">
          <a:xfrm rot="16200000">
            <a:off x="1357963" y="4023335"/>
            <a:ext cx="493556" cy="2434363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013" y="5429153"/>
            <a:ext cx="2913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science,</a:t>
            </a: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sociology, philosophy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5445" y="3482457"/>
            <a:ext cx="195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Workforce Skills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management, leadership</a:t>
            </a:r>
          </a:p>
        </p:txBody>
      </p:sp>
      <p:sp>
        <p:nvSpPr>
          <p:cNvPr id="23" name="Right Brace 22"/>
          <p:cNvSpPr/>
          <p:nvPr/>
        </p:nvSpPr>
        <p:spPr bwMode="auto">
          <a:xfrm rot="16200000">
            <a:off x="3827733" y="4188726"/>
            <a:ext cx="493556" cy="2103579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1043" y="5330092"/>
            <a:ext cx="2032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psychology, social psychology</a:t>
            </a:r>
          </a:p>
        </p:txBody>
      </p:sp>
      <p:sp>
        <p:nvSpPr>
          <p:cNvPr id="25" name="Right Brace 24"/>
          <p:cNvSpPr/>
          <p:nvPr/>
        </p:nvSpPr>
        <p:spPr bwMode="auto">
          <a:xfrm rot="16200000">
            <a:off x="5953123" y="4319205"/>
            <a:ext cx="493556" cy="1871094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82674" y="5344328"/>
            <a:ext cx="1645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3308111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439364"/>
          </a:xfrm>
        </p:spPr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87</a:t>
            </a:fld>
            <a:endParaRPr lang="en-US" dirty="0"/>
          </a:p>
        </p:txBody>
      </p:sp>
      <p:pic>
        <p:nvPicPr>
          <p:cNvPr id="9" name="Picture 8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73" y="1684374"/>
            <a:ext cx="2179263" cy="1455539"/>
          </a:xfrm>
          <a:prstGeom prst="ellipse">
            <a:avLst/>
          </a:prstGeom>
          <a:noFill/>
          <a:extLst/>
        </p:spPr>
      </p:pic>
      <p:sp>
        <p:nvSpPr>
          <p:cNvPr id="11" name="Rectangle 10"/>
          <p:cNvSpPr/>
          <p:nvPr/>
        </p:nvSpPr>
        <p:spPr>
          <a:xfrm>
            <a:off x="3901617" y="1315042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3" name="Rectangle 12"/>
          <p:cNvSpPr/>
          <p:nvPr/>
        </p:nvSpPr>
        <p:spPr>
          <a:xfrm rot="19796425">
            <a:off x="-171485" y="292566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4" name="Right Brace 13"/>
          <p:cNvSpPr/>
          <p:nvPr/>
        </p:nvSpPr>
        <p:spPr bwMode="auto">
          <a:xfrm rot="16200000">
            <a:off x="4447084" y="-845630"/>
            <a:ext cx="493556" cy="8612605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943" y="3484374"/>
            <a:ext cx="2166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Grand Challenges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context,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ethics, sustainability,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geo-political issues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7219" y="3482457"/>
            <a:ext cx="263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Broadening Participation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justice, diversity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6298" y="3471843"/>
            <a:ext cx="207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Learning Efficiency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pedagogy, learning,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impact </a:t>
            </a:r>
          </a:p>
        </p:txBody>
      </p:sp>
      <p:sp>
        <p:nvSpPr>
          <p:cNvPr id="19" name="Rectangle 18"/>
          <p:cNvSpPr/>
          <p:nvPr/>
        </p:nvSpPr>
        <p:spPr>
          <a:xfrm rot="19660280">
            <a:off x="-375451" y="489007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</a:p>
        </p:txBody>
      </p:sp>
      <p:sp>
        <p:nvSpPr>
          <p:cNvPr id="20" name="Right Brace 19"/>
          <p:cNvSpPr/>
          <p:nvPr/>
        </p:nvSpPr>
        <p:spPr bwMode="auto">
          <a:xfrm rot="16200000">
            <a:off x="1357963" y="4023335"/>
            <a:ext cx="493556" cy="2434363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013" y="5429153"/>
            <a:ext cx="2913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science,</a:t>
            </a: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sociology, philosophy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5445" y="3482457"/>
            <a:ext cx="195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Workforce Skills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management, leadership</a:t>
            </a:r>
          </a:p>
        </p:txBody>
      </p:sp>
      <p:sp>
        <p:nvSpPr>
          <p:cNvPr id="23" name="Right Brace 22"/>
          <p:cNvSpPr/>
          <p:nvPr/>
        </p:nvSpPr>
        <p:spPr bwMode="auto">
          <a:xfrm rot="16200000">
            <a:off x="3827733" y="4188726"/>
            <a:ext cx="493556" cy="2103579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1043" y="5330092"/>
            <a:ext cx="2032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psychology, social psychology</a:t>
            </a:r>
          </a:p>
        </p:txBody>
      </p:sp>
      <p:sp>
        <p:nvSpPr>
          <p:cNvPr id="25" name="Right Brace 24"/>
          <p:cNvSpPr/>
          <p:nvPr/>
        </p:nvSpPr>
        <p:spPr bwMode="auto">
          <a:xfrm rot="16200000">
            <a:off x="5953123" y="4319205"/>
            <a:ext cx="493556" cy="1871094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82674" y="5344328"/>
            <a:ext cx="1645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</p:txBody>
      </p:sp>
      <p:sp>
        <p:nvSpPr>
          <p:cNvPr id="27" name="Right Brace 26"/>
          <p:cNvSpPr/>
          <p:nvPr/>
        </p:nvSpPr>
        <p:spPr bwMode="auto">
          <a:xfrm rot="16200000">
            <a:off x="7906217" y="4374285"/>
            <a:ext cx="493556" cy="1756864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87868" y="5342293"/>
            <a:ext cx="159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23503646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781765"/>
          </a:xfrm>
        </p:spPr>
        <p:txBody>
          <a:bodyPr/>
          <a:lstStyle/>
          <a:p>
            <a:r>
              <a:rPr lang="en-US" dirty="0"/>
              <a:t>Solution 2 – Dynamic Engineering Curriculums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Curriculums that can make continual tweaks to research findings.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Faculty that are engaged in continual change.  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32" y="2412730"/>
            <a:ext cx="4630323" cy="30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854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781765"/>
          </a:xfrm>
        </p:spPr>
        <p:txBody>
          <a:bodyPr/>
          <a:lstStyle/>
          <a:p>
            <a:r>
              <a:rPr lang="en-US" dirty="0"/>
              <a:t>Solution 3 – Engineer Leadership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How does the world change if the “global-thinking engineer”: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  <a:p>
            <a:pPr lvl="2"/>
            <a:r>
              <a:rPr lang="en-US" b="1" dirty="0">
                <a:solidFill>
                  <a:srgbClr val="0000FF"/>
                </a:solidFill>
              </a:rPr>
              <a:t>Engages in policy discussions?</a:t>
            </a:r>
          </a:p>
          <a:p>
            <a:pPr lvl="2"/>
            <a:r>
              <a:rPr lang="en-US" b="1" dirty="0">
                <a:solidFill>
                  <a:srgbClr val="0000FF"/>
                </a:solidFill>
              </a:rPr>
              <a:t>Engage in discussions about state funding of higher education?</a:t>
            </a:r>
          </a:p>
          <a:p>
            <a:pPr lvl="2"/>
            <a:r>
              <a:rPr lang="en-US" b="1" dirty="0">
                <a:solidFill>
                  <a:srgbClr val="0000FF"/>
                </a:solidFill>
              </a:rPr>
              <a:t>Engages in integrating engineering in the K-12 continuum?</a:t>
            </a:r>
          </a:p>
          <a:p>
            <a:pPr lvl="2"/>
            <a:r>
              <a:rPr lang="en-US" b="1" dirty="0">
                <a:solidFill>
                  <a:srgbClr val="0000FF"/>
                </a:solidFill>
              </a:rPr>
              <a:t>Brings ethical thinking to the highest levels of corporate America?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3451442"/>
            <a:ext cx="4557788" cy="2566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28" y="3451442"/>
            <a:ext cx="3411968" cy="25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63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Computer Science is primarily lumped into the E.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6402" y="1432559"/>
            <a:ext cx="3957469" cy="2385061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 bwMode="auto">
          <a:xfrm flipV="1">
            <a:off x="4792980" y="3680460"/>
            <a:ext cx="22860" cy="914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2979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7" y="2502521"/>
            <a:ext cx="4951487" cy="3292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MSU be part of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6105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6" name="Speech Bubble: Oval 5"/>
          <p:cNvSpPr/>
          <p:nvPr/>
        </p:nvSpPr>
        <p:spPr bwMode="auto">
          <a:xfrm>
            <a:off x="3790825" y="1066430"/>
            <a:ext cx="3288205" cy="931608"/>
          </a:xfrm>
          <a:prstGeom prst="wedgeEllipseCallout">
            <a:avLst>
              <a:gd name="adj1" fmla="val -68992"/>
              <a:gd name="adj2" fmla="val 313256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91440" bIns="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MSU should be part of this.</a:t>
            </a:r>
          </a:p>
        </p:txBody>
      </p:sp>
    </p:spTree>
    <p:extLst>
      <p:ext uri="{BB962C8B-B14F-4D97-AF65-F5344CB8AC3E}">
        <p14:creationId xmlns:p14="http://schemas.microsoft.com/office/powerpoint/2010/main" val="2164088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MSU be part of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6105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12" y="1028419"/>
            <a:ext cx="7230421" cy="47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474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1546586"/>
            <a:ext cx="8818736" cy="360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449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1556885"/>
          </a:xfrm>
        </p:spPr>
        <p:txBody>
          <a:bodyPr/>
          <a:lstStyle/>
          <a:p>
            <a:r>
              <a:rPr lang="en-US" dirty="0"/>
              <a:t>Active Research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Paul Gannon, Ryan Anderson &amp; Carolyn Plumb </a:t>
            </a:r>
          </a:p>
          <a:p>
            <a:pPr lvl="1"/>
            <a:r>
              <a:rPr lang="en-US" b="1" dirty="0"/>
              <a:t>National Science Foundation</a:t>
            </a:r>
            <a:br>
              <a:rPr lang="en-US" b="1" dirty="0"/>
            </a:br>
            <a:r>
              <a:rPr lang="en-US" b="1" dirty="0"/>
              <a:t>Division of Engineering Education and Centers</a:t>
            </a:r>
            <a:br>
              <a:rPr lang="en-US" b="1" dirty="0"/>
            </a:br>
            <a:r>
              <a:rPr lang="en-US" b="1" i="1" dirty="0"/>
              <a:t>Professional Formation of Engineers (PFE:RIEF)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Project: “Effectively Integrating Sustainability within an </a:t>
            </a:r>
            <a:br>
              <a:rPr lang="en-US" b="1" dirty="0"/>
            </a:br>
            <a:r>
              <a:rPr lang="en-US" b="1" dirty="0"/>
              <a:t>                Engineering Program”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836" y="3202284"/>
            <a:ext cx="1314164" cy="17522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749" y="3130760"/>
            <a:ext cx="919908" cy="2148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73" y="3197910"/>
            <a:ext cx="1325946" cy="1767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8" y="3201914"/>
            <a:ext cx="1322942" cy="176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71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1556885"/>
          </a:xfrm>
        </p:spPr>
        <p:txBody>
          <a:bodyPr/>
          <a:lstStyle/>
          <a:p>
            <a:r>
              <a:rPr lang="en-US" dirty="0"/>
              <a:t>Active Research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Brock LaMeres &amp; Jessi Smith</a:t>
            </a:r>
          </a:p>
          <a:p>
            <a:pPr lvl="1"/>
            <a:r>
              <a:rPr lang="en-US" b="1" dirty="0"/>
              <a:t>National Science Foundation</a:t>
            </a:r>
            <a:br>
              <a:rPr lang="en-US" b="1" dirty="0"/>
            </a:br>
            <a:r>
              <a:rPr lang="en-US" b="1" dirty="0"/>
              <a:t>Division of Engineering Education and Centers</a:t>
            </a:r>
            <a:br>
              <a:rPr lang="en-US" b="1" dirty="0"/>
            </a:br>
            <a:r>
              <a:rPr lang="en-US" b="1" i="1" dirty="0"/>
              <a:t>Professional Formation of Engineers (PFE:RIEF)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Project: “Engineering a Culture of Engagement”</a:t>
            </a:r>
          </a:p>
        </p:txBody>
      </p:sp>
      <p:pic>
        <p:nvPicPr>
          <p:cNvPr id="11" name="Picture 4" descr="C:\Users\k91h784\Dropbox\01_Teaching\PHSX591_Lunar_Robotics\EU_Short_Course_Fall15\Videos\Module1_Introduction\Video1_Course_Intro_n_Brock_Intro\Figures\Brock_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" y="3004599"/>
            <a:ext cx="1524000" cy="18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29" y="3004599"/>
            <a:ext cx="2499952" cy="1866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486" y="3400974"/>
            <a:ext cx="3436250" cy="9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15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9017987" cy="1556885"/>
          </a:xfrm>
        </p:spPr>
        <p:txBody>
          <a:bodyPr/>
          <a:lstStyle/>
          <a:p>
            <a:r>
              <a:rPr lang="en-US" dirty="0"/>
              <a:t>Active Research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Jim Becker &amp; Rocky Ross</a:t>
            </a:r>
          </a:p>
          <a:p>
            <a:pPr lvl="1"/>
            <a:r>
              <a:rPr lang="en-US" b="1" dirty="0"/>
              <a:t>National Science Foundation</a:t>
            </a:r>
            <a:br>
              <a:rPr lang="en-US" b="1" dirty="0"/>
            </a:br>
            <a:r>
              <a:rPr lang="en-US" b="1" dirty="0"/>
              <a:t>Division of Undergraduate Education</a:t>
            </a:r>
            <a:br>
              <a:rPr lang="en-US" b="1" dirty="0"/>
            </a:br>
            <a:r>
              <a:rPr lang="en-US" b="1" i="1" dirty="0"/>
              <a:t>Improving Undergraduate STEM Education (IUSE)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/>
              <a:t>Project: “Promoting the Development of Metacognition and Combating </a:t>
            </a:r>
            <a:br>
              <a:rPr lang="en-US" b="1" dirty="0"/>
            </a:br>
            <a:r>
              <a:rPr lang="en-US" b="1" dirty="0"/>
              <a:t> 	             Robust Misconceptions In a Gateway STEM Course Using an </a:t>
            </a:r>
            <a:br>
              <a:rPr lang="en-US" b="1" dirty="0"/>
            </a:br>
            <a:r>
              <a:rPr lang="en-US" b="1" dirty="0"/>
              <a:t>                Intelligent, Web-based Homework System”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4" y="2991481"/>
            <a:ext cx="1530338" cy="1974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998" y="4140943"/>
            <a:ext cx="2821923" cy="538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98" y="3168104"/>
            <a:ext cx="3611817" cy="81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06" y="2991481"/>
            <a:ext cx="1319082" cy="19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12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9017987" cy="1556885"/>
          </a:xfrm>
        </p:spPr>
        <p:txBody>
          <a:bodyPr/>
          <a:lstStyle/>
          <a:p>
            <a:r>
              <a:rPr lang="en-US" dirty="0"/>
              <a:t>Active Research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Brock LaMeres &amp; Carolyn Plumb</a:t>
            </a:r>
          </a:p>
          <a:p>
            <a:pPr lvl="1"/>
            <a:r>
              <a:rPr lang="en-US" b="1" dirty="0"/>
              <a:t>National Science Foundation</a:t>
            </a:r>
            <a:br>
              <a:rPr lang="en-US" b="1" dirty="0"/>
            </a:br>
            <a:r>
              <a:rPr lang="en-US" b="1" dirty="0"/>
              <a:t>Division of Undergraduate Education</a:t>
            </a:r>
            <a:br>
              <a:rPr lang="en-US" b="1" dirty="0"/>
            </a:br>
            <a:r>
              <a:rPr lang="en-US" b="1" i="1" dirty="0"/>
              <a:t>Improving Undergraduate STEM Education (IUSE)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 	Project: “Adaptive Learning System to Facilitate Mastery of </a:t>
            </a:r>
            <a:br>
              <a:rPr lang="en-US" b="1" dirty="0"/>
            </a:br>
            <a:r>
              <a:rPr lang="en-US" b="1" dirty="0"/>
              <a:t> 	                Computer Engineering”</a:t>
            </a:r>
          </a:p>
        </p:txBody>
      </p:sp>
      <p:pic>
        <p:nvPicPr>
          <p:cNvPr id="11" name="Picture 4" descr="C:\Users\k91h784\Dropbox\01_Teaching\PHSX591_Lunar_Robotics\EU_Short_Course_Fall15\Videos\Module1_Introduction\Video1_Course_Intro_n_Brock_Intro\Figures\Brock_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" y="3180219"/>
            <a:ext cx="1524000" cy="18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62" y="3180219"/>
            <a:ext cx="1376675" cy="1835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4010" y="4200111"/>
            <a:ext cx="2821923" cy="538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10" y="3227272"/>
            <a:ext cx="3611817" cy="81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470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9017987" cy="15568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9927" y="1871189"/>
            <a:ext cx="2810610" cy="3766602"/>
          </a:xfrm>
          <a:prstGeom prst="rect">
            <a:avLst/>
          </a:prstGeom>
        </p:spPr>
      </p:pic>
      <p:sp>
        <p:nvSpPr>
          <p:cNvPr id="8" name="Speech Bubble: Oval 7"/>
          <p:cNvSpPr/>
          <p:nvPr/>
        </p:nvSpPr>
        <p:spPr bwMode="auto">
          <a:xfrm>
            <a:off x="5195730" y="1066430"/>
            <a:ext cx="1883300" cy="538312"/>
          </a:xfrm>
          <a:prstGeom prst="wedgeEllipseCallout">
            <a:avLst>
              <a:gd name="adj1" fmla="val -74780"/>
              <a:gd name="adj2" fmla="val 233386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91440" bIns="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I Love It!</a:t>
            </a:r>
          </a:p>
        </p:txBody>
      </p:sp>
    </p:spTree>
    <p:extLst>
      <p:ext uri="{BB962C8B-B14F-4D97-AF65-F5344CB8AC3E}">
        <p14:creationId xmlns:p14="http://schemas.microsoft.com/office/powerpoint/2010/main" val="20393745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Transformation in Engineering Education</a:t>
            </a:r>
            <a:r>
              <a:rPr lang="en-US" dirty="0"/>
              <a:t> is all about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b="0" i="1" dirty="0"/>
              <a:t>”preparing our graduates to meet the challenges of our time”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But that is why we are </a:t>
            </a:r>
            <a:r>
              <a:rPr lang="en-US" sz="2800" u="sng" dirty="0">
                <a:solidFill>
                  <a:srgbClr val="FF0000"/>
                </a:solidFill>
              </a:rPr>
              <a:t>all</a:t>
            </a:r>
            <a:r>
              <a:rPr lang="en-US" dirty="0">
                <a:solidFill>
                  <a:srgbClr val="FF0000"/>
                </a:solidFill>
              </a:rPr>
              <a:t>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2301875"/>
            <a:ext cx="4352925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178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humbs.dreamstime.com/z/thinking-man-95082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6573" y="1106570"/>
            <a:ext cx="2293197" cy="180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493657" cy="387676"/>
          </a:xfrm>
        </p:spPr>
        <p:txBody>
          <a:bodyPr/>
          <a:lstStyle/>
          <a:p>
            <a:pPr algn="l"/>
            <a:r>
              <a:rPr lang="en-US" sz="2400" dirty="0"/>
              <a:t>  Have a Great Semester 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89" y="1066800"/>
            <a:ext cx="8504817" cy="4737904"/>
          </a:xfrm>
        </p:spPr>
        <p:txBody>
          <a:bodyPr/>
          <a:lstStyle/>
          <a:p>
            <a:pPr marL="0" indent="0" algn="ctr" defTabSz="171450">
              <a:buNone/>
              <a:tabLst>
                <a:tab pos="2852738" algn="l"/>
                <a:tab pos="4521200" algn="l"/>
              </a:tabLst>
            </a:pPr>
            <a:r>
              <a:rPr lang="en-US" sz="2500" b="1" dirty="0">
                <a:solidFill>
                  <a:srgbClr val="003366"/>
                </a:solidFill>
              </a:rPr>
              <a:t> </a:t>
            </a:r>
            <a:endParaRPr lang="en-US" sz="2500" dirty="0">
              <a:solidFill>
                <a:srgbClr val="0033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7339" y="4345679"/>
            <a:ext cx="5323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[G]</a:t>
            </a:r>
          </a:p>
        </p:txBody>
      </p:sp>
      <p:sp>
        <p:nvSpPr>
          <p:cNvPr id="5" name="Rectangle 4"/>
          <p:cNvSpPr/>
          <p:nvPr/>
        </p:nvSpPr>
        <p:spPr>
          <a:xfrm>
            <a:off x="2163471" y="725587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defTabSz="171450">
              <a:buNone/>
              <a:tabLst>
                <a:tab pos="2852738" algn="l"/>
                <a:tab pos="4521200" algn="l"/>
              </a:tabLst>
            </a:pPr>
            <a:endParaRPr lang="en-US" b="1" dirty="0">
              <a:solidFill>
                <a:srgbClr val="003366"/>
              </a:solidFill>
            </a:endParaRPr>
          </a:p>
        </p:txBody>
      </p:sp>
      <p:pic>
        <p:nvPicPr>
          <p:cNvPr id="12" name="Picture 2" descr="C:\Users\lameres\Desktop\rp_primary_Card_stunt-GoCats__Daryn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3" y="969602"/>
            <a:ext cx="3587597" cy="2303962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225" y="2924832"/>
            <a:ext cx="3321451" cy="2227651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pic>
        <p:nvPicPr>
          <p:cNvPr id="15" name="Picture 3" descr="C:\Users\k91h784\Desktop\SL9_Best_of_Best\03_Rocket_Lift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9" y="3421630"/>
            <a:ext cx="1450493" cy="257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8566" y="3490426"/>
            <a:ext cx="2385914" cy="250985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" name="Straight Connector 16"/>
          <p:cNvCxnSpPr>
            <a:cxnSpLocks/>
            <a:endCxn id="18" idx="3"/>
          </p:cNvCxnSpPr>
          <p:nvPr/>
        </p:nvCxnSpPr>
        <p:spPr bwMode="auto">
          <a:xfrm flipH="1" flipV="1">
            <a:off x="977323" y="4353283"/>
            <a:ext cx="991800" cy="52150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647757" y="4207233"/>
            <a:ext cx="329566" cy="2921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94" y="1054303"/>
            <a:ext cx="2692919" cy="1716848"/>
          </a:xfrm>
          <a:prstGeom prst="rect">
            <a:avLst/>
          </a:prstGeom>
        </p:spPr>
      </p:pic>
      <p:cxnSp>
        <p:nvCxnSpPr>
          <p:cNvPr id="24" name="Straight Connector 23"/>
          <p:cNvCxnSpPr>
            <a:cxnSpLocks/>
            <a:endCxn id="25" idx="2"/>
          </p:cNvCxnSpPr>
          <p:nvPr/>
        </p:nvCxnSpPr>
        <p:spPr bwMode="auto">
          <a:xfrm flipV="1">
            <a:off x="7307798" y="2331443"/>
            <a:ext cx="491012" cy="557675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7634027" y="2039343"/>
            <a:ext cx="329566" cy="2921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90658" y="5225342"/>
            <a:ext cx="44813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MSU’s Radiation Tolerant Computer on board the International Space Station </a:t>
            </a:r>
            <a:r>
              <a:rPr lang="en-US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NOW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19314" y="813473"/>
            <a:ext cx="1790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64115631"/>
      </p:ext>
    </p:extLst>
  </p:cSld>
  <p:clrMapOvr>
    <a:masterClrMapping/>
  </p:clrMapOvr>
</p:sld>
</file>

<file path=ppt/theme/theme1.xml><?xml version="1.0" encoding="utf-8"?>
<a:theme xmlns:a="http://schemas.openxmlformats.org/drawingml/2006/main" name="MAPLD_Presentation_09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51201</TotalTime>
  <Words>2625</Words>
  <Application>Microsoft Office PowerPoint</Application>
  <PresentationFormat>On-screen Show (4:3)</PresentationFormat>
  <Paragraphs>1252</Paragraphs>
  <Slides>100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7" baseType="lpstr">
      <vt:lpstr>MS PGothic</vt:lpstr>
      <vt:lpstr>Arial</vt:lpstr>
      <vt:lpstr>Calibri</vt:lpstr>
      <vt:lpstr>Century Schoolbook</vt:lpstr>
      <vt:lpstr>Times New Roman</vt:lpstr>
      <vt:lpstr>Wingdings</vt:lpstr>
      <vt:lpstr>MAPLD_Presentation_09</vt:lpstr>
      <vt:lpstr>Transforming Engineering Education  The Mission of the MEERC   </vt:lpstr>
      <vt:lpstr>Today’s Agenda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How do we get there?</vt:lpstr>
      <vt:lpstr>How do we get there?</vt:lpstr>
      <vt:lpstr>How do we get there?</vt:lpstr>
      <vt:lpstr>How do we get there</vt:lpstr>
      <vt:lpstr>How do we get there</vt:lpstr>
      <vt:lpstr>How do we get there</vt:lpstr>
      <vt:lpstr>How do we get there</vt:lpstr>
      <vt:lpstr>How do we get there</vt:lpstr>
      <vt:lpstr>How do we get there</vt:lpstr>
      <vt:lpstr>How do we get there</vt:lpstr>
      <vt:lpstr>Can MSU be part of it?</vt:lpstr>
      <vt:lpstr>Can MSU be part of it?</vt:lpstr>
      <vt:lpstr>The “MEERC”</vt:lpstr>
      <vt:lpstr>The “MEERC”</vt:lpstr>
      <vt:lpstr>The “MEERC”</vt:lpstr>
      <vt:lpstr>The “MEERC”</vt:lpstr>
      <vt:lpstr>The “MEERC”</vt:lpstr>
      <vt:lpstr>The “MEERC”</vt:lpstr>
      <vt:lpstr>In Closing</vt:lpstr>
      <vt:lpstr>  Have a Great Semester !!!</vt:lpstr>
      <vt:lpstr>References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Die-To-Die Coaxial Interconnect System For Use In System-In-Package Applications</dc:title>
  <dc:creator>Chris McIntosh</dc:creator>
  <cp:lastModifiedBy>LaMeres, Brock</cp:lastModifiedBy>
  <cp:revision>1690</cp:revision>
  <dcterms:created xsi:type="dcterms:W3CDTF">2004-02-21T02:56:01Z</dcterms:created>
  <dcterms:modified xsi:type="dcterms:W3CDTF">2017-02-01T21:04:43Z</dcterms:modified>
</cp:coreProperties>
</file>