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ECE8C7-9AAC-E4ED-8AAB-2750F99E484E}" name="Bowen, Chandler" initials="BC" userId="S::b25v513@msu.montana.edu::16d5695e-dc29-46b5-b3ae-8e68d8a1aab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rista Cunningham" initials="KC" lastIdx="7" clrIdx="0">
    <p:extLst>
      <p:ext uri="{19B8F6BF-5375-455C-9EA6-DF929625EA0E}">
        <p15:presenceInfo xmlns:p15="http://schemas.microsoft.com/office/powerpoint/2012/main" userId="53ee408a6e3ea31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4" autoAdjust="0"/>
    <p:restoredTop sz="94660"/>
  </p:normalViewPr>
  <p:slideViewPr>
    <p:cSldViewPr snapToGrid="0">
      <p:cViewPr varScale="1">
        <p:scale>
          <a:sx n="34" d="100"/>
          <a:sy n="34" d="100"/>
        </p:scale>
        <p:origin x="912" y="72"/>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30477" y="-27096"/>
            <a:ext cx="33011294" cy="21999792"/>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4070144" y="7694509"/>
            <a:ext cx="20976188" cy="5268166"/>
          </a:xfrm>
        </p:spPr>
        <p:txBody>
          <a:bodyPr anchor="b">
            <a:noAutofit/>
          </a:bodyPr>
          <a:lstStyle>
            <a:lvl1pPr algn="r">
              <a:defRPr sz="1728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4070144" y="12962670"/>
            <a:ext cx="20976188" cy="3510077"/>
          </a:xfrm>
        </p:spPr>
        <p:txBody>
          <a:bodyPr anchor="t"/>
          <a:lstStyle>
            <a:lvl1pPr marL="0" indent="0" algn="r">
              <a:buNone/>
              <a:defRPr>
                <a:solidFill>
                  <a:schemeClr val="tx1">
                    <a:lumMod val="50000"/>
                    <a:lumOff val="50000"/>
                  </a:schemeClr>
                </a:solidFill>
              </a:defRPr>
            </a:lvl1pPr>
            <a:lvl2pPr marL="1463040" indent="0" algn="ctr">
              <a:buNone/>
              <a:defRPr>
                <a:solidFill>
                  <a:schemeClr val="tx1">
                    <a:tint val="75000"/>
                  </a:schemeClr>
                </a:solidFill>
              </a:defRPr>
            </a:lvl2pPr>
            <a:lvl3pPr marL="2926080" indent="0" algn="ctr">
              <a:buNone/>
              <a:defRPr>
                <a:solidFill>
                  <a:schemeClr val="tx1">
                    <a:tint val="75000"/>
                  </a:schemeClr>
                </a:solidFill>
              </a:defRPr>
            </a:lvl3pPr>
            <a:lvl4pPr marL="4389120" indent="0" algn="ctr">
              <a:buNone/>
              <a:defRPr>
                <a:solidFill>
                  <a:schemeClr val="tx1">
                    <a:tint val="75000"/>
                  </a:schemeClr>
                </a:solidFill>
              </a:defRPr>
            </a:lvl4pPr>
            <a:lvl5pPr marL="5852160" indent="0" algn="ctr">
              <a:buNone/>
              <a:defRPr>
                <a:solidFill>
                  <a:schemeClr val="tx1">
                    <a:tint val="75000"/>
                  </a:schemeClr>
                </a:solidFill>
              </a:defRPr>
            </a:lvl5pPr>
            <a:lvl6pPr marL="7315200" indent="0" algn="ctr">
              <a:buNone/>
              <a:defRPr>
                <a:solidFill>
                  <a:schemeClr val="tx1">
                    <a:tint val="75000"/>
                  </a:schemeClr>
                </a:solidFill>
              </a:defRPr>
            </a:lvl6pPr>
            <a:lvl7pPr marL="8778240" indent="0" algn="ctr">
              <a:buNone/>
              <a:defRPr>
                <a:solidFill>
                  <a:schemeClr val="tx1">
                    <a:tint val="75000"/>
                  </a:schemeClr>
                </a:solidFill>
              </a:defRPr>
            </a:lvl7pPr>
            <a:lvl8pPr marL="10241280" indent="0" algn="ctr">
              <a:buNone/>
              <a:defRPr>
                <a:solidFill>
                  <a:schemeClr val="tx1">
                    <a:tint val="75000"/>
                  </a:schemeClr>
                </a:solidFill>
              </a:defRPr>
            </a:lvl8pPr>
            <a:lvl9pPr marL="1170432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424796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950720"/>
            <a:ext cx="22851770" cy="10891520"/>
          </a:xfrm>
        </p:spPr>
        <p:txBody>
          <a:bodyPr anchor="ctr">
            <a:normAutofit/>
          </a:bodyPr>
          <a:lstStyle>
            <a:lvl1pPr algn="l">
              <a:defRPr sz="14080" b="0" cap="none"/>
            </a:lvl1pPr>
          </a:lstStyle>
          <a:p>
            <a:r>
              <a:rPr lang="en-US"/>
              <a:t>Click to edit Master title style</a:t>
            </a:r>
            <a:endParaRPr lang="en-US" dirty="0"/>
          </a:p>
        </p:txBody>
      </p:sp>
      <p:sp>
        <p:nvSpPr>
          <p:cNvPr id="3" name="Text Placeholder 2"/>
          <p:cNvSpPr>
            <a:spLocks noGrp="1"/>
          </p:cNvSpPr>
          <p:nvPr>
            <p:ph type="body" idx="1"/>
          </p:nvPr>
        </p:nvSpPr>
        <p:spPr>
          <a:xfrm>
            <a:off x="2194560" y="14305280"/>
            <a:ext cx="22851770" cy="5027078"/>
          </a:xfrm>
        </p:spPr>
        <p:txBody>
          <a:bodyPr anchor="ctr">
            <a:normAutofit/>
          </a:bodyPr>
          <a:lstStyle>
            <a:lvl1pPr marL="0" indent="0" algn="l">
              <a:buNone/>
              <a:defRPr sz="5760">
                <a:solidFill>
                  <a:schemeClr val="tx1">
                    <a:lumMod val="75000"/>
                    <a:lumOff val="2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DBD16-5BFB-4D9F-9646-C75D1B53BBB6}" type="datetimeFigureOut">
              <a:rPr lang="en-US" smtClean="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3976511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9586" y="1950720"/>
            <a:ext cx="21859855" cy="9672320"/>
          </a:xfrm>
        </p:spPr>
        <p:txBody>
          <a:bodyPr anchor="ctr">
            <a:normAutofit/>
          </a:bodyPr>
          <a:lstStyle>
            <a:lvl1pPr algn="l">
              <a:defRPr sz="1408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3963867" y="11623040"/>
            <a:ext cx="19511294" cy="1219200"/>
          </a:xfrm>
        </p:spPr>
        <p:txBody>
          <a:bodyPr anchor="ctr">
            <a:noAutofit/>
          </a:bodyPr>
          <a:lstStyle>
            <a:lvl1pPr marL="0" indent="0">
              <a:buFontTx/>
              <a:buNone/>
              <a:defRPr sz="5120">
                <a:solidFill>
                  <a:schemeClr val="tx1">
                    <a:lumMod val="50000"/>
                    <a:lumOff val="50000"/>
                  </a:schemeClr>
                </a:solidFill>
              </a:defRPr>
            </a:lvl1pPr>
            <a:lvl2pPr marL="1463040" indent="0">
              <a:buFontTx/>
              <a:buNone/>
              <a:defRPr/>
            </a:lvl2pPr>
            <a:lvl3pPr marL="2926080" indent="0">
              <a:buFontTx/>
              <a:buNone/>
              <a:defRPr/>
            </a:lvl3pPr>
            <a:lvl4pPr marL="4389120" indent="0">
              <a:buFontTx/>
              <a:buNone/>
              <a:defRPr/>
            </a:lvl4pPr>
            <a:lvl5pPr marL="5852160" indent="0">
              <a:buFontTx/>
              <a:buNone/>
              <a:defRPr/>
            </a:lvl5pPr>
          </a:lstStyle>
          <a:p>
            <a:pPr lvl="0"/>
            <a:r>
              <a:rPr lang="en-US"/>
              <a:t>Click to edit Master text styles</a:t>
            </a:r>
          </a:p>
        </p:txBody>
      </p:sp>
      <p:sp>
        <p:nvSpPr>
          <p:cNvPr id="3" name="Text Placeholder 2"/>
          <p:cNvSpPr>
            <a:spLocks noGrp="1"/>
          </p:cNvSpPr>
          <p:nvPr>
            <p:ph type="body" idx="1"/>
          </p:nvPr>
        </p:nvSpPr>
        <p:spPr>
          <a:xfrm>
            <a:off x="2194555" y="14305280"/>
            <a:ext cx="22851774" cy="5027078"/>
          </a:xfrm>
        </p:spPr>
        <p:txBody>
          <a:bodyPr anchor="ctr">
            <a:normAutofit/>
          </a:bodyPr>
          <a:lstStyle>
            <a:lvl1pPr marL="0" indent="0" algn="l">
              <a:buNone/>
              <a:defRPr sz="5760">
                <a:solidFill>
                  <a:schemeClr val="tx1">
                    <a:lumMod val="75000"/>
                    <a:lumOff val="2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DBD16-5BFB-4D9F-9646-C75D1B53BBB6}" type="datetimeFigureOut">
              <a:rPr lang="en-US" smtClean="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pPr/>
              <a:t>‹#›</a:t>
            </a:fld>
            <a:endParaRPr lang="en-US" dirty="0"/>
          </a:p>
        </p:txBody>
      </p:sp>
      <p:sp>
        <p:nvSpPr>
          <p:cNvPr id="24" name="TextBox 23"/>
          <p:cNvSpPr txBox="1"/>
          <p:nvPr/>
        </p:nvSpPr>
        <p:spPr>
          <a:xfrm>
            <a:off x="1737762" y="2529210"/>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24291718" y="9236979"/>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3069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194555" y="6182362"/>
            <a:ext cx="22851774" cy="8305472"/>
          </a:xfrm>
        </p:spPr>
        <p:txBody>
          <a:bodyPr anchor="b">
            <a:normAutofit/>
          </a:bodyPr>
          <a:lstStyle>
            <a:lvl1pPr algn="l">
              <a:defRPr sz="14080" b="0" cap="none"/>
            </a:lvl1pPr>
          </a:lstStyle>
          <a:p>
            <a:r>
              <a:rPr lang="en-US"/>
              <a:t>Click to edit Master title style</a:t>
            </a:r>
            <a:endParaRPr lang="en-US" dirty="0"/>
          </a:p>
        </p:txBody>
      </p:sp>
      <p:sp>
        <p:nvSpPr>
          <p:cNvPr id="3" name="Text Placeholder 2"/>
          <p:cNvSpPr>
            <a:spLocks noGrp="1"/>
          </p:cNvSpPr>
          <p:nvPr>
            <p:ph type="body" idx="1"/>
          </p:nvPr>
        </p:nvSpPr>
        <p:spPr>
          <a:xfrm>
            <a:off x="2194555" y="14487834"/>
            <a:ext cx="22851774" cy="4844525"/>
          </a:xfrm>
        </p:spPr>
        <p:txBody>
          <a:bodyPr anchor="t">
            <a:normAutofit/>
          </a:bodyPr>
          <a:lstStyle>
            <a:lvl1pPr marL="0" indent="0" algn="l">
              <a:buNone/>
              <a:defRPr sz="5760">
                <a:solidFill>
                  <a:schemeClr val="tx1">
                    <a:lumMod val="75000"/>
                    <a:lumOff val="2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DBD16-5BFB-4D9F-9646-C75D1B53BBB6}" type="datetimeFigureOut">
              <a:rPr lang="en-US" smtClean="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669877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2789586" y="1950720"/>
            <a:ext cx="21859855" cy="9672320"/>
          </a:xfrm>
        </p:spPr>
        <p:txBody>
          <a:bodyPr anchor="ctr">
            <a:normAutofit/>
          </a:bodyPr>
          <a:lstStyle>
            <a:lvl1pPr algn="l">
              <a:defRPr sz="1408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194549" y="12842240"/>
            <a:ext cx="22851778" cy="1645594"/>
          </a:xfrm>
        </p:spPr>
        <p:txBody>
          <a:bodyPr anchor="b">
            <a:noAutofit/>
          </a:bodyPr>
          <a:lstStyle>
            <a:lvl1pPr marL="0" indent="0">
              <a:buFontTx/>
              <a:buNone/>
              <a:defRPr sz="7680">
                <a:solidFill>
                  <a:schemeClr val="tx1">
                    <a:lumMod val="75000"/>
                    <a:lumOff val="25000"/>
                  </a:schemeClr>
                </a:solidFill>
              </a:defRPr>
            </a:lvl1pPr>
            <a:lvl2pPr marL="1463040" indent="0">
              <a:buFontTx/>
              <a:buNone/>
              <a:defRPr/>
            </a:lvl2pPr>
            <a:lvl3pPr marL="2926080" indent="0">
              <a:buFontTx/>
              <a:buNone/>
              <a:defRPr/>
            </a:lvl3pPr>
            <a:lvl4pPr marL="4389120" indent="0">
              <a:buFontTx/>
              <a:buNone/>
              <a:defRPr/>
            </a:lvl4pPr>
            <a:lvl5pPr marL="5852160" indent="0">
              <a:buFontTx/>
              <a:buNone/>
              <a:defRPr/>
            </a:lvl5pPr>
          </a:lstStyle>
          <a:p>
            <a:pPr lvl="0"/>
            <a:r>
              <a:rPr lang="en-US"/>
              <a:t>Click to edit Master text styles</a:t>
            </a:r>
          </a:p>
        </p:txBody>
      </p:sp>
      <p:sp>
        <p:nvSpPr>
          <p:cNvPr id="3" name="Text Placeholder 2"/>
          <p:cNvSpPr>
            <a:spLocks noGrp="1"/>
          </p:cNvSpPr>
          <p:nvPr>
            <p:ph type="body" idx="1"/>
          </p:nvPr>
        </p:nvSpPr>
        <p:spPr>
          <a:xfrm>
            <a:off x="2194555" y="14487834"/>
            <a:ext cx="22851774" cy="4844525"/>
          </a:xfrm>
        </p:spPr>
        <p:txBody>
          <a:bodyPr anchor="t">
            <a:normAutofit/>
          </a:bodyPr>
          <a:lstStyle>
            <a:lvl1pPr marL="0" indent="0" algn="l">
              <a:buNone/>
              <a:defRPr sz="5760">
                <a:solidFill>
                  <a:schemeClr val="tx1">
                    <a:lumMod val="50000"/>
                    <a:lumOff val="50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DBD16-5BFB-4D9F-9646-C75D1B53BBB6}" type="datetimeFigureOut">
              <a:rPr lang="en-US" smtClean="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pPr/>
              <a:t>‹#›</a:t>
            </a:fld>
            <a:endParaRPr lang="en-US" dirty="0"/>
          </a:p>
        </p:txBody>
      </p:sp>
      <p:sp>
        <p:nvSpPr>
          <p:cNvPr id="24" name="TextBox 23"/>
          <p:cNvSpPr txBox="1"/>
          <p:nvPr/>
        </p:nvSpPr>
        <p:spPr>
          <a:xfrm>
            <a:off x="1737762" y="2529210"/>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24291718" y="9236979"/>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45988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217055" y="1950720"/>
            <a:ext cx="22829274" cy="9672320"/>
          </a:xfrm>
        </p:spPr>
        <p:txBody>
          <a:bodyPr anchor="ctr">
            <a:normAutofit/>
          </a:bodyPr>
          <a:lstStyle>
            <a:lvl1pPr algn="l">
              <a:defRPr sz="1408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194549" y="12842240"/>
            <a:ext cx="22851778" cy="1645594"/>
          </a:xfrm>
        </p:spPr>
        <p:txBody>
          <a:bodyPr anchor="b">
            <a:noAutofit/>
          </a:bodyPr>
          <a:lstStyle>
            <a:lvl1pPr marL="0" indent="0">
              <a:buFontTx/>
              <a:buNone/>
              <a:defRPr sz="7680">
                <a:solidFill>
                  <a:schemeClr val="accent1"/>
                </a:solidFill>
              </a:defRPr>
            </a:lvl1pPr>
            <a:lvl2pPr marL="1463040" indent="0">
              <a:buFontTx/>
              <a:buNone/>
              <a:defRPr/>
            </a:lvl2pPr>
            <a:lvl3pPr marL="2926080" indent="0">
              <a:buFontTx/>
              <a:buNone/>
              <a:defRPr/>
            </a:lvl3pPr>
            <a:lvl4pPr marL="4389120" indent="0">
              <a:buFontTx/>
              <a:buNone/>
              <a:defRPr/>
            </a:lvl4pPr>
            <a:lvl5pPr marL="5852160" indent="0">
              <a:buFontTx/>
              <a:buNone/>
              <a:defRPr/>
            </a:lvl5pPr>
          </a:lstStyle>
          <a:p>
            <a:pPr lvl="0"/>
            <a:r>
              <a:rPr lang="en-US"/>
              <a:t>Click to edit Master text styles</a:t>
            </a:r>
          </a:p>
        </p:txBody>
      </p:sp>
      <p:sp>
        <p:nvSpPr>
          <p:cNvPr id="3" name="Text Placeholder 2"/>
          <p:cNvSpPr>
            <a:spLocks noGrp="1"/>
          </p:cNvSpPr>
          <p:nvPr>
            <p:ph type="body" idx="1"/>
          </p:nvPr>
        </p:nvSpPr>
        <p:spPr>
          <a:xfrm>
            <a:off x="2194555" y="14487834"/>
            <a:ext cx="22851774" cy="4844525"/>
          </a:xfrm>
        </p:spPr>
        <p:txBody>
          <a:bodyPr anchor="t">
            <a:normAutofit/>
          </a:bodyPr>
          <a:lstStyle>
            <a:lvl1pPr marL="0" indent="0" algn="l">
              <a:buNone/>
              <a:defRPr sz="5760">
                <a:solidFill>
                  <a:schemeClr val="tx1">
                    <a:lumMod val="50000"/>
                    <a:lumOff val="50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DBD16-5BFB-4D9F-9646-C75D1B53BBB6}" type="datetimeFigureOut">
              <a:rPr lang="en-US" smtClean="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3318529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525414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18323" y="1950722"/>
            <a:ext cx="3523723" cy="16804643"/>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194556" y="1950722"/>
            <a:ext cx="18702094" cy="168046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701666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ADBD16-5BFB-4D9F-9646-C75D1B53BBB6}" type="datetimeFigureOut">
              <a:rPr lang="en-US" smtClean="0"/>
              <a:t>6/23/2024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58775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94555" y="8642779"/>
            <a:ext cx="22851774" cy="5845059"/>
          </a:xfrm>
        </p:spPr>
        <p:txBody>
          <a:bodyPr anchor="b"/>
          <a:lstStyle>
            <a:lvl1pPr algn="l">
              <a:defRPr sz="12800" b="0" cap="none"/>
            </a:lvl1pPr>
          </a:lstStyle>
          <a:p>
            <a:r>
              <a:rPr lang="en-US"/>
              <a:t>Click to edit Master title style</a:t>
            </a:r>
            <a:endParaRPr lang="en-US" dirty="0"/>
          </a:p>
        </p:txBody>
      </p:sp>
      <p:sp>
        <p:nvSpPr>
          <p:cNvPr id="3" name="Text Placeholder 2"/>
          <p:cNvSpPr>
            <a:spLocks noGrp="1"/>
          </p:cNvSpPr>
          <p:nvPr>
            <p:ph type="body" idx="1"/>
          </p:nvPr>
        </p:nvSpPr>
        <p:spPr>
          <a:xfrm>
            <a:off x="2194555" y="14487834"/>
            <a:ext cx="22851774" cy="2753280"/>
          </a:xfrm>
        </p:spPr>
        <p:txBody>
          <a:bodyPr anchor="t"/>
          <a:lstStyle>
            <a:lvl1pPr marL="0" indent="0" algn="l">
              <a:buNone/>
              <a:defRPr sz="6400">
                <a:solidFill>
                  <a:schemeClr val="tx1">
                    <a:lumMod val="50000"/>
                    <a:lumOff val="50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ADBD16-5BFB-4D9F-9646-C75D1B53BBB6}" type="datetimeFigureOut">
              <a:rPr lang="en-US" smtClean="0"/>
              <a:t>6/23/2024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18739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950720"/>
            <a:ext cx="22851770" cy="422656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94562" y="6913885"/>
            <a:ext cx="11117192" cy="12418470"/>
          </a:xfrm>
        </p:spPr>
        <p:txBody>
          <a:bodyPr>
            <a:normAutofit/>
          </a:bodyPr>
          <a:lstStyle>
            <a:lvl1pPr>
              <a:defRPr sz="5760"/>
            </a:lvl1pPr>
            <a:lvl2pPr>
              <a:defRPr sz="5120"/>
            </a:lvl2pPr>
            <a:lvl3pPr>
              <a:defRPr sz="4480"/>
            </a:lvl3pPr>
            <a:lvl4pPr>
              <a:defRPr sz="3840"/>
            </a:lvl4pPr>
            <a:lvl5pPr>
              <a:defRPr sz="3840"/>
            </a:lvl5pPr>
            <a:lvl6pPr>
              <a:defRPr sz="3840"/>
            </a:lvl6pPr>
            <a:lvl7pPr>
              <a:defRPr sz="3840"/>
            </a:lvl7pPr>
            <a:lvl8pPr>
              <a:defRPr sz="3840"/>
            </a:lvl8pPr>
            <a:lvl9pPr>
              <a:defRPr sz="38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929134" y="6913889"/>
            <a:ext cx="11117196" cy="12418474"/>
          </a:xfrm>
        </p:spPr>
        <p:txBody>
          <a:bodyPr>
            <a:normAutofit/>
          </a:bodyPr>
          <a:lstStyle>
            <a:lvl1pPr>
              <a:defRPr sz="5760"/>
            </a:lvl1pPr>
            <a:lvl2pPr>
              <a:defRPr sz="5120"/>
            </a:lvl2pPr>
            <a:lvl3pPr>
              <a:defRPr sz="4480"/>
            </a:lvl3pPr>
            <a:lvl4pPr>
              <a:defRPr sz="3840"/>
            </a:lvl4pPr>
            <a:lvl5pPr>
              <a:defRPr sz="3840"/>
            </a:lvl5pPr>
            <a:lvl6pPr>
              <a:defRPr sz="3840"/>
            </a:lvl6pPr>
            <a:lvl7pPr>
              <a:defRPr sz="3840"/>
            </a:lvl7pPr>
            <a:lvl8pPr>
              <a:defRPr sz="3840"/>
            </a:lvl8pPr>
            <a:lvl9pPr>
              <a:defRPr sz="38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ADBD16-5BFB-4D9F-9646-C75D1B53BBB6}" type="datetimeFigureOut">
              <a:rPr lang="en-US" smtClean="0"/>
              <a:t>6/23/2024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486688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58" y="1950720"/>
            <a:ext cx="22851767" cy="422656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194557" y="6915146"/>
            <a:ext cx="11126419" cy="1844038"/>
          </a:xfrm>
        </p:spPr>
        <p:txBody>
          <a:bodyPr anchor="b">
            <a:noAutofit/>
          </a:bodyPr>
          <a:lstStyle>
            <a:lvl1pPr marL="0" indent="0">
              <a:buNone/>
              <a:defRPr sz="7680" b="0"/>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4" name="Content Placeholder 3"/>
          <p:cNvSpPr>
            <a:spLocks noGrp="1"/>
          </p:cNvSpPr>
          <p:nvPr>
            <p:ph sz="half" idx="2"/>
          </p:nvPr>
        </p:nvSpPr>
        <p:spPr>
          <a:xfrm>
            <a:off x="2194557" y="8759189"/>
            <a:ext cx="11126419" cy="105731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919904" y="6915146"/>
            <a:ext cx="11126419" cy="1844038"/>
          </a:xfrm>
        </p:spPr>
        <p:txBody>
          <a:bodyPr anchor="b">
            <a:noAutofit/>
          </a:bodyPr>
          <a:lstStyle>
            <a:lvl1pPr marL="0" indent="0">
              <a:buNone/>
              <a:defRPr sz="7680" b="0"/>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6" name="Content Placeholder 5"/>
          <p:cNvSpPr>
            <a:spLocks noGrp="1"/>
          </p:cNvSpPr>
          <p:nvPr>
            <p:ph sz="quarter" idx="4"/>
          </p:nvPr>
        </p:nvSpPr>
        <p:spPr>
          <a:xfrm>
            <a:off x="13919904" y="8759189"/>
            <a:ext cx="11126419" cy="105731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ADBD16-5BFB-4D9F-9646-C75D1B53BBB6}" type="datetimeFigureOut">
              <a:rPr lang="en-US" smtClean="0"/>
              <a:t>6/23/2024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06108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57" y="1950720"/>
            <a:ext cx="22851770" cy="422656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ADBD16-5BFB-4D9F-9646-C75D1B53BBB6}" type="datetimeFigureOut">
              <a:rPr lang="en-US" smtClean="0"/>
              <a:t>6/23/2024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493151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DBD16-5BFB-4D9F-9646-C75D1B53BBB6}" type="datetimeFigureOut">
              <a:rPr lang="en-US" smtClean="0"/>
              <a:t>6/23/2024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8769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57" y="4795533"/>
            <a:ext cx="10044655" cy="4091091"/>
          </a:xfrm>
        </p:spPr>
        <p:txBody>
          <a:bodyPr anchor="b">
            <a:normAutofit/>
          </a:bodyPr>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2856592" y="1647762"/>
            <a:ext cx="12189733" cy="1768459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94557" y="8886622"/>
            <a:ext cx="10044655" cy="8270237"/>
          </a:xfrm>
        </p:spPr>
        <p:txBody>
          <a:bodyPr>
            <a:normAutofit/>
          </a:bodyPr>
          <a:lstStyle>
            <a:lvl1pPr marL="0" indent="0">
              <a:buNone/>
              <a:defRPr sz="448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3CADBD16-5BFB-4D9F-9646-C75D1B53BBB6}" type="datetimeFigureOut">
              <a:rPr lang="en-US" smtClean="0"/>
              <a:t>6/23/2024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16548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57" y="15361920"/>
            <a:ext cx="22851770" cy="1813562"/>
          </a:xfrm>
        </p:spPr>
        <p:txBody>
          <a:bodyPr anchor="b">
            <a:normAutofit/>
          </a:bodyPr>
          <a:lstStyle>
            <a:lvl1pPr algn="l">
              <a:defRPr sz="768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94557" y="1950720"/>
            <a:ext cx="22851770" cy="12306298"/>
          </a:xfrm>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a:t>Click icon to add picture</a:t>
            </a:r>
            <a:endParaRPr lang="en-US" dirty="0"/>
          </a:p>
        </p:txBody>
      </p:sp>
      <p:sp>
        <p:nvSpPr>
          <p:cNvPr id="4" name="Text Placeholder 3"/>
          <p:cNvSpPr>
            <a:spLocks noGrp="1"/>
          </p:cNvSpPr>
          <p:nvPr>
            <p:ph type="body" sz="half" idx="2"/>
          </p:nvPr>
        </p:nvSpPr>
        <p:spPr>
          <a:xfrm>
            <a:off x="2194557" y="17175482"/>
            <a:ext cx="22851770" cy="2156877"/>
          </a:xfrm>
        </p:spPr>
        <p:txBody>
          <a:bodyPr>
            <a:normAutofit/>
          </a:bodyPr>
          <a:lstStyle>
            <a:lvl1pPr marL="0" indent="0">
              <a:buNone/>
              <a:defRPr sz="384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a:t>Click to edit Master text styles</a:t>
            </a:r>
          </a:p>
        </p:txBody>
      </p:sp>
      <p:sp>
        <p:nvSpPr>
          <p:cNvPr id="5" name="Date Placeholder 4"/>
          <p:cNvSpPr>
            <a:spLocks noGrp="1"/>
          </p:cNvSpPr>
          <p:nvPr>
            <p:ph type="dt" sz="half" idx="10"/>
          </p:nvPr>
        </p:nvSpPr>
        <p:spPr/>
        <p:txBody>
          <a:bodyPr/>
          <a:lstStyle/>
          <a:p>
            <a:fld id="{3CADBD16-5BFB-4D9F-9646-C75D1B53BBB6}" type="datetimeFigureOut">
              <a:rPr lang="en-US" smtClean="0"/>
              <a:t>6/23/2024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824748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30479" y="-27096"/>
            <a:ext cx="33011298" cy="21999792"/>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194558" y="1950720"/>
            <a:ext cx="22851767" cy="422656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94557" y="6913889"/>
            <a:ext cx="22851770" cy="1241847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458929" y="19332363"/>
            <a:ext cx="2462875" cy="1168400"/>
          </a:xfrm>
          <a:prstGeom prst="rect">
            <a:avLst/>
          </a:prstGeom>
        </p:spPr>
        <p:txBody>
          <a:bodyPr vert="horz" lIns="91440" tIns="45720" rIns="91440" bIns="45720" rtlCol="0" anchor="ctr"/>
          <a:lstStyle>
            <a:lvl1pPr algn="r">
              <a:defRPr sz="2880">
                <a:solidFill>
                  <a:schemeClr val="tx1">
                    <a:tint val="75000"/>
                  </a:schemeClr>
                </a:solidFill>
              </a:defRPr>
            </a:lvl1pPr>
          </a:lstStyle>
          <a:p>
            <a:fld id="{3CADBD16-5BFB-4D9F-9646-C75D1B53BBB6}" type="datetimeFigureOut">
              <a:rPr lang="en-US" smtClean="0"/>
              <a:pPr/>
              <a:t>6/23/2024</a:t>
            </a:fld>
            <a:endParaRPr lang="en-US" dirty="0"/>
          </a:p>
        </p:txBody>
      </p:sp>
      <p:sp>
        <p:nvSpPr>
          <p:cNvPr id="5" name="Footer Placeholder 4"/>
          <p:cNvSpPr>
            <a:spLocks noGrp="1"/>
          </p:cNvSpPr>
          <p:nvPr>
            <p:ph type="ftr" sz="quarter" idx="3"/>
          </p:nvPr>
        </p:nvSpPr>
        <p:spPr>
          <a:xfrm>
            <a:off x="2194558" y="19332363"/>
            <a:ext cx="16642703" cy="1168400"/>
          </a:xfrm>
          <a:prstGeom prst="rect">
            <a:avLst/>
          </a:prstGeom>
        </p:spPr>
        <p:txBody>
          <a:bodyPr vert="horz" lIns="91440" tIns="45720" rIns="91440" bIns="45720" rtlCol="0" anchor="ctr"/>
          <a:lstStyle>
            <a:lvl1pPr algn="l">
              <a:defRPr sz="28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00834" y="19332363"/>
            <a:ext cx="1845497" cy="1168400"/>
          </a:xfrm>
          <a:prstGeom prst="rect">
            <a:avLst/>
          </a:prstGeom>
        </p:spPr>
        <p:txBody>
          <a:bodyPr vert="horz" lIns="91440" tIns="45720" rIns="91440" bIns="45720" rtlCol="0" anchor="ctr"/>
          <a:lstStyle>
            <a:lvl1pPr algn="r">
              <a:defRPr sz="2880">
                <a:solidFill>
                  <a:schemeClr val="accent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1320928581"/>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Lst>
  <p:txStyles>
    <p:titleStyle>
      <a:lvl1pPr algn="l" defTabSz="1463040" rtl="0" eaLnBrk="1" latinLnBrk="0" hangingPunct="1">
        <a:spcBef>
          <a:spcPct val="0"/>
        </a:spcBef>
        <a:buNone/>
        <a:defRPr sz="115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097280" indent="-1097280" algn="l" defTabSz="1463040" rtl="0" eaLnBrk="1" latinLnBrk="0" hangingPunct="1">
        <a:spcBef>
          <a:spcPts val="32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1pPr>
      <a:lvl2pPr marL="2377440" indent="-914400" algn="l" defTabSz="1463040" rtl="0" eaLnBrk="1" latinLnBrk="0" hangingPunct="1">
        <a:spcBef>
          <a:spcPts val="3200"/>
        </a:spcBef>
        <a:spcAft>
          <a:spcPts val="0"/>
        </a:spcAft>
        <a:buClr>
          <a:schemeClr val="accent1"/>
        </a:buClr>
        <a:buSzPct val="80000"/>
        <a:buFont typeface="Wingdings 3" charset="2"/>
        <a:buChar char=""/>
        <a:defRPr sz="5120" kern="1200">
          <a:solidFill>
            <a:schemeClr val="tx1">
              <a:lumMod val="75000"/>
              <a:lumOff val="25000"/>
            </a:schemeClr>
          </a:solidFill>
          <a:latin typeface="+mn-lt"/>
          <a:ea typeface="+mn-ea"/>
          <a:cs typeface="+mn-cs"/>
        </a:defRPr>
      </a:lvl2pPr>
      <a:lvl3pPr marL="3657600" indent="-731520" algn="l" defTabSz="1463040" rtl="0" eaLnBrk="1" latinLnBrk="0" hangingPunct="1">
        <a:spcBef>
          <a:spcPts val="3200"/>
        </a:spcBef>
        <a:spcAft>
          <a:spcPts val="0"/>
        </a:spcAft>
        <a:buClr>
          <a:schemeClr val="accent1"/>
        </a:buClr>
        <a:buSzPct val="80000"/>
        <a:buFont typeface="Wingdings 3" charset="2"/>
        <a:buChar char=""/>
        <a:defRPr sz="4480" kern="1200">
          <a:solidFill>
            <a:schemeClr val="tx1">
              <a:lumMod val="75000"/>
              <a:lumOff val="25000"/>
            </a:schemeClr>
          </a:solidFill>
          <a:latin typeface="+mn-lt"/>
          <a:ea typeface="+mn-ea"/>
          <a:cs typeface="+mn-cs"/>
        </a:defRPr>
      </a:lvl3pPr>
      <a:lvl4pPr marL="512064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4pPr>
      <a:lvl5pPr marL="658368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5pPr>
      <a:lvl6pPr marL="804672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6pPr>
      <a:lvl7pPr marL="950976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7pPr>
      <a:lvl8pPr marL="1097280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8pPr>
      <a:lvl9pPr marL="1243584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9pPr>
    </p:bodyStyle>
    <p:otherStyle>
      <a:defPPr>
        <a:defRPr lang="en-US"/>
      </a:defPPr>
      <a:lvl1pPr marL="0" algn="l" defTabSz="1463040" rtl="0" eaLnBrk="1" latinLnBrk="0" hangingPunct="1">
        <a:defRPr sz="5760" kern="1200">
          <a:solidFill>
            <a:schemeClr val="tx1"/>
          </a:solidFill>
          <a:latin typeface="+mn-lt"/>
          <a:ea typeface="+mn-ea"/>
          <a:cs typeface="+mn-cs"/>
        </a:defRPr>
      </a:lvl1pPr>
      <a:lvl2pPr marL="1463040" algn="l" defTabSz="1463040" rtl="0" eaLnBrk="1" latinLnBrk="0" hangingPunct="1">
        <a:defRPr sz="5760" kern="1200">
          <a:solidFill>
            <a:schemeClr val="tx1"/>
          </a:solidFill>
          <a:latin typeface="+mn-lt"/>
          <a:ea typeface="+mn-ea"/>
          <a:cs typeface="+mn-cs"/>
        </a:defRPr>
      </a:lvl2pPr>
      <a:lvl3pPr marL="2926080" algn="l" defTabSz="1463040" rtl="0" eaLnBrk="1" latinLnBrk="0" hangingPunct="1">
        <a:defRPr sz="5760" kern="1200">
          <a:solidFill>
            <a:schemeClr val="tx1"/>
          </a:solidFill>
          <a:latin typeface="+mn-lt"/>
          <a:ea typeface="+mn-ea"/>
          <a:cs typeface="+mn-cs"/>
        </a:defRPr>
      </a:lvl3pPr>
      <a:lvl4pPr marL="4389120" algn="l" defTabSz="1463040" rtl="0" eaLnBrk="1" latinLnBrk="0" hangingPunct="1">
        <a:defRPr sz="5760" kern="1200">
          <a:solidFill>
            <a:schemeClr val="tx1"/>
          </a:solidFill>
          <a:latin typeface="+mn-lt"/>
          <a:ea typeface="+mn-ea"/>
          <a:cs typeface="+mn-cs"/>
        </a:defRPr>
      </a:lvl4pPr>
      <a:lvl5pPr marL="5852160" algn="l" defTabSz="1463040" rtl="0" eaLnBrk="1" latinLnBrk="0" hangingPunct="1">
        <a:defRPr sz="5760" kern="1200">
          <a:solidFill>
            <a:schemeClr val="tx1"/>
          </a:solidFill>
          <a:latin typeface="+mn-lt"/>
          <a:ea typeface="+mn-ea"/>
          <a:cs typeface="+mn-cs"/>
        </a:defRPr>
      </a:lvl5pPr>
      <a:lvl6pPr marL="7315200" algn="l" defTabSz="1463040" rtl="0" eaLnBrk="1" latinLnBrk="0" hangingPunct="1">
        <a:defRPr sz="5760" kern="1200">
          <a:solidFill>
            <a:schemeClr val="tx1"/>
          </a:solidFill>
          <a:latin typeface="+mn-lt"/>
          <a:ea typeface="+mn-ea"/>
          <a:cs typeface="+mn-cs"/>
        </a:defRPr>
      </a:lvl6pPr>
      <a:lvl7pPr marL="8778240" algn="l" defTabSz="1463040" rtl="0" eaLnBrk="1" latinLnBrk="0" hangingPunct="1">
        <a:defRPr sz="5760" kern="1200">
          <a:solidFill>
            <a:schemeClr val="tx1"/>
          </a:solidFill>
          <a:latin typeface="+mn-lt"/>
          <a:ea typeface="+mn-ea"/>
          <a:cs typeface="+mn-cs"/>
        </a:defRPr>
      </a:lvl7pPr>
      <a:lvl8pPr marL="10241280" algn="l" defTabSz="1463040" rtl="0" eaLnBrk="1" latinLnBrk="0" hangingPunct="1">
        <a:defRPr sz="5760" kern="1200">
          <a:solidFill>
            <a:schemeClr val="tx1"/>
          </a:solidFill>
          <a:latin typeface="+mn-lt"/>
          <a:ea typeface="+mn-ea"/>
          <a:cs typeface="+mn-cs"/>
        </a:defRPr>
      </a:lvl8pPr>
      <a:lvl9pPr marL="11704320" algn="l" defTabSz="146304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370AC8-F8CD-A029-0A9A-97ACA5B68624}"/>
              </a:ext>
            </a:extLst>
          </p:cNvPr>
          <p:cNvSpPr/>
          <p:nvPr/>
        </p:nvSpPr>
        <p:spPr>
          <a:xfrm>
            <a:off x="746338" y="12935535"/>
            <a:ext cx="4313038" cy="5849508"/>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7439D4F-B882-6CD4-959F-4A4FD06B64C8}"/>
              </a:ext>
            </a:extLst>
          </p:cNvPr>
          <p:cNvSpPr/>
          <p:nvPr/>
        </p:nvSpPr>
        <p:spPr>
          <a:xfrm>
            <a:off x="19778839" y="11832417"/>
            <a:ext cx="12017699" cy="6952625"/>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lack and white logo&#10;&#10;Description automatically generated">
            <a:extLst>
              <a:ext uri="{FF2B5EF4-FFF2-40B4-BE49-F238E27FC236}">
                <a16:creationId xmlns:a16="http://schemas.microsoft.com/office/drawing/2014/main" id="{36E34BF2-FAA7-FD4E-F0C6-CC00ED50E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661" y="527091"/>
            <a:ext cx="3050961" cy="2959150"/>
          </a:xfrm>
          <a:prstGeom prst="rect">
            <a:avLst/>
          </a:prstGeom>
        </p:spPr>
      </p:pic>
      <p:pic>
        <p:nvPicPr>
          <p:cNvPr id="9" name="Picture 8" descr="A black and white logo&#10;&#10;Description automatically generated">
            <a:extLst>
              <a:ext uri="{FF2B5EF4-FFF2-40B4-BE49-F238E27FC236}">
                <a16:creationId xmlns:a16="http://schemas.microsoft.com/office/drawing/2014/main" id="{D33B5EA3-3ACB-54D9-FF9E-C25F1DE514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38884" y="529859"/>
            <a:ext cx="4210494" cy="2959150"/>
          </a:xfrm>
          <a:prstGeom prst="rect">
            <a:avLst/>
          </a:prstGeom>
        </p:spPr>
      </p:pic>
      <p:sp>
        <p:nvSpPr>
          <p:cNvPr id="10" name="TextBox 9">
            <a:extLst>
              <a:ext uri="{FF2B5EF4-FFF2-40B4-BE49-F238E27FC236}">
                <a16:creationId xmlns:a16="http://schemas.microsoft.com/office/drawing/2014/main" id="{2F08CA93-65E6-748E-5A1E-3BC7AF7805FE}"/>
              </a:ext>
            </a:extLst>
          </p:cNvPr>
          <p:cNvSpPr txBox="1"/>
          <p:nvPr/>
        </p:nvSpPr>
        <p:spPr>
          <a:xfrm>
            <a:off x="4175910" y="686165"/>
            <a:ext cx="24566577" cy="1754326"/>
          </a:xfrm>
          <a:prstGeom prst="rect">
            <a:avLst/>
          </a:prstGeom>
          <a:noFill/>
        </p:spPr>
        <p:txBody>
          <a:bodyPr wrap="square" rtlCol="0">
            <a:spAutoFit/>
          </a:bodyPr>
          <a:lstStyle/>
          <a:p>
            <a:pPr algn="ctr"/>
            <a:r>
              <a:rPr lang="en-US" sz="5400" b="1" dirty="0">
                <a:latin typeface="Arial Nova" panose="020B0504020202020204" pitchFamily="34" charset="0"/>
              </a:rPr>
              <a:t>Place-based Inquiry in the High School</a:t>
            </a:r>
          </a:p>
          <a:p>
            <a:pPr algn="ctr"/>
            <a:r>
              <a:rPr lang="en-US" sz="5400" b="1" u="sng" dirty="0">
                <a:latin typeface="Arial Nova" panose="020B0504020202020204" pitchFamily="34" charset="0"/>
              </a:rPr>
              <a:t>Environmental Science Classroom</a:t>
            </a:r>
            <a:endParaRPr lang="en-US" sz="5400" u="sng" dirty="0">
              <a:latin typeface="Arial Nova" panose="020B0504020202020204" pitchFamily="34" charset="0"/>
            </a:endParaRPr>
          </a:p>
        </p:txBody>
      </p:sp>
      <p:sp>
        <p:nvSpPr>
          <p:cNvPr id="11" name="TextBox 10">
            <a:extLst>
              <a:ext uri="{FF2B5EF4-FFF2-40B4-BE49-F238E27FC236}">
                <a16:creationId xmlns:a16="http://schemas.microsoft.com/office/drawing/2014/main" id="{188226C0-B31A-49E6-447E-A2B89ED27813}"/>
              </a:ext>
            </a:extLst>
          </p:cNvPr>
          <p:cNvSpPr txBox="1"/>
          <p:nvPr/>
        </p:nvSpPr>
        <p:spPr>
          <a:xfrm>
            <a:off x="8937001" y="2745825"/>
            <a:ext cx="14815387" cy="646331"/>
          </a:xfrm>
          <a:prstGeom prst="rect">
            <a:avLst/>
          </a:prstGeom>
          <a:noFill/>
        </p:spPr>
        <p:txBody>
          <a:bodyPr wrap="square" rtlCol="0">
            <a:spAutoFit/>
          </a:bodyPr>
          <a:lstStyle/>
          <a:p>
            <a:r>
              <a:rPr lang="en-US" sz="3600" dirty="0">
                <a:latin typeface="Arial Nova" panose="020B0504020202020204" pitchFamily="34" charset="0"/>
              </a:rPr>
              <a:t>Jacob D. Phillips, Central High School, Saint Joseph, Missouri, July 2024</a:t>
            </a:r>
          </a:p>
        </p:txBody>
      </p:sp>
      <p:sp>
        <p:nvSpPr>
          <p:cNvPr id="15" name="TextBox 14">
            <a:extLst>
              <a:ext uri="{FF2B5EF4-FFF2-40B4-BE49-F238E27FC236}">
                <a16:creationId xmlns:a16="http://schemas.microsoft.com/office/drawing/2014/main" id="{D490D35B-0D68-BC8F-76DE-0A1E651A930D}"/>
              </a:ext>
            </a:extLst>
          </p:cNvPr>
          <p:cNvSpPr txBox="1"/>
          <p:nvPr/>
        </p:nvSpPr>
        <p:spPr>
          <a:xfrm>
            <a:off x="792363" y="19040060"/>
            <a:ext cx="4122537" cy="1938992"/>
          </a:xfrm>
          <a:prstGeom prst="rect">
            <a:avLst/>
          </a:prstGeom>
          <a:noFill/>
        </p:spPr>
        <p:txBody>
          <a:bodyPr wrap="square" rtlCol="0">
            <a:spAutoFit/>
          </a:bodyPr>
          <a:lstStyle/>
          <a:p>
            <a:r>
              <a:rPr lang="en-US" sz="2400" b="1" dirty="0">
                <a:latin typeface="Arial Nova" panose="020B0504020202020204" pitchFamily="34" charset="0"/>
              </a:rPr>
              <a:t>Figure 1</a:t>
            </a:r>
            <a:r>
              <a:rPr lang="en-US" sz="2400" dirty="0">
                <a:latin typeface="Arial Nova" panose="020B0504020202020204" pitchFamily="34" charset="0"/>
              </a:rPr>
              <a:t>. Do you believe that the additional information about the area helped you learn Environmental Science better? (</a:t>
            </a:r>
            <a:r>
              <a:rPr lang="en-US" sz="2400" i="1" dirty="0">
                <a:latin typeface="Arial Nova" panose="020B0504020202020204" pitchFamily="34" charset="0"/>
              </a:rPr>
              <a:t>N</a:t>
            </a:r>
            <a:r>
              <a:rPr lang="en-US" sz="2400" dirty="0">
                <a:latin typeface="Arial Nova" panose="020B0504020202020204" pitchFamily="34" charset="0"/>
              </a:rPr>
              <a:t> = 118)</a:t>
            </a:r>
          </a:p>
        </p:txBody>
      </p:sp>
      <p:sp>
        <p:nvSpPr>
          <p:cNvPr id="24" name="TextBox 23">
            <a:extLst>
              <a:ext uri="{FF2B5EF4-FFF2-40B4-BE49-F238E27FC236}">
                <a16:creationId xmlns:a16="http://schemas.microsoft.com/office/drawing/2014/main" id="{E274332F-6845-53C6-A543-50E058609A98}"/>
              </a:ext>
            </a:extLst>
          </p:cNvPr>
          <p:cNvSpPr txBox="1"/>
          <p:nvPr/>
        </p:nvSpPr>
        <p:spPr>
          <a:xfrm>
            <a:off x="577149" y="5775826"/>
            <a:ext cx="8646695" cy="523220"/>
          </a:xfrm>
          <a:prstGeom prst="rect">
            <a:avLst/>
          </a:prstGeom>
          <a:noFill/>
        </p:spPr>
        <p:txBody>
          <a:bodyPr wrap="square" rtlCol="0">
            <a:spAutoFit/>
          </a:bodyPr>
          <a:lstStyle/>
          <a:p>
            <a:r>
              <a:rPr lang="en-US" sz="2800" dirty="0">
                <a:latin typeface="Arial Nova" panose="020B0504020202020204" pitchFamily="34" charset="0"/>
              </a:rPr>
              <a:t>	</a:t>
            </a:r>
            <a:endParaRPr lang="en-US" dirty="0"/>
          </a:p>
        </p:txBody>
      </p:sp>
      <p:sp>
        <p:nvSpPr>
          <p:cNvPr id="33" name="Rectangle 32">
            <a:extLst>
              <a:ext uri="{FF2B5EF4-FFF2-40B4-BE49-F238E27FC236}">
                <a16:creationId xmlns:a16="http://schemas.microsoft.com/office/drawing/2014/main" id="{04ACFC91-DFB4-30CF-0E58-5D813475E5E9}"/>
              </a:ext>
            </a:extLst>
          </p:cNvPr>
          <p:cNvSpPr/>
          <p:nvPr/>
        </p:nvSpPr>
        <p:spPr>
          <a:xfrm>
            <a:off x="19778840" y="4000501"/>
            <a:ext cx="12017699" cy="3750970"/>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613C8981-181B-F050-DD9B-9122B4D044DD}"/>
              </a:ext>
            </a:extLst>
          </p:cNvPr>
          <p:cNvSpPr/>
          <p:nvPr/>
        </p:nvSpPr>
        <p:spPr>
          <a:xfrm>
            <a:off x="730027" y="8944941"/>
            <a:ext cx="9054748" cy="3508716"/>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D2791C6-D98A-DCDD-0535-CF48F2E4BAA7}"/>
              </a:ext>
            </a:extLst>
          </p:cNvPr>
          <p:cNvSpPr txBox="1"/>
          <p:nvPr/>
        </p:nvSpPr>
        <p:spPr>
          <a:xfrm>
            <a:off x="934053" y="9868333"/>
            <a:ext cx="8646695" cy="2585323"/>
          </a:xfrm>
          <a:prstGeom prst="rect">
            <a:avLst/>
          </a:prstGeom>
          <a:noFill/>
        </p:spPr>
        <p:txBody>
          <a:bodyPr wrap="square" rtlCol="0">
            <a:spAutoFit/>
          </a:bodyPr>
          <a:lstStyle/>
          <a:p>
            <a:pPr marL="457200" indent="-457200">
              <a:buFontTx/>
              <a:buChar char="-"/>
            </a:pPr>
            <a:r>
              <a:rPr lang="en-US" sz="2400" b="1" dirty="0">
                <a:latin typeface="Arial Nova" panose="020B0504020202020204" pitchFamily="34" charset="0"/>
              </a:rPr>
              <a:t>A.) </a:t>
            </a:r>
            <a:r>
              <a:rPr lang="en-US" sz="2400" dirty="0">
                <a:latin typeface="Arial Nova" panose="020B0504020202020204" pitchFamily="34" charset="0"/>
              </a:rPr>
              <a:t>Five See-Think-Wonder Surveys of Historical v. Current Photos to teach High School Environmental Science</a:t>
            </a:r>
          </a:p>
          <a:p>
            <a:pPr marL="457200" indent="-457200">
              <a:buFontTx/>
              <a:buChar char="-"/>
            </a:pPr>
            <a:r>
              <a:rPr lang="en-US" sz="2400" b="1" dirty="0">
                <a:latin typeface="Arial Nova" panose="020B0504020202020204" pitchFamily="34" charset="0"/>
              </a:rPr>
              <a:t>B.) </a:t>
            </a:r>
            <a:r>
              <a:rPr lang="en-US" sz="2400" dirty="0">
                <a:latin typeface="Arial Nova" panose="020B0504020202020204" pitchFamily="34" charset="0"/>
              </a:rPr>
              <a:t>Two Guest Speakers Surveys</a:t>
            </a:r>
          </a:p>
          <a:p>
            <a:r>
              <a:rPr lang="en-US" sz="2400" dirty="0">
                <a:latin typeface="Arial Nova" panose="020B0504020202020204" pitchFamily="34" charset="0"/>
              </a:rPr>
              <a:t>-    </a:t>
            </a:r>
            <a:r>
              <a:rPr lang="en-US" sz="2400" b="1" dirty="0">
                <a:latin typeface="Arial Nova" panose="020B0504020202020204" pitchFamily="34" charset="0"/>
              </a:rPr>
              <a:t>C.) </a:t>
            </a:r>
            <a:r>
              <a:rPr lang="en-US" sz="2400" dirty="0">
                <a:latin typeface="Arial Nova" panose="020B0504020202020204" pitchFamily="34" charset="0"/>
              </a:rPr>
              <a:t>One Whole-Unit Survey</a:t>
            </a:r>
          </a:p>
          <a:p>
            <a:pPr marL="457200" indent="-457200">
              <a:buFontTx/>
              <a:buChar char="-"/>
            </a:pPr>
            <a:r>
              <a:rPr lang="en-US" sz="2400" b="1" dirty="0">
                <a:latin typeface="Arial Nova" panose="020B0504020202020204" pitchFamily="34" charset="0"/>
              </a:rPr>
              <a:t>D.) </a:t>
            </a:r>
            <a:r>
              <a:rPr lang="en-US" sz="2400" dirty="0">
                <a:latin typeface="Arial Nova" panose="020B0504020202020204" pitchFamily="34" charset="0"/>
              </a:rPr>
              <a:t>Anecdotal Observations</a:t>
            </a:r>
          </a:p>
          <a:p>
            <a:pPr marL="457200" indent="-457200">
              <a:buFontTx/>
              <a:buChar char="-"/>
            </a:pPr>
            <a:r>
              <a:rPr lang="en-US" sz="2400" b="1" dirty="0">
                <a:latin typeface="Arial Nova" panose="020B0504020202020204" pitchFamily="34" charset="0"/>
              </a:rPr>
              <a:t>E.) </a:t>
            </a:r>
            <a:r>
              <a:rPr lang="en-US" sz="2400" dirty="0">
                <a:latin typeface="Arial Nova" panose="020B0504020202020204" pitchFamily="34" charset="0"/>
              </a:rPr>
              <a:t>Lessons, Labs, Conversations, and Nature Walks</a:t>
            </a:r>
          </a:p>
          <a:p>
            <a:pPr marL="285750" indent="-285750">
              <a:buFontTx/>
              <a:buChar char="-"/>
            </a:pPr>
            <a:endParaRPr lang="en-US" dirty="0"/>
          </a:p>
        </p:txBody>
      </p:sp>
      <p:sp>
        <p:nvSpPr>
          <p:cNvPr id="31" name="TextBox 30">
            <a:extLst>
              <a:ext uri="{FF2B5EF4-FFF2-40B4-BE49-F238E27FC236}">
                <a16:creationId xmlns:a16="http://schemas.microsoft.com/office/drawing/2014/main" id="{DDB293C4-7A4B-BBE6-811F-D7B315DCD05C}"/>
              </a:ext>
            </a:extLst>
          </p:cNvPr>
          <p:cNvSpPr txBox="1"/>
          <p:nvPr/>
        </p:nvSpPr>
        <p:spPr>
          <a:xfrm>
            <a:off x="3662337" y="9180401"/>
            <a:ext cx="3575664" cy="646331"/>
          </a:xfrm>
          <a:prstGeom prst="rect">
            <a:avLst/>
          </a:prstGeom>
          <a:noFill/>
        </p:spPr>
        <p:txBody>
          <a:bodyPr wrap="square" rtlCol="0">
            <a:spAutoFit/>
          </a:bodyPr>
          <a:lstStyle/>
          <a:p>
            <a:r>
              <a:rPr lang="en-US" sz="3600" b="1" u="sng" dirty="0">
                <a:latin typeface="Arial Nova" panose="020B0504020202020204" pitchFamily="34" charset="0"/>
              </a:rPr>
              <a:t>Data Collection</a:t>
            </a:r>
          </a:p>
        </p:txBody>
      </p:sp>
      <p:sp>
        <p:nvSpPr>
          <p:cNvPr id="29" name="TextBox 28">
            <a:extLst>
              <a:ext uri="{FF2B5EF4-FFF2-40B4-BE49-F238E27FC236}">
                <a16:creationId xmlns:a16="http://schemas.microsoft.com/office/drawing/2014/main" id="{197AD8CF-643F-F086-EE48-7E19C1E78728}"/>
              </a:ext>
            </a:extLst>
          </p:cNvPr>
          <p:cNvSpPr txBox="1"/>
          <p:nvPr/>
        </p:nvSpPr>
        <p:spPr>
          <a:xfrm>
            <a:off x="23081315" y="14931529"/>
            <a:ext cx="4788959" cy="707886"/>
          </a:xfrm>
          <a:prstGeom prst="rect">
            <a:avLst/>
          </a:prstGeom>
          <a:noFill/>
        </p:spPr>
        <p:txBody>
          <a:bodyPr wrap="square" rtlCol="0">
            <a:spAutoFit/>
          </a:bodyPr>
          <a:lstStyle/>
          <a:p>
            <a:r>
              <a:rPr lang="en-US" sz="4000" b="1" u="sng" dirty="0">
                <a:latin typeface="Arial Nova" panose="020B0504020202020204" pitchFamily="34" charset="0"/>
              </a:rPr>
              <a:t>Student Comments</a:t>
            </a:r>
          </a:p>
        </p:txBody>
      </p:sp>
      <p:sp>
        <p:nvSpPr>
          <p:cNvPr id="2" name="Speech Bubble: Rectangle with Corners Rounded 1">
            <a:extLst>
              <a:ext uri="{FF2B5EF4-FFF2-40B4-BE49-F238E27FC236}">
                <a16:creationId xmlns:a16="http://schemas.microsoft.com/office/drawing/2014/main" id="{68BDE3A0-12DA-EFF8-A8FC-16C82CC4505C}"/>
              </a:ext>
            </a:extLst>
          </p:cNvPr>
          <p:cNvSpPr/>
          <p:nvPr/>
        </p:nvSpPr>
        <p:spPr>
          <a:xfrm>
            <a:off x="25475795" y="12030130"/>
            <a:ext cx="6097056" cy="2673965"/>
          </a:xfrm>
          <a:prstGeom prst="wedgeRoundRectCallout">
            <a:avLst>
              <a:gd name="adj1" fmla="val 307"/>
              <a:gd name="adj2" fmla="val 65924"/>
              <a:gd name="adj3" fmla="val 16667"/>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Speech Bubble: Rectangle with Corners Rounded 4">
            <a:extLst>
              <a:ext uri="{FF2B5EF4-FFF2-40B4-BE49-F238E27FC236}">
                <a16:creationId xmlns:a16="http://schemas.microsoft.com/office/drawing/2014/main" id="{4205C071-E92F-B293-34A0-1797495858C0}"/>
              </a:ext>
            </a:extLst>
          </p:cNvPr>
          <p:cNvSpPr/>
          <p:nvPr/>
        </p:nvSpPr>
        <p:spPr>
          <a:xfrm>
            <a:off x="19971614" y="12061837"/>
            <a:ext cx="4745075" cy="2085700"/>
          </a:xfrm>
          <a:prstGeom prst="wedgeRoundRectCallout">
            <a:avLst>
              <a:gd name="adj1" fmla="val 35238"/>
              <a:gd name="adj2" fmla="val 86097"/>
              <a:gd name="adj3" fmla="val 16667"/>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Speech Bubble: Rectangle with Corners Rounded 5">
            <a:extLst>
              <a:ext uri="{FF2B5EF4-FFF2-40B4-BE49-F238E27FC236}">
                <a16:creationId xmlns:a16="http://schemas.microsoft.com/office/drawing/2014/main" id="{5092CDE1-A23E-B143-611B-DB4D8AE067BA}"/>
              </a:ext>
            </a:extLst>
          </p:cNvPr>
          <p:cNvSpPr/>
          <p:nvPr/>
        </p:nvSpPr>
        <p:spPr>
          <a:xfrm>
            <a:off x="20106565" y="16462657"/>
            <a:ext cx="11388026" cy="2085700"/>
          </a:xfrm>
          <a:prstGeom prst="wedgeRoundRectCallout">
            <a:avLst>
              <a:gd name="adj1" fmla="val -5713"/>
              <a:gd name="adj2" fmla="val -84913"/>
              <a:gd name="adj3" fmla="val 16667"/>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sz="2800" dirty="0"/>
          </a:p>
        </p:txBody>
      </p:sp>
      <p:sp>
        <p:nvSpPr>
          <p:cNvPr id="13" name="TextBox 12">
            <a:extLst>
              <a:ext uri="{FF2B5EF4-FFF2-40B4-BE49-F238E27FC236}">
                <a16:creationId xmlns:a16="http://schemas.microsoft.com/office/drawing/2014/main" id="{85B70035-FBAE-58AB-1472-5A4620C04E57}"/>
              </a:ext>
            </a:extLst>
          </p:cNvPr>
          <p:cNvSpPr txBox="1"/>
          <p:nvPr/>
        </p:nvSpPr>
        <p:spPr>
          <a:xfrm>
            <a:off x="20769017" y="16747859"/>
            <a:ext cx="10422351" cy="1569660"/>
          </a:xfrm>
          <a:prstGeom prst="rect">
            <a:avLst/>
          </a:prstGeom>
          <a:noFill/>
        </p:spPr>
        <p:txBody>
          <a:bodyPr wrap="square" rtlCol="0">
            <a:spAutoFit/>
          </a:bodyPr>
          <a:lstStyle/>
          <a:p>
            <a:r>
              <a:rPr lang="en-US" sz="2400" b="1" i="0" u="none" strike="noStrike" dirty="0">
                <a:solidFill>
                  <a:schemeClr val="bg1">
                    <a:lumMod val="95000"/>
                  </a:schemeClr>
                </a:solidFill>
                <a:effectLst/>
                <a:latin typeface="Arial Nova" panose="020B0504020202020204" pitchFamily="34" charset="0"/>
              </a:rPr>
              <a:t>“I have a bigger appreciation for the town even though it's still a small town the history. The environment means so much more to me. I think I have this bigger appreciation mainly because I'm also leaving for college soon and am going to miss the place I grew up.”</a:t>
            </a:r>
            <a:endParaRPr lang="en-US" sz="2400" b="1" dirty="0">
              <a:solidFill>
                <a:schemeClr val="bg1">
                  <a:lumMod val="95000"/>
                </a:schemeClr>
              </a:solidFill>
              <a:latin typeface="Arial Nova" panose="020B0504020202020204" pitchFamily="34" charset="0"/>
            </a:endParaRPr>
          </a:p>
        </p:txBody>
      </p:sp>
      <p:sp>
        <p:nvSpPr>
          <p:cNvPr id="16" name="TextBox 15">
            <a:extLst>
              <a:ext uri="{FF2B5EF4-FFF2-40B4-BE49-F238E27FC236}">
                <a16:creationId xmlns:a16="http://schemas.microsoft.com/office/drawing/2014/main" id="{9E88055B-7C94-198C-8A09-53F47E9F9532}"/>
              </a:ext>
            </a:extLst>
          </p:cNvPr>
          <p:cNvSpPr txBox="1"/>
          <p:nvPr/>
        </p:nvSpPr>
        <p:spPr>
          <a:xfrm>
            <a:off x="20229112" y="12208545"/>
            <a:ext cx="4487577" cy="1938992"/>
          </a:xfrm>
          <a:prstGeom prst="rect">
            <a:avLst/>
          </a:prstGeom>
          <a:noFill/>
        </p:spPr>
        <p:txBody>
          <a:bodyPr wrap="square" rtlCol="0">
            <a:spAutoFit/>
          </a:bodyPr>
          <a:lstStyle/>
          <a:p>
            <a:r>
              <a:rPr lang="en-US" sz="2400" b="1" i="0" u="none" strike="noStrike" dirty="0">
                <a:solidFill>
                  <a:schemeClr val="bg1">
                    <a:lumMod val="95000"/>
                  </a:schemeClr>
                </a:solidFill>
                <a:effectLst/>
                <a:latin typeface="Arial Nova" panose="020B0504020202020204" pitchFamily="34" charset="0"/>
              </a:rPr>
              <a:t>“I felt St Joseph was a small town and that it didn't have any history behind it, but now I feel like it does have history and culture.”</a:t>
            </a:r>
            <a:endParaRPr lang="en-US" sz="2400" b="1" dirty="0">
              <a:solidFill>
                <a:schemeClr val="bg1">
                  <a:lumMod val="95000"/>
                </a:schemeClr>
              </a:solidFill>
              <a:latin typeface="Arial Nova" panose="020B0504020202020204" pitchFamily="34" charset="0"/>
            </a:endParaRPr>
          </a:p>
        </p:txBody>
      </p:sp>
      <p:sp>
        <p:nvSpPr>
          <p:cNvPr id="22" name="TextBox 21">
            <a:extLst>
              <a:ext uri="{FF2B5EF4-FFF2-40B4-BE49-F238E27FC236}">
                <a16:creationId xmlns:a16="http://schemas.microsoft.com/office/drawing/2014/main" id="{DB40A361-A723-395B-1E3E-C7D62C6A9C8E}"/>
              </a:ext>
            </a:extLst>
          </p:cNvPr>
          <p:cNvSpPr txBox="1"/>
          <p:nvPr/>
        </p:nvSpPr>
        <p:spPr>
          <a:xfrm>
            <a:off x="25670674" y="12208545"/>
            <a:ext cx="5669846" cy="2308324"/>
          </a:xfrm>
          <a:prstGeom prst="rect">
            <a:avLst/>
          </a:prstGeom>
          <a:noFill/>
        </p:spPr>
        <p:txBody>
          <a:bodyPr wrap="square" rtlCol="0">
            <a:spAutoFit/>
          </a:bodyPr>
          <a:lstStyle/>
          <a:p>
            <a:r>
              <a:rPr lang="en-US" sz="2400" b="1" i="0" u="none" strike="noStrike" dirty="0">
                <a:solidFill>
                  <a:schemeClr val="bg1">
                    <a:lumMod val="95000"/>
                  </a:schemeClr>
                </a:solidFill>
                <a:effectLst/>
                <a:latin typeface="Arial Nova" panose="020B0504020202020204" pitchFamily="34" charset="0"/>
              </a:rPr>
              <a:t>“Honestly, just throughout this unit, I've been paying more attention to my surroundings when I go on walks and drive through downtown, and it's made me appreciate the scenery a lot more.”</a:t>
            </a:r>
            <a:endParaRPr lang="en-US" sz="2400" b="1" dirty="0">
              <a:solidFill>
                <a:schemeClr val="bg1">
                  <a:lumMod val="95000"/>
                </a:schemeClr>
              </a:solidFill>
              <a:latin typeface="Arial Nova" panose="020B0504020202020204" pitchFamily="34" charset="0"/>
            </a:endParaRPr>
          </a:p>
        </p:txBody>
      </p:sp>
      <p:sp>
        <p:nvSpPr>
          <p:cNvPr id="45" name="TextBox 44">
            <a:extLst>
              <a:ext uri="{FF2B5EF4-FFF2-40B4-BE49-F238E27FC236}">
                <a16:creationId xmlns:a16="http://schemas.microsoft.com/office/drawing/2014/main" id="{3B5CA7EB-F107-EF01-D49A-080681CECB51}"/>
              </a:ext>
            </a:extLst>
          </p:cNvPr>
          <p:cNvSpPr txBox="1"/>
          <p:nvPr/>
        </p:nvSpPr>
        <p:spPr>
          <a:xfrm>
            <a:off x="5450169" y="19040060"/>
            <a:ext cx="4313039" cy="1200329"/>
          </a:xfrm>
          <a:prstGeom prst="rect">
            <a:avLst/>
          </a:prstGeom>
          <a:noFill/>
        </p:spPr>
        <p:txBody>
          <a:bodyPr wrap="square" rtlCol="0">
            <a:spAutoFit/>
          </a:bodyPr>
          <a:lstStyle/>
          <a:p>
            <a:r>
              <a:rPr lang="en-US" sz="2400" b="1" dirty="0">
                <a:latin typeface="Arial Nova" panose="020B0504020202020204" pitchFamily="34" charset="0"/>
              </a:rPr>
              <a:t>Figure 2</a:t>
            </a:r>
            <a:r>
              <a:rPr lang="en-US" sz="2400" dirty="0">
                <a:latin typeface="Arial Nova" panose="020B0504020202020204" pitchFamily="34" charset="0"/>
              </a:rPr>
              <a:t>. Do you feel more or less connected to St. Joseph and the region now? (</a:t>
            </a:r>
            <a:r>
              <a:rPr lang="en-US" sz="2400" i="1" dirty="0">
                <a:latin typeface="Arial Nova" panose="020B0504020202020204" pitchFamily="34" charset="0"/>
              </a:rPr>
              <a:t>N</a:t>
            </a:r>
            <a:r>
              <a:rPr lang="en-US" sz="2400" dirty="0">
                <a:latin typeface="Arial Nova" panose="020B0504020202020204" pitchFamily="34" charset="0"/>
              </a:rPr>
              <a:t> = 118)</a:t>
            </a:r>
          </a:p>
        </p:txBody>
      </p:sp>
      <p:sp>
        <p:nvSpPr>
          <p:cNvPr id="48" name="Rectangle 47">
            <a:extLst>
              <a:ext uri="{FF2B5EF4-FFF2-40B4-BE49-F238E27FC236}">
                <a16:creationId xmlns:a16="http://schemas.microsoft.com/office/drawing/2014/main" id="{7D20E461-37B5-2DE5-97EC-98BF84740806}"/>
              </a:ext>
            </a:extLst>
          </p:cNvPr>
          <p:cNvSpPr/>
          <p:nvPr/>
        </p:nvSpPr>
        <p:spPr>
          <a:xfrm>
            <a:off x="730027" y="4028963"/>
            <a:ext cx="9054748" cy="4434102"/>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2158B561-CB7C-3F1E-B95F-4533D23AA1FB}"/>
              </a:ext>
            </a:extLst>
          </p:cNvPr>
          <p:cNvSpPr txBox="1"/>
          <p:nvPr/>
        </p:nvSpPr>
        <p:spPr>
          <a:xfrm>
            <a:off x="1146404" y="4863313"/>
            <a:ext cx="8221992" cy="3046988"/>
          </a:xfrm>
          <a:prstGeom prst="rect">
            <a:avLst/>
          </a:prstGeom>
          <a:noFill/>
        </p:spPr>
        <p:txBody>
          <a:bodyPr wrap="square">
            <a:spAutoFit/>
          </a:bodyPr>
          <a:lstStyle/>
          <a:p>
            <a:r>
              <a:rPr kumimoji="0" lang="en-US" sz="2400" b="0" i="0" u="none" strike="noStrike" kern="1200" cap="none" spc="0" normalizeH="0" baseline="0" noProof="0" dirty="0">
                <a:ln>
                  <a:noFill/>
                </a:ln>
                <a:effectLst/>
                <a:uLnTx/>
                <a:uFillTx/>
                <a:latin typeface="Arial Nova" panose="020B0504020202020204" pitchFamily="34" charset="0"/>
                <a:ea typeface="+mn-ea"/>
                <a:cs typeface="+mn-cs"/>
              </a:rPr>
              <a:t>	Does the use of place-based examples help high school environmental science classroom students retain concepts? I have asked this question of my junior and senior environmental science classes at Central High School (CHS) of St. Joseph, MO. CHS has been a school since 1861 and our city has a rich history. The city’s motto is “</a:t>
            </a:r>
            <a:r>
              <a:rPr kumimoji="0" lang="en-US" sz="2400" b="0" i="1" u="none" strike="noStrike" kern="1200" cap="none" spc="0" normalizeH="0" baseline="0" noProof="0" dirty="0">
                <a:ln>
                  <a:noFill/>
                </a:ln>
                <a:effectLst/>
                <a:uLnTx/>
                <a:uFillTx/>
                <a:latin typeface="Arial Nova" panose="020B0504020202020204" pitchFamily="34" charset="0"/>
                <a:ea typeface="+mn-ea"/>
                <a:cs typeface="+mn-cs"/>
              </a:rPr>
              <a:t>Where the Pony Express began, and Jesse James ended</a:t>
            </a:r>
            <a:r>
              <a:rPr lang="en-US" sz="2400" dirty="0">
                <a:latin typeface="Arial Nova" panose="020B0504020202020204" pitchFamily="34" charset="0"/>
              </a:rPr>
              <a:t>,</a:t>
            </a:r>
            <a:r>
              <a:rPr kumimoji="0" lang="en-US" sz="2400" b="0" i="0" u="none" strike="noStrike" kern="1200" cap="none" spc="0" normalizeH="0" baseline="0" noProof="0" dirty="0">
                <a:ln>
                  <a:noFill/>
                </a:ln>
                <a:effectLst/>
                <a:uLnTx/>
                <a:uFillTx/>
                <a:latin typeface="Arial Nova" panose="020B0504020202020204" pitchFamily="34" charset="0"/>
                <a:ea typeface="+mn-ea"/>
                <a:cs typeface="+mn-cs"/>
              </a:rPr>
              <a:t>” but does this mean anything to the students?</a:t>
            </a:r>
            <a:endParaRPr lang="en-US" sz="2400" dirty="0"/>
          </a:p>
        </p:txBody>
      </p:sp>
      <p:sp>
        <p:nvSpPr>
          <p:cNvPr id="50" name="TextBox 49">
            <a:extLst>
              <a:ext uri="{FF2B5EF4-FFF2-40B4-BE49-F238E27FC236}">
                <a16:creationId xmlns:a16="http://schemas.microsoft.com/office/drawing/2014/main" id="{5A07DBF9-8EA4-3F4F-E639-07FC06A773E7}"/>
              </a:ext>
            </a:extLst>
          </p:cNvPr>
          <p:cNvSpPr txBox="1"/>
          <p:nvPr/>
        </p:nvSpPr>
        <p:spPr>
          <a:xfrm>
            <a:off x="4023787" y="4133499"/>
            <a:ext cx="2852763" cy="646331"/>
          </a:xfrm>
          <a:prstGeom prst="rect">
            <a:avLst/>
          </a:prstGeom>
          <a:noFill/>
        </p:spPr>
        <p:txBody>
          <a:bodyPr wrap="square" rtlCol="0">
            <a:spAutoFit/>
          </a:bodyPr>
          <a:lstStyle/>
          <a:p>
            <a:r>
              <a:rPr lang="en-US" sz="3600" b="1" u="sng" dirty="0">
                <a:latin typeface="Arial Nova" panose="020B0504020202020204" pitchFamily="34" charset="0"/>
              </a:rPr>
              <a:t>Introduction</a:t>
            </a:r>
          </a:p>
        </p:txBody>
      </p:sp>
      <p:sp>
        <p:nvSpPr>
          <p:cNvPr id="12" name="Rectangle 11">
            <a:extLst>
              <a:ext uri="{FF2B5EF4-FFF2-40B4-BE49-F238E27FC236}">
                <a16:creationId xmlns:a16="http://schemas.microsoft.com/office/drawing/2014/main" id="{DD5EBC45-9072-486D-C978-2F434081EFA4}"/>
              </a:ext>
            </a:extLst>
          </p:cNvPr>
          <p:cNvSpPr/>
          <p:nvPr/>
        </p:nvSpPr>
        <p:spPr>
          <a:xfrm>
            <a:off x="10242746" y="6903715"/>
            <a:ext cx="9054748" cy="4462563"/>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7ED83E3-ECE3-4B99-EE77-25063065B24A}"/>
              </a:ext>
            </a:extLst>
          </p:cNvPr>
          <p:cNvSpPr/>
          <p:nvPr/>
        </p:nvSpPr>
        <p:spPr>
          <a:xfrm>
            <a:off x="10222257" y="4015517"/>
            <a:ext cx="9054748" cy="2490529"/>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60DC552-6062-979F-6D94-60B8FBED77C5}"/>
              </a:ext>
            </a:extLst>
          </p:cNvPr>
          <p:cNvSpPr/>
          <p:nvPr/>
        </p:nvSpPr>
        <p:spPr>
          <a:xfrm>
            <a:off x="5450169" y="12935535"/>
            <a:ext cx="4334606" cy="5795210"/>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DD0D220D-08A6-6CD8-D575-C419AEE6EEC2}"/>
              </a:ext>
            </a:extLst>
          </p:cNvPr>
          <p:cNvSpPr txBox="1"/>
          <p:nvPr/>
        </p:nvSpPr>
        <p:spPr>
          <a:xfrm>
            <a:off x="13529542" y="7070679"/>
            <a:ext cx="2504531" cy="646331"/>
          </a:xfrm>
          <a:prstGeom prst="rect">
            <a:avLst/>
          </a:prstGeom>
          <a:noFill/>
        </p:spPr>
        <p:txBody>
          <a:bodyPr wrap="square" rtlCol="0">
            <a:spAutoFit/>
          </a:bodyPr>
          <a:lstStyle/>
          <a:p>
            <a:r>
              <a:rPr lang="en-US" sz="3600" b="1" u="sng" dirty="0">
                <a:latin typeface="Arial Nova" panose="020B0504020202020204" pitchFamily="34" charset="0"/>
              </a:rPr>
              <a:t>Treatment</a:t>
            </a:r>
          </a:p>
        </p:txBody>
      </p:sp>
      <p:sp>
        <p:nvSpPr>
          <p:cNvPr id="27" name="TextBox 26">
            <a:extLst>
              <a:ext uri="{FF2B5EF4-FFF2-40B4-BE49-F238E27FC236}">
                <a16:creationId xmlns:a16="http://schemas.microsoft.com/office/drawing/2014/main" id="{180241A9-7603-C43E-2493-35F66F10DB5D}"/>
              </a:ext>
            </a:extLst>
          </p:cNvPr>
          <p:cNvSpPr txBox="1"/>
          <p:nvPr/>
        </p:nvSpPr>
        <p:spPr>
          <a:xfrm>
            <a:off x="24389544" y="4133500"/>
            <a:ext cx="2896506" cy="646331"/>
          </a:xfrm>
          <a:prstGeom prst="rect">
            <a:avLst/>
          </a:prstGeom>
          <a:noFill/>
        </p:spPr>
        <p:txBody>
          <a:bodyPr wrap="square" rtlCol="0">
            <a:spAutoFit/>
          </a:bodyPr>
          <a:lstStyle/>
          <a:p>
            <a:r>
              <a:rPr lang="en-US" sz="3600" b="1" u="sng" dirty="0">
                <a:latin typeface="Arial Nova" panose="020B0504020202020204" pitchFamily="34" charset="0"/>
              </a:rPr>
              <a:t>Conclusion</a:t>
            </a:r>
          </a:p>
        </p:txBody>
      </p:sp>
      <p:sp>
        <p:nvSpPr>
          <p:cNvPr id="28" name="TextBox 27">
            <a:extLst>
              <a:ext uri="{FF2B5EF4-FFF2-40B4-BE49-F238E27FC236}">
                <a16:creationId xmlns:a16="http://schemas.microsoft.com/office/drawing/2014/main" id="{CCD4AB51-2028-662F-7725-A73C2736CB86}"/>
              </a:ext>
            </a:extLst>
          </p:cNvPr>
          <p:cNvSpPr txBox="1"/>
          <p:nvPr/>
        </p:nvSpPr>
        <p:spPr>
          <a:xfrm>
            <a:off x="10330559" y="7836914"/>
            <a:ext cx="8646695" cy="3416320"/>
          </a:xfrm>
          <a:prstGeom prst="rect">
            <a:avLst/>
          </a:prstGeom>
          <a:noFill/>
        </p:spPr>
        <p:txBody>
          <a:bodyPr wrap="square" rtlCol="0">
            <a:spAutoFit/>
          </a:bodyPr>
          <a:lstStyle/>
          <a:p>
            <a:pPr marL="457200" indent="-457200">
              <a:buFontTx/>
              <a:buChar char="-"/>
            </a:pPr>
            <a:r>
              <a:rPr lang="en-US" sz="2400" dirty="0">
                <a:latin typeface="Arial Nova" panose="020B0504020202020204" pitchFamily="34" charset="0"/>
              </a:rPr>
              <a:t>The Historical Photo Group consisted of 71 students, while the Current Photo Group consisted of 70 Students.</a:t>
            </a:r>
            <a:br>
              <a:rPr lang="en-US" sz="2400" dirty="0">
                <a:latin typeface="Arial Nova" panose="020B0504020202020204" pitchFamily="34" charset="0"/>
              </a:rPr>
            </a:br>
            <a:endParaRPr lang="en-US" sz="2400" dirty="0">
              <a:latin typeface="Arial Nova" panose="020B0504020202020204" pitchFamily="34" charset="0"/>
            </a:endParaRPr>
          </a:p>
          <a:p>
            <a:pPr marL="457200" indent="-457200">
              <a:buFontTx/>
              <a:buChar char="-"/>
            </a:pPr>
            <a:r>
              <a:rPr lang="en-US" sz="2400" dirty="0">
                <a:latin typeface="Arial Nova" panose="020B0504020202020204" pitchFamily="34" charset="0"/>
              </a:rPr>
              <a:t>I evaluated my students using See-Think-Wonder (STW) surveys to understand how they processed upcoming lessons. The Historical Photo Group received the historical photo first, followed by the lesson, then received the current photo. The afternoon group, received the images in reverse order.</a:t>
            </a:r>
          </a:p>
        </p:txBody>
      </p:sp>
      <p:sp>
        <p:nvSpPr>
          <p:cNvPr id="34" name="TextBox 33">
            <a:extLst>
              <a:ext uri="{FF2B5EF4-FFF2-40B4-BE49-F238E27FC236}">
                <a16:creationId xmlns:a16="http://schemas.microsoft.com/office/drawing/2014/main" id="{94711928-E87B-7147-2DDF-1E0288353E6E}"/>
              </a:ext>
            </a:extLst>
          </p:cNvPr>
          <p:cNvSpPr txBox="1"/>
          <p:nvPr/>
        </p:nvSpPr>
        <p:spPr>
          <a:xfrm>
            <a:off x="12848075" y="4133499"/>
            <a:ext cx="3867465" cy="646331"/>
          </a:xfrm>
          <a:prstGeom prst="rect">
            <a:avLst/>
          </a:prstGeom>
          <a:noFill/>
        </p:spPr>
        <p:txBody>
          <a:bodyPr wrap="square" rtlCol="0">
            <a:spAutoFit/>
          </a:bodyPr>
          <a:lstStyle/>
          <a:p>
            <a:r>
              <a:rPr lang="en-US" sz="3600" b="1" u="sng" dirty="0">
                <a:latin typeface="Arial Nova" panose="020B0504020202020204" pitchFamily="34" charset="0"/>
              </a:rPr>
              <a:t>Focus Statement</a:t>
            </a:r>
          </a:p>
        </p:txBody>
      </p:sp>
      <p:sp>
        <p:nvSpPr>
          <p:cNvPr id="36" name="TextBox 35">
            <a:extLst>
              <a:ext uri="{FF2B5EF4-FFF2-40B4-BE49-F238E27FC236}">
                <a16:creationId xmlns:a16="http://schemas.microsoft.com/office/drawing/2014/main" id="{E791D7F4-EE5B-00FB-65B8-7D63FCA1100D}"/>
              </a:ext>
            </a:extLst>
          </p:cNvPr>
          <p:cNvSpPr txBox="1"/>
          <p:nvPr/>
        </p:nvSpPr>
        <p:spPr>
          <a:xfrm>
            <a:off x="10392999" y="5127132"/>
            <a:ext cx="8913297" cy="853439"/>
          </a:xfrm>
          <a:prstGeom prst="rect">
            <a:avLst/>
          </a:prstGeom>
          <a:noFill/>
        </p:spPr>
        <p:txBody>
          <a:bodyPr wrap="square" rtlCol="0">
            <a:spAutoFit/>
          </a:bodyPr>
          <a:lstStyle/>
          <a:p>
            <a:pPr marR="0">
              <a:lnSpc>
                <a:spcPct val="107000"/>
              </a:lnSpc>
              <a:spcBef>
                <a:spcPts val="0"/>
              </a:spcBef>
              <a:spcAft>
                <a:spcPts val="800"/>
              </a:spcAft>
            </a:pPr>
            <a:r>
              <a:rPr lang="en-US" sz="2400" b="1" i="1" dirty="0">
                <a:effectLst/>
                <a:latin typeface="Arial Nova" panose="020B0504020202020204" pitchFamily="34" charset="0"/>
                <a:ea typeface="Calibri" panose="020F0502020204030204" pitchFamily="34" charset="0"/>
              </a:rPr>
              <a:t>What was the impact of using place-based examples on high school environmental science students?</a:t>
            </a:r>
          </a:p>
        </p:txBody>
      </p:sp>
      <p:pic>
        <p:nvPicPr>
          <p:cNvPr id="43" name="Picture 42" descr="A group of people on a hill&#10;&#10;Description automatically generated">
            <a:extLst>
              <a:ext uri="{FF2B5EF4-FFF2-40B4-BE49-F238E27FC236}">
                <a16:creationId xmlns:a16="http://schemas.microsoft.com/office/drawing/2014/main" id="{8FBB05B1-7B8A-4915-62DC-DCF7673741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9313" y="11791192"/>
            <a:ext cx="8010292" cy="3967941"/>
          </a:xfrm>
          <a:prstGeom prst="rect">
            <a:avLst/>
          </a:prstGeom>
        </p:spPr>
      </p:pic>
      <p:pic>
        <p:nvPicPr>
          <p:cNvPr id="49" name="Picture 48" descr="A white house with green shutters with Jesse James Home Museum in the background&#10;&#10;Description automatically generated">
            <a:extLst>
              <a:ext uri="{FF2B5EF4-FFF2-40B4-BE49-F238E27FC236}">
                <a16:creationId xmlns:a16="http://schemas.microsoft.com/office/drawing/2014/main" id="{B66A35FD-C838-93D4-E9CD-B89FF222ED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79981" y="16677107"/>
            <a:ext cx="8010292" cy="4270088"/>
          </a:xfrm>
          <a:prstGeom prst="rect">
            <a:avLst/>
          </a:prstGeom>
        </p:spPr>
      </p:pic>
      <p:sp>
        <p:nvSpPr>
          <p:cNvPr id="51" name="TextBox 50">
            <a:extLst>
              <a:ext uri="{FF2B5EF4-FFF2-40B4-BE49-F238E27FC236}">
                <a16:creationId xmlns:a16="http://schemas.microsoft.com/office/drawing/2014/main" id="{A2B04EAE-9078-8DE0-1A6B-BF578C20C634}"/>
              </a:ext>
            </a:extLst>
          </p:cNvPr>
          <p:cNvSpPr txBox="1"/>
          <p:nvPr/>
        </p:nvSpPr>
        <p:spPr>
          <a:xfrm>
            <a:off x="10649981" y="21028602"/>
            <a:ext cx="8199301" cy="461665"/>
          </a:xfrm>
          <a:prstGeom prst="rect">
            <a:avLst/>
          </a:prstGeom>
          <a:noFill/>
        </p:spPr>
        <p:txBody>
          <a:bodyPr wrap="square" rtlCol="0">
            <a:spAutoFit/>
          </a:bodyPr>
          <a:lstStyle/>
          <a:p>
            <a:r>
              <a:rPr lang="en-US" sz="2400" b="1" dirty="0">
                <a:latin typeface="Arial Nova" panose="020B0504020202020204" pitchFamily="34" charset="0"/>
              </a:rPr>
              <a:t>Figure 4. </a:t>
            </a:r>
            <a:r>
              <a:rPr lang="en-US" sz="2400" dirty="0">
                <a:latin typeface="Arial Nova" panose="020B0504020202020204" pitchFamily="34" charset="0"/>
              </a:rPr>
              <a:t>Current: The Jesse James House Museum, 2023.</a:t>
            </a:r>
          </a:p>
        </p:txBody>
      </p:sp>
      <p:sp>
        <p:nvSpPr>
          <p:cNvPr id="52" name="TextBox 51">
            <a:extLst>
              <a:ext uri="{FF2B5EF4-FFF2-40B4-BE49-F238E27FC236}">
                <a16:creationId xmlns:a16="http://schemas.microsoft.com/office/drawing/2014/main" id="{1AE768A1-8D0C-69CB-194F-8F508CDB1233}"/>
              </a:ext>
            </a:extLst>
          </p:cNvPr>
          <p:cNvSpPr txBox="1"/>
          <p:nvPr/>
        </p:nvSpPr>
        <p:spPr>
          <a:xfrm>
            <a:off x="20194218" y="4863313"/>
            <a:ext cx="11212719" cy="3323987"/>
          </a:xfrm>
          <a:prstGeom prst="rect">
            <a:avLst/>
          </a:prstGeom>
          <a:noFill/>
        </p:spPr>
        <p:txBody>
          <a:bodyPr wrap="square" rtlCol="0">
            <a:spAutoFit/>
          </a:bodyPr>
          <a:lstStyle/>
          <a:p>
            <a:pPr marL="342900" indent="-342900">
              <a:buFont typeface="Arial" panose="020B0604020202020204" pitchFamily="34" charset="0"/>
              <a:buChar char="•"/>
            </a:pPr>
            <a:r>
              <a:rPr lang="en-US" sz="2400" b="1" u="sng" dirty="0">
                <a:latin typeface="Arial Nova" panose="020B0504020202020204" pitchFamily="34" charset="0"/>
              </a:rPr>
              <a:t>71% </a:t>
            </a:r>
            <a:r>
              <a:rPr lang="en-US" sz="2400" dirty="0">
                <a:latin typeface="Arial Nova" panose="020B0504020202020204" pitchFamily="34" charset="0"/>
              </a:rPr>
              <a:t>of students polled believe that the additional information about the area helped you learn Environmental Science better.</a:t>
            </a:r>
            <a:br>
              <a:rPr lang="en-US" sz="2400" dirty="0">
                <a:latin typeface="Arial Nova" panose="020B0504020202020204" pitchFamily="34" charset="0"/>
              </a:rPr>
            </a:br>
            <a:endParaRPr lang="en-US" sz="2400" dirty="0">
              <a:latin typeface="Arial Nova" panose="020B0504020202020204" pitchFamily="34" charset="0"/>
            </a:endParaRPr>
          </a:p>
          <a:p>
            <a:pPr marL="342900" indent="-342900">
              <a:buFont typeface="Arial" panose="020B0604020202020204" pitchFamily="34" charset="0"/>
              <a:buChar char="•"/>
            </a:pPr>
            <a:r>
              <a:rPr lang="en-US" sz="2400" b="1" u="sng" dirty="0">
                <a:latin typeface="Arial Nova" panose="020B0504020202020204" pitchFamily="34" charset="0"/>
              </a:rPr>
              <a:t>57% </a:t>
            </a:r>
            <a:r>
              <a:rPr lang="en-US" sz="2400" dirty="0">
                <a:latin typeface="Arial Nova" panose="020B0504020202020204" pitchFamily="34" charset="0"/>
              </a:rPr>
              <a:t>of students polled feel more connected to St. Joseph and the region now.</a:t>
            </a:r>
            <a:br>
              <a:rPr lang="en-US" sz="2400" dirty="0">
                <a:latin typeface="Arial Nova" panose="020B0504020202020204" pitchFamily="34" charset="0"/>
              </a:rPr>
            </a:br>
            <a:endParaRPr lang="en-US" sz="2400" dirty="0">
              <a:latin typeface="Arial Nova" panose="020B0504020202020204" pitchFamily="34" charset="0"/>
            </a:endParaRPr>
          </a:p>
          <a:p>
            <a:pPr marL="342900" indent="-342900">
              <a:buFont typeface="Arial" panose="020B0604020202020204" pitchFamily="34" charset="0"/>
              <a:buChar char="•"/>
            </a:pPr>
            <a:r>
              <a:rPr lang="en-US" sz="2400" b="1" u="sng" dirty="0">
                <a:latin typeface="Arial Nova" panose="020B0504020202020204" pitchFamily="34" charset="0"/>
              </a:rPr>
              <a:t>49%</a:t>
            </a:r>
            <a:r>
              <a:rPr lang="en-US" sz="2400" dirty="0">
                <a:latin typeface="Arial Nova" panose="020B0504020202020204" pitchFamily="34" charset="0"/>
              </a:rPr>
              <a:t> of students polled feel more favorable about St. Joseph and the region.</a:t>
            </a:r>
            <a:br>
              <a:rPr lang="en-US" sz="2400" dirty="0">
                <a:latin typeface="Arial Nova" panose="020B0504020202020204" pitchFamily="34" charset="0"/>
              </a:rPr>
            </a:br>
            <a:br>
              <a:rPr lang="en-US" sz="2400" dirty="0">
                <a:latin typeface="Arial Nova" panose="020B0504020202020204" pitchFamily="34" charset="0"/>
              </a:rPr>
            </a:br>
            <a:endParaRPr lang="en-US" sz="2400" dirty="0">
              <a:latin typeface="Arial Nova" panose="020B0504020202020204" pitchFamily="34" charset="0"/>
            </a:endParaRPr>
          </a:p>
          <a:p>
            <a:endParaRPr lang="en-US" dirty="0"/>
          </a:p>
        </p:txBody>
      </p:sp>
      <p:sp>
        <p:nvSpPr>
          <p:cNvPr id="53" name="Rectangle 52">
            <a:extLst>
              <a:ext uri="{FF2B5EF4-FFF2-40B4-BE49-F238E27FC236}">
                <a16:creationId xmlns:a16="http://schemas.microsoft.com/office/drawing/2014/main" id="{ED1ABA52-E7B1-45C6-0CDD-5E7446A524D1}"/>
              </a:ext>
            </a:extLst>
          </p:cNvPr>
          <p:cNvSpPr/>
          <p:nvPr/>
        </p:nvSpPr>
        <p:spPr>
          <a:xfrm>
            <a:off x="19738555" y="8187300"/>
            <a:ext cx="12017699" cy="3178978"/>
          </a:xfrm>
          <a:prstGeom prst="rect">
            <a:avLst/>
          </a:prstGeom>
          <a:solidFill>
            <a:schemeClr val="bg1">
              <a:lumMod val="65000"/>
              <a:lumOff val="35000"/>
            </a:schemeClr>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C9C99C33-667C-0489-EC25-9697B0A40E31}"/>
              </a:ext>
            </a:extLst>
          </p:cNvPr>
          <p:cNvSpPr txBox="1"/>
          <p:nvPr/>
        </p:nvSpPr>
        <p:spPr>
          <a:xfrm>
            <a:off x="20070100" y="9314995"/>
            <a:ext cx="11212719" cy="1569660"/>
          </a:xfrm>
          <a:prstGeom prst="rect">
            <a:avLst/>
          </a:prstGeom>
          <a:noFill/>
        </p:spPr>
        <p:txBody>
          <a:bodyPr wrap="square" rtlCol="0">
            <a:spAutoFit/>
          </a:bodyPr>
          <a:lstStyle/>
          <a:p>
            <a:r>
              <a:rPr lang="en-US" sz="2400" dirty="0">
                <a:latin typeface="Arial Nova" panose="020B0504020202020204" pitchFamily="34" charset="0"/>
              </a:rPr>
              <a:t>“PBE has shown me that I should strive to find the best, most locally available ways to present complex environmental science information to my students. Shifting toward PBE has already helped me find that school and community connection spark I’ve been looking for.”</a:t>
            </a:r>
          </a:p>
        </p:txBody>
      </p:sp>
      <p:sp>
        <p:nvSpPr>
          <p:cNvPr id="56" name="TextBox 55">
            <a:extLst>
              <a:ext uri="{FF2B5EF4-FFF2-40B4-BE49-F238E27FC236}">
                <a16:creationId xmlns:a16="http://schemas.microsoft.com/office/drawing/2014/main" id="{49D3F273-E3D7-3990-6BCC-1326019B8C4C}"/>
              </a:ext>
            </a:extLst>
          </p:cNvPr>
          <p:cNvSpPr txBox="1"/>
          <p:nvPr/>
        </p:nvSpPr>
        <p:spPr>
          <a:xfrm>
            <a:off x="23167341" y="8473084"/>
            <a:ext cx="4756968" cy="646331"/>
          </a:xfrm>
          <a:prstGeom prst="rect">
            <a:avLst/>
          </a:prstGeom>
          <a:noFill/>
        </p:spPr>
        <p:txBody>
          <a:bodyPr wrap="square" rtlCol="0">
            <a:spAutoFit/>
          </a:bodyPr>
          <a:lstStyle/>
          <a:p>
            <a:r>
              <a:rPr lang="en-US" sz="3600" b="1" u="sng" dirty="0">
                <a:latin typeface="Arial Nova" panose="020B0504020202020204" pitchFamily="34" charset="0"/>
              </a:rPr>
              <a:t>Impact on the Author</a:t>
            </a:r>
          </a:p>
        </p:txBody>
      </p:sp>
      <p:sp>
        <p:nvSpPr>
          <p:cNvPr id="4" name="TextBox 3">
            <a:extLst>
              <a:ext uri="{FF2B5EF4-FFF2-40B4-BE49-F238E27FC236}">
                <a16:creationId xmlns:a16="http://schemas.microsoft.com/office/drawing/2014/main" id="{395A5396-E51F-BC37-3A7C-76E913FD0939}"/>
              </a:ext>
            </a:extLst>
          </p:cNvPr>
          <p:cNvSpPr txBox="1"/>
          <p:nvPr/>
        </p:nvSpPr>
        <p:spPr>
          <a:xfrm>
            <a:off x="10392999" y="15827734"/>
            <a:ext cx="8584255" cy="461665"/>
          </a:xfrm>
          <a:prstGeom prst="rect">
            <a:avLst/>
          </a:prstGeom>
          <a:noFill/>
        </p:spPr>
        <p:txBody>
          <a:bodyPr wrap="square" rtlCol="0">
            <a:spAutoFit/>
          </a:bodyPr>
          <a:lstStyle/>
          <a:p>
            <a:r>
              <a:rPr lang="en-US" sz="2400" b="1" dirty="0">
                <a:latin typeface="Arial Nova" panose="020B0504020202020204" pitchFamily="34" charset="0"/>
              </a:rPr>
              <a:t>Figure 3.</a:t>
            </a:r>
            <a:r>
              <a:rPr lang="en-US" sz="2400" dirty="0">
                <a:latin typeface="Arial Nova" panose="020B0504020202020204" pitchFamily="34" charset="0"/>
              </a:rPr>
              <a:t> Historical: A famous house in St. Joseph, MO, 1883.</a:t>
            </a:r>
            <a:endParaRPr lang="en-US" sz="2400" dirty="0"/>
          </a:p>
        </p:txBody>
      </p:sp>
      <p:sp>
        <p:nvSpPr>
          <p:cNvPr id="7" name="TextBox 6">
            <a:extLst>
              <a:ext uri="{FF2B5EF4-FFF2-40B4-BE49-F238E27FC236}">
                <a16:creationId xmlns:a16="http://schemas.microsoft.com/office/drawing/2014/main" id="{B71A4151-5776-A67C-E003-96363D645380}"/>
              </a:ext>
            </a:extLst>
          </p:cNvPr>
          <p:cNvSpPr txBox="1"/>
          <p:nvPr/>
        </p:nvSpPr>
        <p:spPr>
          <a:xfrm>
            <a:off x="19778839" y="18876713"/>
            <a:ext cx="4105289" cy="461665"/>
          </a:xfrm>
          <a:prstGeom prst="rect">
            <a:avLst/>
          </a:prstGeom>
          <a:noFill/>
        </p:spPr>
        <p:txBody>
          <a:bodyPr wrap="square" rtlCol="0">
            <a:spAutoFit/>
          </a:bodyPr>
          <a:lstStyle/>
          <a:p>
            <a:r>
              <a:rPr lang="en-US" sz="2400" b="1" dirty="0">
                <a:latin typeface="Arial Nova" panose="020B0504020202020204" pitchFamily="34" charset="0"/>
              </a:rPr>
              <a:t>Figure 5. </a:t>
            </a:r>
            <a:r>
              <a:rPr lang="en-US" sz="2400" dirty="0">
                <a:latin typeface="Arial Nova" panose="020B0504020202020204" pitchFamily="34" charset="0"/>
              </a:rPr>
              <a:t>Student comments</a:t>
            </a:r>
          </a:p>
        </p:txBody>
      </p:sp>
      <p:pic>
        <p:nvPicPr>
          <p:cNvPr id="19" name="Picture 18" descr="A pie chart with different colored circles&#10;&#10;Description automatically generated">
            <a:extLst>
              <a:ext uri="{FF2B5EF4-FFF2-40B4-BE49-F238E27FC236}">
                <a16:creationId xmlns:a16="http://schemas.microsoft.com/office/drawing/2014/main" id="{506578F2-B4D4-CA90-7B56-DB0F32128DF1}"/>
              </a:ext>
            </a:extLst>
          </p:cNvPr>
          <p:cNvPicPr>
            <a:picLocks noChangeAspect="1"/>
          </p:cNvPicPr>
          <p:nvPr/>
        </p:nvPicPr>
        <p:blipFill rotWithShape="1">
          <a:blip r:embed="rId6">
            <a:extLst>
              <a:ext uri="{28A0092B-C50C-407E-A947-70E740481C1C}">
                <a14:useLocalDpi xmlns:a14="http://schemas.microsoft.com/office/drawing/2010/main" val="0"/>
              </a:ext>
            </a:extLst>
          </a:blip>
          <a:srcRect l="6556" t="9148" b="13542"/>
          <a:stretch/>
        </p:blipFill>
        <p:spPr>
          <a:xfrm>
            <a:off x="5688011" y="13478256"/>
            <a:ext cx="3918703" cy="4692477"/>
          </a:xfrm>
          <a:prstGeom prst="rect">
            <a:avLst/>
          </a:prstGeom>
        </p:spPr>
      </p:pic>
      <p:pic>
        <p:nvPicPr>
          <p:cNvPr id="21" name="Picture 20" descr="A pie chart with different colored sections&#10;&#10;Description automatically generated">
            <a:extLst>
              <a:ext uri="{FF2B5EF4-FFF2-40B4-BE49-F238E27FC236}">
                <a16:creationId xmlns:a16="http://schemas.microsoft.com/office/drawing/2014/main" id="{208B81B7-3152-74A6-784D-7ABC31BA56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91632" y="13549844"/>
            <a:ext cx="3599431" cy="4732983"/>
          </a:xfrm>
          <a:prstGeom prst="rect">
            <a:avLst/>
          </a:prstGeom>
        </p:spPr>
      </p:pic>
      <p:sp>
        <p:nvSpPr>
          <p:cNvPr id="14" name="Rectangle 13">
            <a:extLst>
              <a:ext uri="{FF2B5EF4-FFF2-40B4-BE49-F238E27FC236}">
                <a16:creationId xmlns:a16="http://schemas.microsoft.com/office/drawing/2014/main" id="{05EAEAA8-68B2-D37A-7237-AB2FEAE2C8DD}"/>
              </a:ext>
            </a:extLst>
          </p:cNvPr>
          <p:cNvSpPr/>
          <p:nvPr/>
        </p:nvSpPr>
        <p:spPr>
          <a:xfrm>
            <a:off x="19879056" y="19677888"/>
            <a:ext cx="11917482" cy="1581548"/>
          </a:xfrm>
          <a:prstGeom prst="rect">
            <a:avLst/>
          </a:prstGeom>
          <a:solidFill>
            <a:schemeClr val="bg1"/>
          </a:solid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E82179B-1703-08A4-4D3F-F7AD9A5D4C49}"/>
              </a:ext>
            </a:extLst>
          </p:cNvPr>
          <p:cNvSpPr txBox="1"/>
          <p:nvPr/>
        </p:nvSpPr>
        <p:spPr>
          <a:xfrm>
            <a:off x="20070100" y="19769559"/>
            <a:ext cx="11424491" cy="1200329"/>
          </a:xfrm>
          <a:prstGeom prst="rect">
            <a:avLst/>
          </a:prstGeom>
          <a:noFill/>
        </p:spPr>
        <p:txBody>
          <a:bodyPr wrap="square" rtlCol="0">
            <a:spAutoFit/>
          </a:bodyPr>
          <a:lstStyle/>
          <a:p>
            <a:r>
              <a:rPr lang="en-US" sz="2400" b="1" u="sng" dirty="0">
                <a:latin typeface="Arial Nova" panose="020B0504020202020204" pitchFamily="34" charset="0"/>
              </a:rPr>
              <a:t>Sources</a:t>
            </a:r>
            <a:br>
              <a:rPr lang="en-US" sz="2400" b="1" dirty="0">
                <a:latin typeface="Arial Nova" panose="020B0504020202020204" pitchFamily="34" charset="0"/>
              </a:rPr>
            </a:br>
            <a:r>
              <a:rPr lang="en-US" sz="2400" b="1" dirty="0">
                <a:latin typeface="Arial Nova" panose="020B0504020202020204" pitchFamily="34" charset="0"/>
              </a:rPr>
              <a:t>City Motto: </a:t>
            </a:r>
            <a:r>
              <a:rPr lang="en-US" sz="2400" dirty="0">
                <a:latin typeface="Arial Nova" panose="020B0504020202020204" pitchFamily="34" charset="0"/>
              </a:rPr>
              <a:t>St. Joseph Convention and Visitor’s Center. https://stjomo.com/</a:t>
            </a:r>
          </a:p>
          <a:p>
            <a:r>
              <a:rPr lang="en-US" sz="2400" b="1" dirty="0">
                <a:latin typeface="Arial Nova" panose="020B0504020202020204" pitchFamily="34" charset="0"/>
              </a:rPr>
              <a:t>Figure 3: </a:t>
            </a:r>
            <a:r>
              <a:rPr lang="en-US" sz="2400" dirty="0">
                <a:latin typeface="Arial Nova" panose="020B0504020202020204" pitchFamily="34" charset="0"/>
              </a:rPr>
              <a:t>The James Family Home, 1883. https://stjomo.com/jesse-james/</a:t>
            </a:r>
          </a:p>
        </p:txBody>
      </p:sp>
    </p:spTree>
    <p:extLst>
      <p:ext uri="{BB962C8B-B14F-4D97-AF65-F5344CB8AC3E}">
        <p14:creationId xmlns:p14="http://schemas.microsoft.com/office/powerpoint/2010/main" val="39554950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3944</TotalTime>
  <Words>599</Words>
  <Application>Microsoft Office PowerPoint</Application>
  <PresentationFormat>Custom</PresentationFormat>
  <Paragraphs>34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Trebuchet MS</vt:lpstr>
      <vt:lpstr>Wingdings 3</vt:lpstr>
      <vt:lpstr>Facet</vt:lpstr>
      <vt:lpstr>PowerPoint Presentation</vt:lpstr>
    </vt:vector>
  </TitlesOfParts>
  <Company>SJSD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Phillips, Jacob</dc:creator>
  <cp:lastModifiedBy>Jacob D Phillips</cp:lastModifiedBy>
  <cp:revision>51</cp:revision>
  <dcterms:created xsi:type="dcterms:W3CDTF">2023-11-07T00:56:24Z</dcterms:created>
  <dcterms:modified xsi:type="dcterms:W3CDTF">2024-06-23T18:42:34Z</dcterms:modified>
</cp:coreProperties>
</file>