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handoutMasterIdLst>
    <p:handoutMasterId r:id="rId3"/>
  </p:handoutMasterIdLst>
  <p:sldIdLst>
    <p:sldId id="259" r:id="rId2"/>
  </p:sldIdLst>
  <p:sldSz cx="32918400" cy="219456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WEAR" initials="NW" lastIdx="4" clrIdx="0">
    <p:extLst>
      <p:ext uri="{19B8F6BF-5375-455C-9EA6-DF929625EA0E}">
        <p15:presenceInfo xmlns:p15="http://schemas.microsoft.com/office/powerpoint/2012/main" userId="7c95b1151e0a34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p:cViewPr varScale="1">
        <p:scale>
          <a:sx n="20" d="100"/>
          <a:sy n="20" d="100"/>
        </p:scale>
        <p:origin x="1316" y="116"/>
      </p:cViewPr>
      <p:guideLst/>
    </p:cSldViewPr>
  </p:slideViewPr>
  <p:notesTextViewPr>
    <p:cViewPr>
      <p:scale>
        <a:sx n="1" d="1"/>
        <a:sy n="1" d="1"/>
      </p:scale>
      <p:origin x="0" y="0"/>
    </p:cViewPr>
  </p:notesTextViewPr>
  <p:notesViewPr>
    <p:cSldViewPr snapToGrid="0">
      <p:cViewPr varScale="1">
        <p:scale>
          <a:sx n="106" d="100"/>
          <a:sy n="106" d="100"/>
        </p:scale>
        <p:origin x="7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20152599823062E-2"/>
          <c:y val="0.12680145062543277"/>
          <c:w val="0.8755646991639483"/>
          <c:h val="0.80543378449511227"/>
        </c:manualLayout>
      </c:layout>
      <c:lineChart>
        <c:grouping val="standard"/>
        <c:varyColors val="0"/>
        <c:ser>
          <c:idx val="0"/>
          <c:order val="0"/>
          <c:tx>
            <c:strRef>
              <c:f>'Homework data &amp; Surveys'!$D$32</c:f>
              <c:strCache>
                <c:ptCount val="1"/>
                <c:pt idx="0">
                  <c:v>% Correct</c:v>
                </c:pt>
              </c:strCache>
            </c:strRef>
          </c:tx>
          <c:spPr>
            <a:ln w="34925" cap="rnd">
              <a:solidFill>
                <a:schemeClr val="bg1"/>
              </a:solidFill>
              <a:round/>
            </a:ln>
            <a:effectLst>
              <a:outerShdw blurRad="88900" dist="27940" dir="5400000" algn="ctr" rotWithShape="0">
                <a:srgbClr val="000000">
                  <a:alpha val="63000"/>
                </a:srgbClr>
              </a:outerShdw>
            </a:effectLst>
          </c:spPr>
          <c:marker>
            <c:symbol val="none"/>
          </c:marker>
          <c:trendline>
            <c:spPr>
              <a:ln w="19050" cap="rnd">
                <a:solidFill>
                  <a:schemeClr val="bg1"/>
                </a:solidFill>
              </a:ln>
              <a:effectLst/>
            </c:spPr>
            <c:trendlineType val="linear"/>
            <c:dispRSqr val="0"/>
            <c:dispEq val="0"/>
          </c:trendline>
          <c:cat>
            <c:strRef>
              <c:f>'Homework data &amp; Surveys'!$A$33:$A$37</c:f>
              <c:strCache>
                <c:ptCount val="5"/>
                <c:pt idx="0">
                  <c:v>Week 1</c:v>
                </c:pt>
                <c:pt idx="1">
                  <c:v>Week 2</c:v>
                </c:pt>
                <c:pt idx="2">
                  <c:v>Week 3</c:v>
                </c:pt>
                <c:pt idx="3">
                  <c:v>Week 4</c:v>
                </c:pt>
                <c:pt idx="4">
                  <c:v>Week 5</c:v>
                </c:pt>
              </c:strCache>
            </c:strRef>
          </c:cat>
          <c:val>
            <c:numRef>
              <c:f>'Homework data &amp; Surveys'!$D$33:$D$37</c:f>
              <c:numCache>
                <c:formatCode>0%</c:formatCode>
                <c:ptCount val="5"/>
                <c:pt idx="0">
                  <c:v>0.60769230769230764</c:v>
                </c:pt>
                <c:pt idx="1">
                  <c:v>0.62307692307692308</c:v>
                </c:pt>
                <c:pt idx="2">
                  <c:v>0.6</c:v>
                </c:pt>
                <c:pt idx="3">
                  <c:v>0.7961538461538461</c:v>
                </c:pt>
                <c:pt idx="4">
                  <c:v>0.75</c:v>
                </c:pt>
              </c:numCache>
            </c:numRef>
          </c:val>
          <c:smooth val="0"/>
          <c:extLst>
            <c:ext xmlns:c16="http://schemas.microsoft.com/office/drawing/2014/chart" uri="{C3380CC4-5D6E-409C-BE32-E72D297353CC}">
              <c16:uniqueId val="{00000001-8101-459B-A382-8977215E92A3}"/>
            </c:ext>
          </c:extLst>
        </c:ser>
        <c:dLbls>
          <c:showLegendKey val="0"/>
          <c:showVal val="0"/>
          <c:showCatName val="0"/>
          <c:showSerName val="0"/>
          <c:showPercent val="0"/>
          <c:showBubbleSize val="0"/>
        </c:dLbls>
        <c:smooth val="0"/>
        <c:axId val="452868352"/>
        <c:axId val="452873968"/>
      </c:lineChart>
      <c:catAx>
        <c:axId val="45286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52873968"/>
        <c:crosses val="autoZero"/>
        <c:auto val="1"/>
        <c:lblAlgn val="ctr"/>
        <c:lblOffset val="100"/>
        <c:noMultiLvlLbl val="0"/>
      </c:catAx>
      <c:valAx>
        <c:axId val="452873968"/>
        <c:scaling>
          <c:orientation val="minMax"/>
          <c:max val="1"/>
          <c:min val="0"/>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452868352"/>
        <c:crosses val="autoZero"/>
        <c:crossBetween val="between"/>
      </c:valAx>
      <c:spPr>
        <a:solidFill>
          <a:schemeClr val="tx1">
            <a:alpha val="61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'Parent Vs. student'!$A$5</c:f>
              <c:strCache>
                <c:ptCount val="1"/>
                <c:pt idx="0">
                  <c:v>Agree or Strongly Agree</c:v>
                </c:pt>
              </c:strCache>
            </c:strRef>
          </c:tx>
          <c:spPr>
            <a:solidFill>
              <a:schemeClr val="accent3">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Vs. student'!$B$2,'Parent Vs. student'!$T$2)</c:f>
              <c:strCache>
                <c:ptCount val="2"/>
                <c:pt idx="0">
                  <c:v>Parent: My Student Has Fun</c:v>
                </c:pt>
                <c:pt idx="1">
                  <c:v>Student: I have Fun</c:v>
                </c:pt>
              </c:strCache>
              <c:extLst/>
            </c:strRef>
          </c:cat>
          <c:val>
            <c:numRef>
              <c:f>('Parent Vs. student'!$B$5,'Parent Vs. student'!$T$5)</c:f>
              <c:numCache>
                <c:formatCode>0%</c:formatCode>
                <c:ptCount val="2"/>
                <c:pt idx="0">
                  <c:v>0.66666666666666663</c:v>
                </c:pt>
                <c:pt idx="1">
                  <c:v>0.46153846153846156</c:v>
                </c:pt>
              </c:numCache>
              <c:extLst/>
            </c:numRef>
          </c:val>
          <c:extLst>
            <c:ext xmlns:c16="http://schemas.microsoft.com/office/drawing/2014/chart" uri="{C3380CC4-5D6E-409C-BE32-E72D297353CC}">
              <c16:uniqueId val="{00000000-D4B9-4B30-BC3A-D534BB44195A}"/>
            </c:ext>
          </c:extLst>
        </c:ser>
        <c:ser>
          <c:idx val="1"/>
          <c:order val="1"/>
          <c:tx>
            <c:strRef>
              <c:f>'Parent Vs. student'!$A$4</c:f>
              <c:strCache>
                <c:ptCount val="1"/>
                <c:pt idx="0">
                  <c:v>Neutral</c:v>
                </c:pt>
              </c:strCache>
            </c:strRef>
          </c:tx>
          <c:spPr>
            <a:solidFill>
              <a:schemeClr val="tx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Vs. student'!$B$2,'Parent Vs. student'!$T$2)</c:f>
              <c:strCache>
                <c:ptCount val="2"/>
                <c:pt idx="0">
                  <c:v>Parent: My Student Has Fun</c:v>
                </c:pt>
                <c:pt idx="1">
                  <c:v>Student: I have Fun</c:v>
                </c:pt>
              </c:strCache>
              <c:extLst/>
            </c:strRef>
          </c:cat>
          <c:val>
            <c:numRef>
              <c:f>('Parent Vs. student'!$B$4,'Parent Vs. student'!$T$4)</c:f>
              <c:numCache>
                <c:formatCode>0%</c:formatCode>
                <c:ptCount val="2"/>
                <c:pt idx="0">
                  <c:v>0.20833333333333334</c:v>
                </c:pt>
                <c:pt idx="1">
                  <c:v>7.6923076923076927E-2</c:v>
                </c:pt>
              </c:numCache>
              <c:extLst/>
            </c:numRef>
          </c:val>
          <c:extLst>
            <c:ext xmlns:c16="http://schemas.microsoft.com/office/drawing/2014/chart" uri="{C3380CC4-5D6E-409C-BE32-E72D297353CC}">
              <c16:uniqueId val="{00000001-D4B9-4B30-BC3A-D534BB44195A}"/>
            </c:ext>
          </c:extLst>
        </c:ser>
        <c:ser>
          <c:idx val="0"/>
          <c:order val="2"/>
          <c:tx>
            <c:strRef>
              <c:f>'Parent Vs. student'!$A$3</c:f>
              <c:strCache>
                <c:ptCount val="1"/>
                <c:pt idx="0">
                  <c:v>Disagree or Strongly Disagree</c:v>
                </c:pt>
              </c:strCache>
            </c:strRef>
          </c:tx>
          <c:spPr>
            <a:solidFill>
              <a:schemeClr val="accent6">
                <a:lumMod val="40000"/>
                <a:lumOff val="6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Vs. student'!$B$2,'Parent Vs. student'!$T$2)</c:f>
              <c:strCache>
                <c:ptCount val="2"/>
                <c:pt idx="0">
                  <c:v>Parent: My Student Has Fun</c:v>
                </c:pt>
                <c:pt idx="1">
                  <c:v>Student: I have Fun</c:v>
                </c:pt>
              </c:strCache>
              <c:extLst/>
            </c:strRef>
          </c:cat>
          <c:val>
            <c:numRef>
              <c:f>('Parent Vs. student'!$B$3,'Parent Vs. student'!$T$3)</c:f>
              <c:numCache>
                <c:formatCode>0%</c:formatCode>
                <c:ptCount val="2"/>
                <c:pt idx="0">
                  <c:v>0.125</c:v>
                </c:pt>
                <c:pt idx="1">
                  <c:v>0.46153846153846156</c:v>
                </c:pt>
              </c:numCache>
              <c:extLst/>
            </c:numRef>
          </c:val>
          <c:extLst>
            <c:ext xmlns:c16="http://schemas.microsoft.com/office/drawing/2014/chart" uri="{C3380CC4-5D6E-409C-BE32-E72D297353CC}">
              <c16:uniqueId val="{00000002-D4B9-4B30-BC3A-D534BB44195A}"/>
            </c:ext>
          </c:extLst>
        </c:ser>
        <c:ser>
          <c:idx val="5"/>
          <c:order val="3"/>
          <c:tx>
            <c:strRef>
              <c:f>'Parent Vs. student'!$A$6</c:f>
              <c:strCache>
                <c:ptCount val="1"/>
                <c:pt idx="0">
                  <c:v>N/A</c:v>
                </c:pt>
              </c:strCache>
            </c:strRef>
          </c:tx>
          <c:spPr>
            <a:solidFill>
              <a:schemeClr val="tx1"/>
            </a:solidFill>
            <a:ln>
              <a:solidFill>
                <a:sysClr val="windowText" lastClr="000000"/>
              </a:solidFill>
            </a:ln>
            <a:effectLst/>
          </c:spPr>
          <c:invertIfNegative val="0"/>
          <c:dLbls>
            <c:delete val="1"/>
          </c:dLbls>
          <c:cat>
            <c:strRef>
              <c:f>('Parent Vs. student'!$B$2,'Parent Vs. student'!$T$2)</c:f>
              <c:strCache>
                <c:ptCount val="2"/>
                <c:pt idx="0">
                  <c:v>Parent: My Student Has Fun</c:v>
                </c:pt>
                <c:pt idx="1">
                  <c:v>Student: I have Fun</c:v>
                </c:pt>
              </c:strCache>
              <c:extLst/>
            </c:strRef>
          </c:cat>
          <c:val>
            <c:numRef>
              <c:f>('Parent Vs. student'!$B$6,'Parent Vs. student'!$T$6)</c:f>
              <c:numCache>
                <c:formatCode>0%</c:formatCode>
                <c:ptCount val="2"/>
                <c:pt idx="0">
                  <c:v>0</c:v>
                </c:pt>
                <c:pt idx="1">
                  <c:v>0</c:v>
                </c:pt>
              </c:numCache>
              <c:extLst/>
            </c:numRef>
          </c:val>
          <c:extLst>
            <c:ext xmlns:c16="http://schemas.microsoft.com/office/drawing/2014/chart" uri="{C3380CC4-5D6E-409C-BE32-E72D297353CC}">
              <c16:uniqueId val="{00000003-D4B9-4B30-BC3A-D534BB44195A}"/>
            </c:ext>
          </c:extLst>
        </c:ser>
        <c:dLbls>
          <c:dLblPos val="ctr"/>
          <c:showLegendKey val="0"/>
          <c:showVal val="1"/>
          <c:showCatName val="0"/>
          <c:showSerName val="0"/>
          <c:showPercent val="0"/>
          <c:showBubbleSize val="0"/>
        </c:dLbls>
        <c:gapWidth val="150"/>
        <c:overlap val="100"/>
        <c:axId val="1852642479"/>
        <c:axId val="1852644143"/>
      </c:barChart>
      <c:catAx>
        <c:axId val="1852642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4143"/>
        <c:crosses val="autoZero"/>
        <c:auto val="1"/>
        <c:lblAlgn val="ctr"/>
        <c:lblOffset val="100"/>
        <c:noMultiLvlLbl val="0"/>
      </c:catAx>
      <c:valAx>
        <c:axId val="1852644143"/>
        <c:scaling>
          <c:orientation val="minMax"/>
          <c:max val="1"/>
          <c:min val="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2479"/>
        <c:crosses val="autoZero"/>
        <c:crossBetween val="between"/>
      </c:valAx>
      <c:spPr>
        <a:noFill/>
        <a:ln>
          <a:noFill/>
        </a:ln>
        <a:effectLst/>
      </c:spPr>
    </c:plotArea>
    <c:legend>
      <c:legendPos val="b"/>
      <c:layout>
        <c:manualLayout>
          <c:xMode val="edge"/>
          <c:yMode val="edge"/>
          <c:x val="5.9013128090849847E-2"/>
          <c:y val="0.96459555638735095"/>
          <c:w val="0.89999988171825529"/>
          <c:h val="6.8839257317734742E-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'Parent Vs. student'!$A$5</c:f>
              <c:strCache>
                <c:ptCount val="1"/>
                <c:pt idx="0">
                  <c:v>Agree or Strongly Agree</c:v>
                </c:pt>
              </c:strCache>
            </c:strRef>
          </c:tx>
          <c:spPr>
            <a:solidFill>
              <a:schemeClr val="accent3">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Vs. student'!$S$2,'Parent Vs. student'!$AK$2)</c:f>
              <c:strCache>
                <c:ptCount val="2"/>
                <c:pt idx="0">
                  <c:v>Parent: Science HW Affects My Student's Grade</c:v>
                </c:pt>
                <c:pt idx="1">
                  <c:v>Student: Science HW Can Affect My Grade</c:v>
                </c:pt>
              </c:strCache>
              <c:extLst/>
            </c:strRef>
          </c:cat>
          <c:val>
            <c:numRef>
              <c:f>('Parent Vs. student'!$S$5,'Parent Vs. student'!$AK$5)</c:f>
              <c:numCache>
                <c:formatCode>0%</c:formatCode>
                <c:ptCount val="2"/>
                <c:pt idx="0">
                  <c:v>0.25</c:v>
                </c:pt>
                <c:pt idx="1">
                  <c:v>0.42307692307692307</c:v>
                </c:pt>
              </c:numCache>
              <c:extLst/>
            </c:numRef>
          </c:val>
          <c:extLst>
            <c:ext xmlns:c16="http://schemas.microsoft.com/office/drawing/2014/chart" uri="{C3380CC4-5D6E-409C-BE32-E72D297353CC}">
              <c16:uniqueId val="{00000000-8A94-4B9F-9D92-BA7EAF1E0B34}"/>
            </c:ext>
          </c:extLst>
        </c:ser>
        <c:ser>
          <c:idx val="1"/>
          <c:order val="1"/>
          <c:tx>
            <c:strRef>
              <c:f>'Parent Vs. student'!$A$4</c:f>
              <c:strCache>
                <c:ptCount val="1"/>
                <c:pt idx="0">
                  <c:v>Neutral</c:v>
                </c:pt>
              </c:strCache>
            </c:strRef>
          </c:tx>
          <c:spPr>
            <a:solidFill>
              <a:schemeClr val="tx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Vs. student'!$S$2,'Parent Vs. student'!$AK$2)</c:f>
              <c:strCache>
                <c:ptCount val="2"/>
                <c:pt idx="0">
                  <c:v>Parent: Science HW Affects My Student's Grade</c:v>
                </c:pt>
                <c:pt idx="1">
                  <c:v>Student: Science HW Can Affect My Grade</c:v>
                </c:pt>
              </c:strCache>
              <c:extLst/>
            </c:strRef>
          </c:cat>
          <c:val>
            <c:numRef>
              <c:f>('Parent Vs. student'!$S$4,'Parent Vs. student'!$AK$4)</c:f>
              <c:numCache>
                <c:formatCode>0%</c:formatCode>
                <c:ptCount val="2"/>
                <c:pt idx="0">
                  <c:v>0.29166666666666669</c:v>
                </c:pt>
                <c:pt idx="1">
                  <c:v>0.42307692307692307</c:v>
                </c:pt>
              </c:numCache>
              <c:extLst/>
            </c:numRef>
          </c:val>
          <c:extLst>
            <c:ext xmlns:c16="http://schemas.microsoft.com/office/drawing/2014/chart" uri="{C3380CC4-5D6E-409C-BE32-E72D297353CC}">
              <c16:uniqueId val="{00000001-8A94-4B9F-9D92-BA7EAF1E0B34}"/>
            </c:ext>
          </c:extLst>
        </c:ser>
        <c:ser>
          <c:idx val="0"/>
          <c:order val="2"/>
          <c:tx>
            <c:strRef>
              <c:f>'Parent Vs. student'!$A$3</c:f>
              <c:strCache>
                <c:ptCount val="1"/>
                <c:pt idx="0">
                  <c:v>Disagree or Strongly Disagree</c:v>
                </c:pt>
              </c:strCache>
            </c:strRef>
          </c:tx>
          <c:spPr>
            <a:solidFill>
              <a:schemeClr val="accent6">
                <a:lumMod val="40000"/>
                <a:lumOff val="6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('Parent Vs. student'!$S$2,'Parent Vs. student'!$AK$2)</c:f>
              <c:strCache>
                <c:ptCount val="2"/>
                <c:pt idx="0">
                  <c:v>Parent: Science HW Affects My Student's Grade</c:v>
                </c:pt>
                <c:pt idx="1">
                  <c:v>Student: Science HW Can Affect My Grade</c:v>
                </c:pt>
              </c:strCache>
              <c:extLst/>
            </c:strRef>
          </c:cat>
          <c:val>
            <c:numRef>
              <c:f>('Parent Vs. student'!$S$3,'Parent Vs. student'!$AK$3)</c:f>
              <c:numCache>
                <c:formatCode>0%</c:formatCode>
                <c:ptCount val="2"/>
                <c:pt idx="0">
                  <c:v>0.45833333333333331</c:v>
                </c:pt>
                <c:pt idx="1">
                  <c:v>0.15384615384615385</c:v>
                </c:pt>
              </c:numCache>
              <c:extLst/>
            </c:numRef>
          </c:val>
          <c:extLst>
            <c:ext xmlns:c16="http://schemas.microsoft.com/office/drawing/2014/chart" uri="{C3380CC4-5D6E-409C-BE32-E72D297353CC}">
              <c16:uniqueId val="{00000002-8A94-4B9F-9D92-BA7EAF1E0B34}"/>
            </c:ext>
          </c:extLst>
        </c:ser>
        <c:ser>
          <c:idx val="5"/>
          <c:order val="3"/>
          <c:tx>
            <c:strRef>
              <c:f>'Parent Vs. student'!$A$6</c:f>
              <c:strCache>
                <c:ptCount val="1"/>
                <c:pt idx="0">
                  <c:v>N/A</c:v>
                </c:pt>
              </c:strCache>
            </c:strRef>
          </c:tx>
          <c:spPr>
            <a:solidFill>
              <a:schemeClr val="tx1"/>
            </a:solidFill>
            <a:ln>
              <a:solidFill>
                <a:sysClr val="windowText" lastClr="000000"/>
              </a:solidFill>
            </a:ln>
            <a:effectLst/>
          </c:spPr>
          <c:invertIfNegative val="0"/>
          <c:dLbls>
            <c:delete val="1"/>
          </c:dLbls>
          <c:cat>
            <c:strRef>
              <c:f>('Parent Vs. student'!$S$2,'Parent Vs. student'!$AK$2)</c:f>
              <c:strCache>
                <c:ptCount val="2"/>
                <c:pt idx="0">
                  <c:v>Parent: Science HW Affects My Student's Grade</c:v>
                </c:pt>
                <c:pt idx="1">
                  <c:v>Student: Science HW Can Affect My Grade</c:v>
                </c:pt>
              </c:strCache>
              <c:extLst/>
            </c:strRef>
          </c:cat>
          <c:val>
            <c:numRef>
              <c:f>('Parent Vs. student'!$S$6,'Parent Vs. student'!$AK$6)</c:f>
              <c:numCache>
                <c:formatCode>0%</c:formatCode>
                <c:ptCount val="2"/>
                <c:pt idx="0">
                  <c:v>0</c:v>
                </c:pt>
                <c:pt idx="1">
                  <c:v>0</c:v>
                </c:pt>
              </c:numCache>
              <c:extLst/>
            </c:numRef>
          </c:val>
          <c:extLst>
            <c:ext xmlns:c16="http://schemas.microsoft.com/office/drawing/2014/chart" uri="{C3380CC4-5D6E-409C-BE32-E72D297353CC}">
              <c16:uniqueId val="{00000003-8A94-4B9F-9D92-BA7EAF1E0B34}"/>
            </c:ext>
          </c:extLst>
        </c:ser>
        <c:dLbls>
          <c:dLblPos val="ctr"/>
          <c:showLegendKey val="0"/>
          <c:showVal val="1"/>
          <c:showCatName val="0"/>
          <c:showSerName val="0"/>
          <c:showPercent val="0"/>
          <c:showBubbleSize val="0"/>
        </c:dLbls>
        <c:gapWidth val="150"/>
        <c:overlap val="100"/>
        <c:axId val="1852642479"/>
        <c:axId val="1852644143"/>
      </c:barChart>
      <c:catAx>
        <c:axId val="1852642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4143"/>
        <c:crosses val="autoZero"/>
        <c:auto val="1"/>
        <c:lblAlgn val="ctr"/>
        <c:lblOffset val="100"/>
        <c:noMultiLvlLbl val="0"/>
      </c:catAx>
      <c:valAx>
        <c:axId val="1852644143"/>
        <c:scaling>
          <c:orientation val="minMax"/>
          <c:max val="1"/>
          <c:min val="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'Homework data &amp; Surveys'!$A$56</c:f>
              <c:strCache>
                <c:ptCount val="1"/>
                <c:pt idx="0">
                  <c:v>Agree or Strongly Agree</c:v>
                </c:pt>
              </c:strCache>
            </c:strRef>
          </c:tx>
          <c:spPr>
            <a:solidFill>
              <a:schemeClr val="accent3">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'Homework data &amp; Surveys'!$B$53:$F$53</c:f>
              <c:strCache>
                <c:ptCount val="5"/>
                <c:pt idx="0">
                  <c:v>Week 1</c:v>
                </c:pt>
                <c:pt idx="1">
                  <c:v>Week 2</c:v>
                </c:pt>
                <c:pt idx="2">
                  <c:v>Week 3</c:v>
                </c:pt>
                <c:pt idx="3">
                  <c:v>Week 4</c:v>
                </c:pt>
                <c:pt idx="4">
                  <c:v>Week 5</c:v>
                </c:pt>
              </c:strCache>
            </c:strRef>
          </c:cat>
          <c:val>
            <c:numRef>
              <c:f>'Homework data &amp; Surveys'!$B$56:$F$56</c:f>
              <c:numCache>
                <c:formatCode>0%</c:formatCode>
                <c:ptCount val="5"/>
                <c:pt idx="0">
                  <c:v>0.17391304347826086</c:v>
                </c:pt>
                <c:pt idx="1">
                  <c:v>0.23076923076923078</c:v>
                </c:pt>
                <c:pt idx="2">
                  <c:v>0.26923076923076927</c:v>
                </c:pt>
                <c:pt idx="3">
                  <c:v>0.26923076923076927</c:v>
                </c:pt>
                <c:pt idx="4">
                  <c:v>0.42307692307692307</c:v>
                </c:pt>
              </c:numCache>
            </c:numRef>
          </c:val>
          <c:extLst>
            <c:ext xmlns:c16="http://schemas.microsoft.com/office/drawing/2014/chart" uri="{C3380CC4-5D6E-409C-BE32-E72D297353CC}">
              <c16:uniqueId val="{00000000-C6F6-4493-9867-83E829C0BD13}"/>
            </c:ext>
          </c:extLst>
        </c:ser>
        <c:ser>
          <c:idx val="1"/>
          <c:order val="1"/>
          <c:tx>
            <c:strRef>
              <c:f>'Homework data &amp; Surveys'!$A$55</c:f>
              <c:strCache>
                <c:ptCount val="1"/>
                <c:pt idx="0">
                  <c:v>Neutral</c:v>
                </c:pt>
              </c:strCache>
            </c:strRef>
          </c:tx>
          <c:spPr>
            <a:solidFill>
              <a:schemeClr val="tx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'Homework data &amp; Surveys'!$B$53:$F$53</c:f>
              <c:strCache>
                <c:ptCount val="5"/>
                <c:pt idx="0">
                  <c:v>Week 1</c:v>
                </c:pt>
                <c:pt idx="1">
                  <c:v>Week 2</c:v>
                </c:pt>
                <c:pt idx="2">
                  <c:v>Week 3</c:v>
                </c:pt>
                <c:pt idx="3">
                  <c:v>Week 4</c:v>
                </c:pt>
                <c:pt idx="4">
                  <c:v>Week 5</c:v>
                </c:pt>
              </c:strCache>
            </c:strRef>
          </c:cat>
          <c:val>
            <c:numRef>
              <c:f>'Homework data &amp; Surveys'!$B$55:$F$55</c:f>
              <c:numCache>
                <c:formatCode>0%</c:formatCode>
                <c:ptCount val="5"/>
                <c:pt idx="0">
                  <c:v>0.65217391304347827</c:v>
                </c:pt>
                <c:pt idx="1">
                  <c:v>0.53846153846153844</c:v>
                </c:pt>
                <c:pt idx="2">
                  <c:v>0.53846153846153844</c:v>
                </c:pt>
                <c:pt idx="3">
                  <c:v>0.53846153846153844</c:v>
                </c:pt>
                <c:pt idx="4">
                  <c:v>0.38461538461538464</c:v>
                </c:pt>
              </c:numCache>
            </c:numRef>
          </c:val>
          <c:extLst>
            <c:ext xmlns:c16="http://schemas.microsoft.com/office/drawing/2014/chart" uri="{C3380CC4-5D6E-409C-BE32-E72D297353CC}">
              <c16:uniqueId val="{00000001-C6F6-4493-9867-83E829C0BD13}"/>
            </c:ext>
          </c:extLst>
        </c:ser>
        <c:ser>
          <c:idx val="2"/>
          <c:order val="2"/>
          <c:tx>
            <c:strRef>
              <c:f>'Homework data &amp; Surveys'!$A$54</c:f>
              <c:strCache>
                <c:ptCount val="1"/>
                <c:pt idx="0">
                  <c:v>Disagree or Strongly Disagree</c:v>
                </c:pt>
              </c:strCache>
            </c:strRef>
          </c:tx>
          <c:spPr>
            <a:solidFill>
              <a:schemeClr val="accent6">
                <a:lumMod val="40000"/>
                <a:lumOff val="6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'Homework data &amp; Surveys'!$B$53:$F$53</c:f>
              <c:strCache>
                <c:ptCount val="5"/>
                <c:pt idx="0">
                  <c:v>Week 1</c:v>
                </c:pt>
                <c:pt idx="1">
                  <c:v>Week 2</c:v>
                </c:pt>
                <c:pt idx="2">
                  <c:v>Week 3</c:v>
                </c:pt>
                <c:pt idx="3">
                  <c:v>Week 4</c:v>
                </c:pt>
                <c:pt idx="4">
                  <c:v>Week 5</c:v>
                </c:pt>
              </c:strCache>
            </c:strRef>
          </c:cat>
          <c:val>
            <c:numRef>
              <c:f>'Homework data &amp; Surveys'!$B$54:$F$54</c:f>
              <c:numCache>
                <c:formatCode>0%</c:formatCode>
                <c:ptCount val="5"/>
                <c:pt idx="0">
                  <c:v>0.17391304347826086</c:v>
                </c:pt>
                <c:pt idx="1">
                  <c:v>0.23076923076923078</c:v>
                </c:pt>
                <c:pt idx="2">
                  <c:v>0.19230769230769232</c:v>
                </c:pt>
                <c:pt idx="3">
                  <c:v>0.19230769230769232</c:v>
                </c:pt>
                <c:pt idx="4">
                  <c:v>0.19230769230769232</c:v>
                </c:pt>
              </c:numCache>
            </c:numRef>
          </c:val>
          <c:extLst>
            <c:ext xmlns:c16="http://schemas.microsoft.com/office/drawing/2014/chart" uri="{C3380CC4-5D6E-409C-BE32-E72D297353CC}">
              <c16:uniqueId val="{00000002-C6F6-4493-9867-83E829C0BD13}"/>
            </c:ext>
          </c:extLst>
        </c:ser>
        <c:dLbls>
          <c:dLblPos val="ctr"/>
          <c:showLegendKey val="0"/>
          <c:showVal val="1"/>
          <c:showCatName val="0"/>
          <c:showSerName val="0"/>
          <c:showPercent val="0"/>
          <c:showBubbleSize val="0"/>
        </c:dLbls>
        <c:gapWidth val="150"/>
        <c:overlap val="100"/>
        <c:axId val="1852642479"/>
        <c:axId val="1852644143"/>
      </c:barChart>
      <c:catAx>
        <c:axId val="1852642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4143"/>
        <c:crosses val="autoZero"/>
        <c:auto val="1"/>
        <c:lblAlgn val="ctr"/>
        <c:lblOffset val="100"/>
        <c:noMultiLvlLbl val="0"/>
      </c:catAx>
      <c:valAx>
        <c:axId val="1852644143"/>
        <c:scaling>
          <c:orientation val="minMax"/>
          <c:max val="1"/>
          <c:min val="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85264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02E3F2-19C7-42EE-9C07-6CE5FDA15CB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3D059C-5AD6-4605-96B8-B91208783EE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F31DD77-1624-4836-B76A-752532B136B5}" type="datetimeFigureOut">
              <a:rPr lang="en-US" smtClean="0"/>
              <a:t>6/24/2024</a:t>
            </a:fld>
            <a:endParaRPr lang="en-US"/>
          </a:p>
        </p:txBody>
      </p:sp>
      <p:sp>
        <p:nvSpPr>
          <p:cNvPr id="4" name="Footer Placeholder 3">
            <a:extLst>
              <a:ext uri="{FF2B5EF4-FFF2-40B4-BE49-F238E27FC236}">
                <a16:creationId xmlns:a16="http://schemas.microsoft.com/office/drawing/2014/main" id="{8DE3963F-CD29-4CE3-8EA5-430BECC1993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A70DD1-F479-4DC1-99E9-C136AE78A0D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447AACF-43FA-4303-AB12-029C615CC7A3}" type="slidenum">
              <a:rPr lang="en-US" smtClean="0"/>
              <a:t>‹#›</a:t>
            </a:fld>
            <a:endParaRPr lang="en-US"/>
          </a:p>
        </p:txBody>
      </p:sp>
    </p:spTree>
    <p:extLst>
      <p:ext uri="{BB962C8B-B14F-4D97-AF65-F5344CB8AC3E}">
        <p14:creationId xmlns:p14="http://schemas.microsoft.com/office/powerpoint/2010/main" val="11345386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474" y="6588838"/>
            <a:ext cx="32928304" cy="5852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87549" y="6932370"/>
            <a:ext cx="30973226" cy="5565910"/>
          </a:xfrm>
        </p:spPr>
        <p:txBody>
          <a:bodyPr tIns="45720" bIns="45720" anchor="ctr">
            <a:normAutofit/>
          </a:bodyPr>
          <a:lstStyle>
            <a:lvl1pPr algn="ctr">
              <a:lnSpc>
                <a:spcPct val="80000"/>
              </a:lnSpc>
              <a:defRPr sz="19200" spc="0" baseline="0"/>
            </a:lvl1pPr>
          </a:lstStyle>
          <a:p>
            <a:r>
              <a:rPr lang="en-US"/>
              <a:t>Click to edit Master title style</a:t>
            </a:r>
            <a:endParaRPr lang="en-US" dirty="0"/>
          </a:p>
        </p:txBody>
      </p:sp>
      <p:sp>
        <p:nvSpPr>
          <p:cNvPr id="3" name="Subtitle 2"/>
          <p:cNvSpPr>
            <a:spLocks noGrp="1"/>
          </p:cNvSpPr>
          <p:nvPr>
            <p:ph type="subTitle" idx="1"/>
          </p:nvPr>
        </p:nvSpPr>
        <p:spPr>
          <a:xfrm>
            <a:off x="4114800" y="12705010"/>
            <a:ext cx="24688800" cy="4189616"/>
          </a:xfrm>
        </p:spPr>
        <p:txBody>
          <a:bodyPr>
            <a:normAutofit/>
          </a:bodyPr>
          <a:lstStyle>
            <a:lvl1pPr marL="0" indent="0" algn="ctr">
              <a:buNone/>
              <a:defRPr sz="6400"/>
            </a:lvl1pPr>
            <a:lvl2pPr marL="1463040" indent="0" algn="ctr">
              <a:buNone/>
              <a:defRPr sz="6400"/>
            </a:lvl2pPr>
            <a:lvl3pPr marL="2926080" indent="0" algn="ctr">
              <a:buNone/>
              <a:defRPr sz="6400"/>
            </a:lvl3pPr>
            <a:lvl4pPr marL="4389120" indent="0" algn="ctr">
              <a:buNone/>
              <a:defRPr sz="6400"/>
            </a:lvl4pPr>
            <a:lvl5pPr marL="5852160" indent="0" algn="ctr">
              <a:buNone/>
              <a:defRPr sz="6400"/>
            </a:lvl5pPr>
            <a:lvl6pPr marL="7315200" indent="0" algn="ctr">
              <a:buNone/>
              <a:defRPr sz="6400"/>
            </a:lvl6pPr>
            <a:lvl7pPr marL="8778240" indent="0" algn="ctr">
              <a:buNone/>
              <a:defRPr sz="6400"/>
            </a:lvl7pPr>
            <a:lvl8pPr marL="10241280" indent="0" algn="ctr">
              <a:buNone/>
              <a:defRPr sz="6400"/>
            </a:lvl8pPr>
            <a:lvl9pPr marL="1170432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4B55E-F200-4D08-AD1C-AD35B8EF379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40727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4B55E-F200-4D08-AD1C-AD35B8EF379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173199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4352142" y="0"/>
            <a:ext cx="7406640" cy="2194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24733687" y="1950720"/>
            <a:ext cx="6486426" cy="180441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1950720"/>
            <a:ext cx="21527885" cy="180441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63142" y="20553138"/>
            <a:ext cx="7406629" cy="1168400"/>
          </a:xfrm>
        </p:spPr>
        <p:txBody>
          <a:bodyPr/>
          <a:lstStyle/>
          <a:p>
            <a:fld id="{0754B55E-F200-4D08-AD1C-AD35B8EF379F}" type="datetimeFigureOut">
              <a:rPr lang="en-US" smtClean="0"/>
              <a:t>6/24/2024</a:t>
            </a:fld>
            <a:endParaRPr lang="en-US"/>
          </a:p>
        </p:txBody>
      </p:sp>
      <p:sp>
        <p:nvSpPr>
          <p:cNvPr id="5" name="Footer Placeholder 4"/>
          <p:cNvSpPr>
            <a:spLocks noGrp="1"/>
          </p:cNvSpPr>
          <p:nvPr>
            <p:ph type="ftr" sz="quarter" idx="11"/>
          </p:nvPr>
        </p:nvSpPr>
        <p:spPr>
          <a:xfrm>
            <a:off x="10195567" y="20553138"/>
            <a:ext cx="11555107" cy="1168400"/>
          </a:xfrm>
        </p:spPr>
        <p:txBody>
          <a:bodyPr/>
          <a:lstStyle/>
          <a:p>
            <a:endParaRPr lang="en-US"/>
          </a:p>
        </p:txBody>
      </p:sp>
      <p:sp>
        <p:nvSpPr>
          <p:cNvPr id="6" name="Slide Number Placeholder 5"/>
          <p:cNvSpPr>
            <a:spLocks noGrp="1"/>
          </p:cNvSpPr>
          <p:nvPr>
            <p:ph type="sldNum" sz="quarter" idx="12"/>
          </p:nvPr>
        </p:nvSpPr>
        <p:spPr>
          <a:xfrm>
            <a:off x="21797235" y="20553138"/>
            <a:ext cx="2375348" cy="1168400"/>
          </a:xfrm>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55426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4B55E-F200-4D08-AD1C-AD35B8EF379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35497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8474" y="6588838"/>
            <a:ext cx="32928304" cy="5852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49615" y="7068413"/>
            <a:ext cx="28392120" cy="5364480"/>
          </a:xfrm>
        </p:spPr>
        <p:txBody>
          <a:bodyPr anchor="ctr">
            <a:noAutofit/>
          </a:bodyPr>
          <a:lstStyle>
            <a:lvl1pPr algn="ctr">
              <a:lnSpc>
                <a:spcPct val="80000"/>
              </a:lnSpc>
              <a:defRPr sz="192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49615" y="12750082"/>
            <a:ext cx="28392120" cy="3758845"/>
          </a:xfrm>
        </p:spPr>
        <p:txBody>
          <a:bodyPr anchor="t">
            <a:normAutofit/>
          </a:bodyPr>
          <a:lstStyle>
            <a:lvl1pPr marL="0" indent="0" algn="ctr">
              <a:buNone/>
              <a:defRPr sz="6400">
                <a:solidFill>
                  <a:schemeClr val="tx2"/>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754B55E-F200-4D08-AD1C-AD35B8EF379F}" type="datetimeFigureOut">
              <a:rPr lang="en-US" smtClean="0"/>
              <a:t>6/24/2024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D781EBB-AE78-4163-83CB-66EDBF334AC4}" type="slidenum">
              <a:rPr lang="en-US" smtClean="0"/>
              <a:t>‹#›</a:t>
            </a:fld>
            <a:endParaRPr lang="en-US"/>
          </a:p>
        </p:txBody>
      </p:sp>
    </p:spTree>
    <p:extLst>
      <p:ext uri="{BB962C8B-B14F-4D97-AF65-F5344CB8AC3E}">
        <p14:creationId xmlns:p14="http://schemas.microsoft.com/office/powerpoint/2010/main" val="161232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68869" y="6437376"/>
            <a:ext cx="13167360" cy="13459968"/>
          </a:xfrm>
        </p:spPr>
        <p:txBody>
          <a:bodyPr/>
          <a:lstStyle>
            <a:lvl1pPr>
              <a:defRPr sz="704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282160" y="6437376"/>
            <a:ext cx="13167360" cy="13459968"/>
          </a:xfrm>
        </p:spPr>
        <p:txBody>
          <a:bodyPr/>
          <a:lstStyle>
            <a:lvl1pPr>
              <a:defRPr sz="704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B55E-F200-4D08-AD1C-AD35B8EF379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115665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68880" y="6123104"/>
            <a:ext cx="13167360" cy="2377901"/>
          </a:xfrm>
        </p:spPr>
        <p:txBody>
          <a:bodyPr anchor="ctr">
            <a:normAutofit/>
          </a:bodyPr>
          <a:lstStyle>
            <a:lvl1pPr marL="0" indent="0">
              <a:buNone/>
              <a:defRPr sz="640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468880" y="8501011"/>
            <a:ext cx="13167360" cy="11411712"/>
          </a:xfrm>
        </p:spPr>
        <p:txBody>
          <a:bodyPr/>
          <a:lstStyle>
            <a:lvl1pPr>
              <a:defRPr sz="704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281541" y="6123104"/>
            <a:ext cx="13167360" cy="2377901"/>
          </a:xfrm>
        </p:spPr>
        <p:txBody>
          <a:bodyPr anchor="ctr">
            <a:normAutofit/>
          </a:bodyPr>
          <a:lstStyle>
            <a:lvl1pPr marL="0" indent="0">
              <a:buNone/>
              <a:defRPr sz="640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7281541" y="8501005"/>
            <a:ext cx="13167360" cy="11411712"/>
          </a:xfrm>
        </p:spPr>
        <p:txBody>
          <a:bodyPr/>
          <a:lstStyle>
            <a:lvl1pPr>
              <a:defRPr sz="704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4B55E-F200-4D08-AD1C-AD35B8EF379F}"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62447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54B55E-F200-4D08-AD1C-AD35B8EF379F}"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91692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4B55E-F200-4D08-AD1C-AD35B8EF379F}"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110788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68880" y="6876288"/>
            <a:ext cx="16459200" cy="12289536"/>
          </a:xfrm>
        </p:spPr>
        <p:txBody>
          <a:bodyPr/>
          <a:lstStyle>
            <a:lvl1pPr>
              <a:defRPr sz="704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213245" y="6871960"/>
            <a:ext cx="9217152" cy="10983421"/>
          </a:xfrm>
        </p:spPr>
        <p:txBody>
          <a:bodyPr>
            <a:normAutofit/>
          </a:bodyPr>
          <a:lstStyle>
            <a:lvl1pPr marL="0" indent="0">
              <a:lnSpc>
                <a:spcPct val="95000"/>
              </a:lnSpc>
              <a:buNone/>
              <a:defRPr sz="544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5" name="Date Placeholder 4"/>
          <p:cNvSpPr>
            <a:spLocks noGrp="1"/>
          </p:cNvSpPr>
          <p:nvPr>
            <p:ph type="dt" sz="half" idx="10"/>
          </p:nvPr>
        </p:nvSpPr>
        <p:spPr/>
        <p:txBody>
          <a:bodyPr/>
          <a:lstStyle/>
          <a:p>
            <a:fld id="{0754B55E-F200-4D08-AD1C-AD35B8EF379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9446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2468880" y="7076781"/>
            <a:ext cx="17117568" cy="12289536"/>
          </a:xfrm>
          <a:solidFill>
            <a:schemeClr val="tx2">
              <a:lumMod val="60000"/>
              <a:lumOff val="40000"/>
            </a:schemeClr>
          </a:solidFill>
        </p:spPr>
        <p:txBody>
          <a:bodyPr tIns="365760" anchor="t"/>
          <a:lstStyle>
            <a:lvl1pPr marL="0" indent="0" algn="ctr">
              <a:buNone/>
              <a:defRPr sz="10240">
                <a:solidFill>
                  <a:schemeClr val="tx1">
                    <a:lumMod val="50000"/>
                  </a:schemeClr>
                </a:solidFill>
              </a:defRPr>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1187264" y="6881987"/>
            <a:ext cx="9217152" cy="10972800"/>
          </a:xfrm>
        </p:spPr>
        <p:txBody>
          <a:bodyPr>
            <a:normAutofit/>
          </a:bodyPr>
          <a:lstStyle>
            <a:lvl1pPr marL="0" indent="0">
              <a:lnSpc>
                <a:spcPct val="95000"/>
              </a:lnSpc>
              <a:buNone/>
              <a:defRPr sz="544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5" name="Date Placeholder 4"/>
          <p:cNvSpPr>
            <a:spLocks noGrp="1"/>
          </p:cNvSpPr>
          <p:nvPr>
            <p:ph type="dt" sz="half" idx="10"/>
          </p:nvPr>
        </p:nvSpPr>
        <p:spPr/>
        <p:txBody>
          <a:bodyPr/>
          <a:lstStyle/>
          <a:p>
            <a:fld id="{0754B55E-F200-4D08-AD1C-AD35B8EF379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1EBB-AE78-4163-83CB-66EDBF334AC4}" type="slidenum">
              <a:rPr lang="en-US" smtClean="0"/>
              <a:t>‹#›</a:t>
            </a:fld>
            <a:endParaRPr lang="en-US"/>
          </a:p>
        </p:txBody>
      </p:sp>
    </p:spTree>
    <p:extLst>
      <p:ext uri="{BB962C8B-B14F-4D97-AF65-F5344CB8AC3E}">
        <p14:creationId xmlns:p14="http://schemas.microsoft.com/office/powerpoint/2010/main" val="326656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303" y="563550"/>
            <a:ext cx="32910170" cy="52669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66068" y="909363"/>
            <a:ext cx="27980640" cy="48280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66068" y="6437376"/>
            <a:ext cx="27980640" cy="134599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53607" y="20553138"/>
            <a:ext cx="9342155" cy="1168400"/>
          </a:xfrm>
          <a:prstGeom prst="rect">
            <a:avLst/>
          </a:prstGeom>
        </p:spPr>
        <p:txBody>
          <a:bodyPr vert="horz" lIns="91440" tIns="45720" rIns="45720" bIns="45720" rtlCol="0" anchor="ctr"/>
          <a:lstStyle>
            <a:lvl1pPr algn="l">
              <a:defRPr sz="3360">
                <a:solidFill>
                  <a:schemeClr val="tx1"/>
                </a:solidFill>
              </a:defRPr>
            </a:lvl1pPr>
          </a:lstStyle>
          <a:p>
            <a:fld id="{0754B55E-F200-4D08-AD1C-AD35B8EF379F}" type="datetimeFigureOut">
              <a:rPr lang="en-US" smtClean="0"/>
              <a:t>6/24/2024</a:t>
            </a:fld>
            <a:endParaRPr lang="en-US"/>
          </a:p>
        </p:txBody>
      </p:sp>
      <p:sp>
        <p:nvSpPr>
          <p:cNvPr id="5" name="Footer Placeholder 4"/>
          <p:cNvSpPr>
            <a:spLocks noGrp="1"/>
          </p:cNvSpPr>
          <p:nvPr>
            <p:ph type="ftr" sz="quarter" idx="3"/>
          </p:nvPr>
        </p:nvSpPr>
        <p:spPr>
          <a:xfrm>
            <a:off x="15087602" y="20553138"/>
            <a:ext cx="14618257" cy="1168400"/>
          </a:xfrm>
          <a:prstGeom prst="rect">
            <a:avLst/>
          </a:prstGeom>
        </p:spPr>
        <p:txBody>
          <a:bodyPr vert="horz" lIns="91440" tIns="45720" rIns="91440" bIns="45720" rtlCol="0" anchor="ctr"/>
          <a:lstStyle>
            <a:lvl1pPr algn="r">
              <a:defRPr sz="3360">
                <a:solidFill>
                  <a:schemeClr val="tx1"/>
                </a:solidFill>
              </a:defRPr>
            </a:lvl1pPr>
          </a:lstStyle>
          <a:p>
            <a:endParaRPr lang="en-US"/>
          </a:p>
        </p:txBody>
      </p:sp>
      <p:sp>
        <p:nvSpPr>
          <p:cNvPr id="6" name="Slide Number Placeholder 5"/>
          <p:cNvSpPr>
            <a:spLocks noGrp="1"/>
          </p:cNvSpPr>
          <p:nvPr>
            <p:ph type="sldNum" sz="quarter" idx="4"/>
          </p:nvPr>
        </p:nvSpPr>
        <p:spPr>
          <a:xfrm>
            <a:off x="29754500" y="20553138"/>
            <a:ext cx="2554913" cy="1168400"/>
          </a:xfrm>
          <a:prstGeom prst="rect">
            <a:avLst/>
          </a:prstGeom>
        </p:spPr>
        <p:txBody>
          <a:bodyPr vert="horz" lIns="45720" tIns="45720" rIns="91440" bIns="45720" rtlCol="0" anchor="ctr"/>
          <a:lstStyle>
            <a:lvl1pPr algn="l">
              <a:defRPr sz="3840" b="0">
                <a:solidFill>
                  <a:schemeClr val="tx1"/>
                </a:solidFill>
              </a:defRPr>
            </a:lvl1pPr>
          </a:lstStyle>
          <a:p>
            <a:fld id="{AD781EBB-AE78-4163-83CB-66EDBF334AC4}" type="slidenum">
              <a:rPr lang="en-US" smtClean="0"/>
              <a:t>‹#›</a:t>
            </a:fld>
            <a:endParaRPr lang="en-US"/>
          </a:p>
        </p:txBody>
      </p:sp>
    </p:spTree>
    <p:extLst>
      <p:ext uri="{BB962C8B-B14F-4D97-AF65-F5344CB8AC3E}">
        <p14:creationId xmlns:p14="http://schemas.microsoft.com/office/powerpoint/2010/main" val="216647403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2926080" rtl="0" eaLnBrk="1" latinLnBrk="0" hangingPunct="1">
        <a:lnSpc>
          <a:spcPct val="85000"/>
        </a:lnSpc>
        <a:spcBef>
          <a:spcPct val="0"/>
        </a:spcBef>
        <a:buNone/>
        <a:defRPr sz="12800" kern="1200" cap="all" baseline="0">
          <a:solidFill>
            <a:schemeClr val="bg2"/>
          </a:solidFill>
          <a:latin typeface="+mj-lt"/>
          <a:ea typeface="+mj-ea"/>
          <a:cs typeface="+mj-cs"/>
        </a:defRPr>
      </a:lvl1pPr>
    </p:titleStyle>
    <p:bodyStyle>
      <a:lvl1pPr marL="585216" indent="-585216" algn="l" defTabSz="2926080" rtl="0" eaLnBrk="1" latinLnBrk="0" hangingPunct="1">
        <a:lnSpc>
          <a:spcPct val="90000"/>
        </a:lnSpc>
        <a:spcBef>
          <a:spcPts val="3840"/>
        </a:spcBef>
        <a:spcAft>
          <a:spcPts val="640"/>
        </a:spcAft>
        <a:buClr>
          <a:schemeClr val="tx1"/>
        </a:buClr>
        <a:buFont typeface="Wingdings" pitchFamily="2" charset="2"/>
        <a:buChar char=""/>
        <a:defRPr sz="7040" kern="1200">
          <a:solidFill>
            <a:schemeClr val="tx1"/>
          </a:solidFill>
          <a:latin typeface="+mn-lt"/>
          <a:ea typeface="+mn-ea"/>
          <a:cs typeface="+mn-cs"/>
        </a:defRPr>
      </a:lvl1pPr>
      <a:lvl2pPr marL="1316736" indent="-585216" algn="l" defTabSz="2926080" rtl="0" eaLnBrk="1" latinLnBrk="0" hangingPunct="1">
        <a:lnSpc>
          <a:spcPct val="90000"/>
        </a:lnSpc>
        <a:spcBef>
          <a:spcPts val="640"/>
        </a:spcBef>
        <a:spcAft>
          <a:spcPts val="1280"/>
        </a:spcAft>
        <a:buClr>
          <a:schemeClr val="tx1"/>
        </a:buClr>
        <a:buFont typeface="Wingdings" pitchFamily="2" charset="2"/>
        <a:buChar char=""/>
        <a:defRPr sz="6400" kern="1200">
          <a:solidFill>
            <a:schemeClr val="tx1"/>
          </a:solidFill>
          <a:latin typeface="+mn-lt"/>
          <a:ea typeface="+mn-ea"/>
          <a:cs typeface="+mn-cs"/>
        </a:defRPr>
      </a:lvl2pPr>
      <a:lvl3pPr marL="2048256" indent="-585216" algn="l" defTabSz="2926080" rtl="0" eaLnBrk="1" latinLnBrk="0" hangingPunct="1">
        <a:lnSpc>
          <a:spcPct val="90000"/>
        </a:lnSpc>
        <a:spcBef>
          <a:spcPts val="640"/>
        </a:spcBef>
        <a:spcAft>
          <a:spcPts val="1280"/>
        </a:spcAft>
        <a:buClr>
          <a:schemeClr val="tx1"/>
        </a:buClr>
        <a:buFont typeface="Wingdings" pitchFamily="2" charset="2"/>
        <a:buChar char=""/>
        <a:defRPr sz="5760" kern="1200">
          <a:solidFill>
            <a:schemeClr val="tx1"/>
          </a:solidFill>
          <a:latin typeface="+mn-lt"/>
          <a:ea typeface="+mn-ea"/>
          <a:cs typeface="+mn-cs"/>
        </a:defRPr>
      </a:lvl3pPr>
      <a:lvl4pPr marL="2779776" indent="-585216"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4pPr>
      <a:lvl5pPr marL="3511296" indent="-585216"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5pPr>
      <a:lvl6pPr marL="4110720" indent="-731520"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6pPr>
      <a:lvl7pPr marL="4709760" indent="-731520"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7pPr>
      <a:lvl8pPr marL="5212800" indent="-731520"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8pPr>
      <a:lvl9pPr marL="5779840" indent="-731520" algn="l" defTabSz="2926080" rtl="0" eaLnBrk="1" latinLnBrk="0" hangingPunct="1">
        <a:lnSpc>
          <a:spcPct val="90000"/>
        </a:lnSpc>
        <a:spcBef>
          <a:spcPts val="640"/>
        </a:spcBef>
        <a:spcAft>
          <a:spcPts val="1280"/>
        </a:spcAft>
        <a:buClr>
          <a:schemeClr val="tx1"/>
        </a:buClr>
        <a:buFont typeface="Wingdings" pitchFamily="2" charset="2"/>
        <a:buChar char=""/>
        <a:defRPr sz="512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jpg"/><Relationship Id="rId10" Type="http://schemas.openxmlformats.org/officeDocument/2006/relationships/image" Target="../media/image6.png"/><Relationship Id="rId4" Type="http://schemas.openxmlformats.org/officeDocument/2006/relationships/image" Target="../media/image4.jp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FB0F0-74CA-4BCA-B8EB-6EE50456E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87478" cy="2728374"/>
          </a:xfrm>
          <a:prstGeom prst="rect">
            <a:avLst/>
          </a:prstGeom>
        </p:spPr>
      </p:pic>
      <p:pic>
        <p:nvPicPr>
          <p:cNvPr id="3" name="Picture 2" descr="Masters in Science Education Scholarships - Montana State University -  Giving Day">
            <a:extLst>
              <a:ext uri="{FF2B5EF4-FFF2-40B4-BE49-F238E27FC236}">
                <a16:creationId xmlns:a16="http://schemas.microsoft.com/office/drawing/2014/main" id="{C8620422-E1B1-4D80-97D1-0367507AC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1162" y="0"/>
            <a:ext cx="3147237" cy="2728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EF065E-C78B-4745-90D5-D8F0D4F7D449}"/>
              </a:ext>
            </a:extLst>
          </p:cNvPr>
          <p:cNvSpPr txBox="1"/>
          <p:nvPr/>
        </p:nvSpPr>
        <p:spPr>
          <a:xfrm>
            <a:off x="3820886" y="489858"/>
            <a:ext cx="25766485" cy="2492990"/>
          </a:xfrm>
          <a:prstGeom prst="rect">
            <a:avLst/>
          </a:prstGeom>
          <a:noFill/>
        </p:spPr>
        <p:txBody>
          <a:bodyPr wrap="square">
            <a:spAutoFit/>
          </a:bodyPr>
          <a:lstStyle/>
          <a:p>
            <a:pPr algn="ctr"/>
            <a:r>
              <a:rPr lang="en-US" sz="5400" b="1" dirty="0">
                <a:solidFill>
                  <a:schemeClr val="bg1"/>
                </a:solidFill>
                <a:latin typeface="Arial Black" panose="020B0A04020102020204" pitchFamily="34" charset="0"/>
              </a:rPr>
              <a:t>The Effectiveness of Science Homework in a 6</a:t>
            </a:r>
            <a:r>
              <a:rPr lang="en-US" sz="5400" b="1" baseline="30000" dirty="0">
                <a:solidFill>
                  <a:schemeClr val="bg1"/>
                </a:solidFill>
                <a:latin typeface="Arial Black" panose="020B0A04020102020204" pitchFamily="34" charset="0"/>
              </a:rPr>
              <a:t>th</a:t>
            </a:r>
            <a:r>
              <a:rPr lang="en-US" sz="5400" b="1" dirty="0">
                <a:solidFill>
                  <a:schemeClr val="bg1"/>
                </a:solidFill>
                <a:latin typeface="Arial Black" panose="020B0A04020102020204" pitchFamily="34" charset="0"/>
              </a:rPr>
              <a:t>-grade Elementary School Classroom </a:t>
            </a:r>
          </a:p>
          <a:p>
            <a:pPr algn="ctr"/>
            <a:r>
              <a:rPr lang="en-US" sz="4800" dirty="0">
                <a:solidFill>
                  <a:schemeClr val="bg1"/>
                </a:solidFill>
                <a:latin typeface="Arial Black" panose="020B0A04020102020204" pitchFamily="34" charset="0"/>
              </a:rPr>
              <a:t>Nancy Wear, Miguelito Elementary School, Lompoc, CA July 2024</a:t>
            </a:r>
            <a:endParaRPr lang="en-US" sz="4800" dirty="0">
              <a:solidFill>
                <a:schemeClr val="bg1"/>
              </a:solidFill>
            </a:endParaRPr>
          </a:p>
        </p:txBody>
      </p:sp>
      <p:graphicFrame>
        <p:nvGraphicFramePr>
          <p:cNvPr id="5" name="Table 8">
            <a:extLst>
              <a:ext uri="{FF2B5EF4-FFF2-40B4-BE49-F238E27FC236}">
                <a16:creationId xmlns:a16="http://schemas.microsoft.com/office/drawing/2014/main" id="{B172CA64-61C5-44DB-A408-56BFC08B1F3C}"/>
              </a:ext>
            </a:extLst>
          </p:cNvPr>
          <p:cNvGraphicFramePr>
            <a:graphicFrameLocks noGrp="1"/>
          </p:cNvGraphicFramePr>
          <p:nvPr>
            <p:extLst>
              <p:ext uri="{D42A27DB-BD31-4B8C-83A1-F6EECF244321}">
                <p14:modId xmlns:p14="http://schemas.microsoft.com/office/powerpoint/2010/main" val="2107308966"/>
              </p:ext>
            </p:extLst>
          </p:nvPr>
        </p:nvGraphicFramePr>
        <p:xfrm>
          <a:off x="74976" y="3749497"/>
          <a:ext cx="8964700" cy="3352800"/>
        </p:xfrm>
        <a:graphic>
          <a:graphicData uri="http://schemas.openxmlformats.org/drawingml/2006/table">
            <a:tbl>
              <a:tblPr firstRow="1" bandRow="1">
                <a:tableStyleId>{5940675A-B579-460E-94D1-54222C63F5DA}</a:tableStyleId>
              </a:tblPr>
              <a:tblGrid>
                <a:gridCol w="8964700">
                  <a:extLst>
                    <a:ext uri="{9D8B030D-6E8A-4147-A177-3AD203B41FA5}">
                      <a16:colId xmlns:a16="http://schemas.microsoft.com/office/drawing/2014/main" val="2997762068"/>
                    </a:ext>
                  </a:extLst>
                </a:gridCol>
              </a:tblGrid>
              <a:tr h="707178">
                <a:tc>
                  <a:txBody>
                    <a:bodyPr/>
                    <a:lstStyle/>
                    <a:p>
                      <a:pPr algn="ctr"/>
                      <a:r>
                        <a:rPr lang="en-US" sz="4800" b="1" dirty="0">
                          <a:solidFill>
                            <a:schemeClr val="bg1"/>
                          </a:solidFill>
                          <a:latin typeface="Arial" panose="020B0604020202020204" pitchFamily="34" charset="0"/>
                          <a:cs typeface="Arial" panose="020B0604020202020204" pitchFamily="34" charset="0"/>
                        </a:rPr>
                        <a:t>RESEARCH</a:t>
                      </a:r>
                      <a:r>
                        <a:rPr lang="en-US" sz="4800" b="1" dirty="0">
                          <a:solidFill>
                            <a:schemeClr val="bg1"/>
                          </a:solidFill>
                          <a:latin typeface="Arial Black" panose="020B0A04020102020204" pitchFamily="34" charset="0"/>
                        </a:rPr>
                        <a:t> </a:t>
                      </a:r>
                      <a:r>
                        <a:rPr lang="en-US" sz="4800" b="1" dirty="0">
                          <a:solidFill>
                            <a:schemeClr val="bg1"/>
                          </a:solidFill>
                          <a:latin typeface="Arial" panose="020B0604020202020204" pitchFamily="34" charset="0"/>
                          <a:cs typeface="Arial" panose="020B0604020202020204" pitchFamily="34" charset="0"/>
                        </a:rPr>
                        <a:t>QUESTIONS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356669"/>
                  </a:ext>
                </a:extLst>
              </a:tr>
              <a:tr h="2173918">
                <a:tc>
                  <a:txBody>
                    <a:bodyPr/>
                    <a:lstStyle/>
                    <a:p>
                      <a:pPr marL="0" indent="0">
                        <a:buFont typeface="Arial" panose="020B0604020202020204" pitchFamily="34" charset="0"/>
                        <a:buNone/>
                      </a:pPr>
                      <a:r>
                        <a:rPr lang="en-US" sz="2800" dirty="0">
                          <a:solidFill>
                            <a:schemeClr val="bg1"/>
                          </a:solidFill>
                          <a:latin typeface="Arial" panose="020B0604020202020204" pitchFamily="34" charset="0"/>
                          <a:cs typeface="Arial" panose="020B0604020202020204" pitchFamily="34" charset="0"/>
                        </a:rPr>
                        <a:t>How does science homework affect elementary school science classroom student learning?</a:t>
                      </a:r>
                    </a:p>
                    <a:p>
                      <a:pPr marL="0" indent="0">
                        <a:buFont typeface="Arial" panose="020B0604020202020204" pitchFamily="34" charset="0"/>
                        <a:buNone/>
                      </a:pPr>
                      <a:endParaRPr lang="en-US" sz="2800" dirty="0">
                        <a:solidFill>
                          <a:schemeClr val="bg1"/>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endParaRPr lang="en-US" sz="2800" strike="noStrike" dirty="0">
                        <a:solidFill>
                          <a:schemeClr val="bg1"/>
                        </a:solidFill>
                        <a:latin typeface="Arial" panose="020B0604020202020204" pitchFamily="34" charset="0"/>
                        <a:cs typeface="Arial" panose="020B0604020202020204" pitchFamily="34" charset="0"/>
                      </a:endParaRPr>
                    </a:p>
                    <a:p>
                      <a:endParaRPr lang="en-US" sz="4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9750974"/>
                  </a:ext>
                </a:extLst>
              </a:tr>
            </a:tbl>
          </a:graphicData>
        </a:graphic>
      </p:graphicFrame>
      <p:graphicFrame>
        <p:nvGraphicFramePr>
          <p:cNvPr id="6" name="Table 10">
            <a:extLst>
              <a:ext uri="{FF2B5EF4-FFF2-40B4-BE49-F238E27FC236}">
                <a16:creationId xmlns:a16="http://schemas.microsoft.com/office/drawing/2014/main" id="{B3737405-BE9A-49D6-B866-5C656C47B568}"/>
              </a:ext>
            </a:extLst>
          </p:cNvPr>
          <p:cNvGraphicFramePr>
            <a:graphicFrameLocks noGrp="1"/>
          </p:cNvGraphicFramePr>
          <p:nvPr>
            <p:extLst>
              <p:ext uri="{D42A27DB-BD31-4B8C-83A1-F6EECF244321}">
                <p14:modId xmlns:p14="http://schemas.microsoft.com/office/powerpoint/2010/main" val="4281011712"/>
              </p:ext>
            </p:extLst>
          </p:nvPr>
        </p:nvGraphicFramePr>
        <p:xfrm>
          <a:off x="74976" y="11123054"/>
          <a:ext cx="9054511" cy="10803323"/>
        </p:xfrm>
        <a:graphic>
          <a:graphicData uri="http://schemas.openxmlformats.org/drawingml/2006/table">
            <a:tbl>
              <a:tblPr firstRow="1" bandRow="1">
                <a:tableStyleId>{5940675A-B579-460E-94D1-54222C63F5DA}</a:tableStyleId>
              </a:tblPr>
              <a:tblGrid>
                <a:gridCol w="9054511">
                  <a:extLst>
                    <a:ext uri="{9D8B030D-6E8A-4147-A177-3AD203B41FA5}">
                      <a16:colId xmlns:a16="http://schemas.microsoft.com/office/drawing/2014/main" val="3960790919"/>
                    </a:ext>
                  </a:extLst>
                </a:gridCol>
              </a:tblGrid>
              <a:tr h="1182929">
                <a:tc>
                  <a:txBody>
                    <a:bodyPr/>
                    <a:lstStyle/>
                    <a:p>
                      <a:pPr algn="ctr"/>
                      <a:r>
                        <a:rPr lang="en-US" sz="4800" b="1" dirty="0">
                          <a:solidFill>
                            <a:schemeClr val="bg1"/>
                          </a:solidFill>
                          <a:latin typeface="Arial" panose="020B0604020202020204" pitchFamily="34" charset="0"/>
                          <a:cs typeface="Arial" panose="020B0604020202020204" pitchFamily="34" charset="0"/>
                        </a:rPr>
                        <a:t>METHODOLOGY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8528538"/>
                  </a:ext>
                </a:extLst>
              </a:tr>
              <a:tr h="9620394">
                <a:tc>
                  <a:txBody>
                    <a:bodyPr/>
                    <a:lstStyle/>
                    <a:p>
                      <a:pPr marL="857250" indent="-85725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An eighteen-question survey was given to parents and students to assess their feelings towards homework. </a:t>
                      </a:r>
                    </a:p>
                    <a:p>
                      <a:pPr marL="857250" indent="-85725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Students were given homework two to three times a week for five weeks.  </a:t>
                      </a:r>
                    </a:p>
                    <a:p>
                      <a:pPr marL="857250" indent="-85725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At the end of each week, students were given a ten-question assessment and a ten-question post-survey to assess their feelings about the homework and the assessment. </a:t>
                      </a:r>
                    </a:p>
                    <a:p>
                      <a:pPr marL="0" indent="0">
                        <a:buFont typeface="Arial" panose="020B0604020202020204" pitchFamily="34" charset="0"/>
                        <a:buNone/>
                      </a:pPr>
                      <a:endParaRPr lang="en-US" sz="28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1118988"/>
                  </a:ext>
                </a:extLst>
              </a:tr>
            </a:tbl>
          </a:graphicData>
        </a:graphic>
      </p:graphicFrame>
      <p:pic>
        <p:nvPicPr>
          <p:cNvPr id="7" name="Picture 6">
            <a:extLst>
              <a:ext uri="{FF2B5EF4-FFF2-40B4-BE49-F238E27FC236}">
                <a16:creationId xmlns:a16="http://schemas.microsoft.com/office/drawing/2014/main" id="{82C99E6F-EAE4-4244-88A3-014C10169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2" y="16929613"/>
            <a:ext cx="2634806" cy="4337718"/>
          </a:xfrm>
          <a:prstGeom prst="rect">
            <a:avLst/>
          </a:prstGeom>
        </p:spPr>
      </p:pic>
      <p:pic>
        <p:nvPicPr>
          <p:cNvPr id="8" name="Picture 7">
            <a:extLst>
              <a:ext uri="{FF2B5EF4-FFF2-40B4-BE49-F238E27FC236}">
                <a16:creationId xmlns:a16="http://schemas.microsoft.com/office/drawing/2014/main" id="{DCDB7469-4E95-4D2B-8226-5E31240250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950" y="16929613"/>
            <a:ext cx="2875169" cy="4331424"/>
          </a:xfrm>
          <a:prstGeom prst="rect">
            <a:avLst/>
          </a:prstGeom>
        </p:spPr>
      </p:pic>
      <p:graphicFrame>
        <p:nvGraphicFramePr>
          <p:cNvPr id="10" name="Table 12">
            <a:extLst>
              <a:ext uri="{FF2B5EF4-FFF2-40B4-BE49-F238E27FC236}">
                <a16:creationId xmlns:a16="http://schemas.microsoft.com/office/drawing/2014/main" id="{569091CB-E511-48A7-AC4F-C5275D944A45}"/>
              </a:ext>
            </a:extLst>
          </p:cNvPr>
          <p:cNvGraphicFramePr>
            <a:graphicFrameLocks noGrp="1"/>
          </p:cNvGraphicFramePr>
          <p:nvPr>
            <p:extLst>
              <p:ext uri="{D42A27DB-BD31-4B8C-83A1-F6EECF244321}">
                <p14:modId xmlns:p14="http://schemas.microsoft.com/office/powerpoint/2010/main" val="1776071252"/>
              </p:ext>
            </p:extLst>
          </p:nvPr>
        </p:nvGraphicFramePr>
        <p:xfrm>
          <a:off x="74976" y="6394247"/>
          <a:ext cx="9108236" cy="5338468"/>
        </p:xfrm>
        <a:graphic>
          <a:graphicData uri="http://schemas.openxmlformats.org/drawingml/2006/table">
            <a:tbl>
              <a:tblPr firstRow="1" bandRow="1">
                <a:tableStyleId>{5940675A-B579-460E-94D1-54222C63F5DA}</a:tableStyleId>
              </a:tblPr>
              <a:tblGrid>
                <a:gridCol w="9108236">
                  <a:extLst>
                    <a:ext uri="{9D8B030D-6E8A-4147-A177-3AD203B41FA5}">
                      <a16:colId xmlns:a16="http://schemas.microsoft.com/office/drawing/2014/main" val="302214867"/>
                    </a:ext>
                  </a:extLst>
                </a:gridCol>
              </a:tblGrid>
              <a:tr h="1101748">
                <a:tc>
                  <a:txBody>
                    <a:bodyPr/>
                    <a:lstStyle/>
                    <a:p>
                      <a:pPr algn="ctr"/>
                      <a:r>
                        <a:rPr lang="en-US" sz="4800" b="1" dirty="0">
                          <a:solidFill>
                            <a:schemeClr val="bg1"/>
                          </a:solidFill>
                          <a:latin typeface="Arial" panose="020B0604020202020204" pitchFamily="34" charset="0"/>
                          <a:cs typeface="Arial" panose="020B0604020202020204" pitchFamily="34" charset="0"/>
                        </a:rPr>
                        <a:t>BACKGROUND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2679027"/>
                  </a:ext>
                </a:extLst>
              </a:tr>
              <a:tr h="3240459">
                <a:tc>
                  <a:txBody>
                    <a:bodyPr/>
                    <a:lstStyle/>
                    <a:p>
                      <a:pPr marL="0" marR="0" lvl="0" indent="0" algn="l" defTabSz="29260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latin typeface="Arial" panose="020B0604020202020204" pitchFamily="34" charset="0"/>
                          <a:cs typeface="Arial" panose="020B0604020202020204" pitchFamily="34" charset="0"/>
                        </a:rPr>
                        <a:t> Students at our school have very little to no science homework. When the current 6</a:t>
                      </a:r>
                      <a:r>
                        <a:rPr lang="en-US" sz="2800" baseline="30000" dirty="0">
                          <a:solidFill>
                            <a:schemeClr val="bg1"/>
                          </a:solidFill>
                          <a:latin typeface="Arial" panose="020B0604020202020204" pitchFamily="34" charset="0"/>
                          <a:cs typeface="Arial" panose="020B0604020202020204" pitchFamily="34" charset="0"/>
                        </a:rPr>
                        <a:t>th</a:t>
                      </a:r>
                      <a:r>
                        <a:rPr lang="en-US" sz="2800" dirty="0">
                          <a:solidFill>
                            <a:schemeClr val="bg1"/>
                          </a:solidFill>
                          <a:latin typeface="Arial" panose="020B0604020202020204" pitchFamily="34" charset="0"/>
                          <a:cs typeface="Arial" panose="020B0604020202020204" pitchFamily="34" charset="0"/>
                        </a:rPr>
                        <a:t> graders were in 5</a:t>
                      </a:r>
                      <a:r>
                        <a:rPr lang="en-US" sz="2800" baseline="30000" dirty="0">
                          <a:solidFill>
                            <a:schemeClr val="bg1"/>
                          </a:solidFill>
                          <a:latin typeface="Arial" panose="020B0604020202020204" pitchFamily="34" charset="0"/>
                          <a:cs typeface="Arial" panose="020B0604020202020204" pitchFamily="34" charset="0"/>
                        </a:rPr>
                        <a:t>th</a:t>
                      </a:r>
                      <a:r>
                        <a:rPr lang="en-US" sz="2800" dirty="0">
                          <a:solidFill>
                            <a:schemeClr val="bg1"/>
                          </a:solidFill>
                          <a:latin typeface="Arial" panose="020B0604020202020204" pitchFamily="34" charset="0"/>
                          <a:cs typeface="Arial" panose="020B0604020202020204" pitchFamily="34" charset="0"/>
                        </a:rPr>
                        <a:t> grade for the 2022-2023 school year, only 23% of the eighty students were considered proficient in science. In my class, only 5 out of 27 students, or 18%, met the standards on state testing. The students are now in 6</a:t>
                      </a:r>
                      <a:r>
                        <a:rPr lang="en-US" sz="2800" baseline="30000" dirty="0">
                          <a:solidFill>
                            <a:schemeClr val="bg1"/>
                          </a:solidFill>
                          <a:latin typeface="Arial" panose="020B0604020202020204" pitchFamily="34" charset="0"/>
                          <a:cs typeface="Arial" panose="020B0604020202020204" pitchFamily="34" charset="0"/>
                        </a:rPr>
                        <a:t>th</a:t>
                      </a:r>
                      <a:r>
                        <a:rPr lang="en-US" sz="2800" dirty="0">
                          <a:solidFill>
                            <a:schemeClr val="bg1"/>
                          </a:solidFill>
                          <a:latin typeface="Arial" panose="020B0604020202020204" pitchFamily="34" charset="0"/>
                          <a:cs typeface="Arial" panose="020B0604020202020204" pitchFamily="34" charset="0"/>
                        </a:rPr>
                        <a:t> grade and struggle in science. Students have had little to no homework in science. </a:t>
                      </a:r>
                    </a:p>
                    <a:p>
                      <a:pPr marL="685800" indent="-685800">
                        <a:buFont typeface="Arial" panose="020B0604020202020204" pitchFamily="34" charset="0"/>
                        <a:buChar char="•"/>
                      </a:pPr>
                      <a:endParaRPr lang="en-US" sz="48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8931199"/>
                  </a:ext>
                </a:extLst>
              </a:tr>
            </a:tbl>
          </a:graphicData>
        </a:graphic>
      </p:graphicFrame>
      <p:graphicFrame>
        <p:nvGraphicFramePr>
          <p:cNvPr id="11" name="Table 17">
            <a:extLst>
              <a:ext uri="{FF2B5EF4-FFF2-40B4-BE49-F238E27FC236}">
                <a16:creationId xmlns:a16="http://schemas.microsoft.com/office/drawing/2014/main" id="{1529F5BE-67F2-4C50-8889-C06DE72EEF98}"/>
              </a:ext>
            </a:extLst>
          </p:cNvPr>
          <p:cNvGraphicFramePr>
            <a:graphicFrameLocks noGrp="1"/>
          </p:cNvGraphicFramePr>
          <p:nvPr>
            <p:extLst>
              <p:ext uri="{D42A27DB-BD31-4B8C-83A1-F6EECF244321}">
                <p14:modId xmlns:p14="http://schemas.microsoft.com/office/powerpoint/2010/main" val="2341259970"/>
              </p:ext>
            </p:extLst>
          </p:nvPr>
        </p:nvGraphicFramePr>
        <p:xfrm>
          <a:off x="22853680" y="3677612"/>
          <a:ext cx="10064720" cy="3474720"/>
        </p:xfrm>
        <a:graphic>
          <a:graphicData uri="http://schemas.openxmlformats.org/drawingml/2006/table">
            <a:tbl>
              <a:tblPr firstRow="1" bandRow="1">
                <a:tableStyleId>{073A0DAA-6AF3-43AB-8588-CEC1D06C72B9}</a:tableStyleId>
              </a:tblPr>
              <a:tblGrid>
                <a:gridCol w="10064720">
                  <a:extLst>
                    <a:ext uri="{9D8B030D-6E8A-4147-A177-3AD203B41FA5}">
                      <a16:colId xmlns:a16="http://schemas.microsoft.com/office/drawing/2014/main" val="3799228225"/>
                    </a:ext>
                  </a:extLst>
                </a:gridCol>
              </a:tblGrid>
              <a:tr h="370840">
                <a:tc>
                  <a:txBody>
                    <a:bodyPr/>
                    <a:lstStyle/>
                    <a:p>
                      <a:pPr algn="ctr"/>
                      <a:r>
                        <a:rPr lang="en-US" sz="4800" dirty="0">
                          <a:solidFill>
                            <a:schemeClr val="bg1"/>
                          </a:solidFill>
                          <a:latin typeface="Arial" panose="020B0604020202020204" pitchFamily="34" charset="0"/>
                          <a:cs typeface="Arial" panose="020B0604020202020204" pitchFamily="34" charset="0"/>
                        </a:rPr>
                        <a:t>RESULTS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5955989"/>
                  </a:ext>
                </a:extLst>
              </a:tr>
              <a:tr h="370840">
                <a:tc>
                  <a:txBody>
                    <a:bodyPr/>
                    <a:lstStyle/>
                    <a:p>
                      <a:r>
                        <a:rPr lang="en-US" sz="2800" dirty="0">
                          <a:solidFill>
                            <a:schemeClr val="bg1"/>
                          </a:solidFill>
                          <a:latin typeface="Arial" panose="020B0604020202020204" pitchFamily="34" charset="0"/>
                          <a:cs typeface="Arial" panose="020B0604020202020204" pitchFamily="34" charset="0"/>
                        </a:rPr>
                        <a:t>According to the survey, there needs to be more connection between parents and students regarding homework. The data also shows that student’s test scores slightly improved with homework. However, the type of homework that is given does affect student scores. Furthermore, students struggle with some of the homework, such as fill-in-the-blank</a:t>
                      </a:r>
                      <a:endParaRPr lang="en-US" sz="2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7052541"/>
                  </a:ext>
                </a:extLst>
              </a:tr>
            </a:tbl>
          </a:graphicData>
        </a:graphic>
      </p:graphicFrame>
      <p:graphicFrame>
        <p:nvGraphicFramePr>
          <p:cNvPr id="12" name="Table 13">
            <a:extLst>
              <a:ext uri="{FF2B5EF4-FFF2-40B4-BE49-F238E27FC236}">
                <a16:creationId xmlns:a16="http://schemas.microsoft.com/office/drawing/2014/main" id="{431818D5-4584-4C43-B78B-7849FDF9658B}"/>
              </a:ext>
            </a:extLst>
          </p:cNvPr>
          <p:cNvGraphicFramePr>
            <a:graphicFrameLocks noGrp="1"/>
          </p:cNvGraphicFramePr>
          <p:nvPr>
            <p:extLst>
              <p:ext uri="{D42A27DB-BD31-4B8C-83A1-F6EECF244321}">
                <p14:modId xmlns:p14="http://schemas.microsoft.com/office/powerpoint/2010/main" val="2056464108"/>
              </p:ext>
            </p:extLst>
          </p:nvPr>
        </p:nvGraphicFramePr>
        <p:xfrm>
          <a:off x="22838846" y="7527852"/>
          <a:ext cx="10079554" cy="6159759"/>
        </p:xfrm>
        <a:graphic>
          <a:graphicData uri="http://schemas.openxmlformats.org/drawingml/2006/table">
            <a:tbl>
              <a:tblPr firstRow="1" bandRow="1">
                <a:tableStyleId>{5940675A-B579-460E-94D1-54222C63F5DA}</a:tableStyleId>
              </a:tblPr>
              <a:tblGrid>
                <a:gridCol w="10079554">
                  <a:extLst>
                    <a:ext uri="{9D8B030D-6E8A-4147-A177-3AD203B41FA5}">
                      <a16:colId xmlns:a16="http://schemas.microsoft.com/office/drawing/2014/main" val="3171160601"/>
                    </a:ext>
                  </a:extLst>
                </a:gridCol>
              </a:tblGrid>
              <a:tr h="947679">
                <a:tc>
                  <a:txBody>
                    <a:bodyPr/>
                    <a:lstStyle/>
                    <a:p>
                      <a:pPr algn="ctr"/>
                      <a:r>
                        <a:rPr lang="en-US" sz="4800" b="1" dirty="0">
                          <a:solidFill>
                            <a:schemeClr val="bg1"/>
                          </a:solidFill>
                          <a:latin typeface="Arial" panose="020B0604020202020204" pitchFamily="34" charset="0"/>
                          <a:cs typeface="Arial" panose="020B0604020202020204" pitchFamily="34" charset="0"/>
                        </a:rPr>
                        <a:t>CLAIM-EVIDENCE-REASONING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5699336"/>
                  </a:ext>
                </a:extLst>
              </a:tr>
              <a:tr h="5049667">
                <a:tc>
                  <a:txBody>
                    <a:bodyPr/>
                    <a:lstStyle/>
                    <a:p>
                      <a:pPr marL="0" indent="0">
                        <a:buFont typeface="Arial" panose="020B0604020202020204" pitchFamily="34" charset="0"/>
                        <a:buNone/>
                      </a:pPr>
                      <a:r>
                        <a:rPr lang="en-US" sz="2800" dirty="0">
                          <a:solidFill>
                            <a:schemeClr val="bg1"/>
                          </a:solidFill>
                          <a:latin typeface="Arial" panose="020B0604020202020204" pitchFamily="34" charset="0"/>
                          <a:cs typeface="Arial" panose="020B0604020202020204" pitchFamily="34" charset="0"/>
                        </a:rPr>
                        <a:t>Past studies on homework effectiveness for grade six showed a slight positive effect. The study I conducted reiterates the effectiveness of homework in the classroom setting. However, the type of homework given plays an essential factor in this. The type of questions students must answer affects their assessment scores. Students did better when they had multimedia homework, used their imagination, or thought critically. Students struggled with assessment questions, where they read and answered questions. One can conclude that when students use multimedia, creativity, or critical thinking, they can make a connection from homework to the classroom.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276562"/>
                  </a:ext>
                </a:extLst>
              </a:tr>
            </a:tbl>
          </a:graphicData>
        </a:graphic>
      </p:graphicFrame>
      <p:graphicFrame>
        <p:nvGraphicFramePr>
          <p:cNvPr id="13" name="Chart 12">
            <a:extLst>
              <a:ext uri="{FF2B5EF4-FFF2-40B4-BE49-F238E27FC236}">
                <a16:creationId xmlns:a16="http://schemas.microsoft.com/office/drawing/2014/main" id="{4D2DC7B6-F48E-43B2-A32E-7D263EC2C6C9}"/>
              </a:ext>
            </a:extLst>
          </p:cNvPr>
          <p:cNvGraphicFramePr/>
          <p:nvPr>
            <p:extLst>
              <p:ext uri="{D42A27DB-BD31-4B8C-83A1-F6EECF244321}">
                <p14:modId xmlns:p14="http://schemas.microsoft.com/office/powerpoint/2010/main" val="351834042"/>
              </p:ext>
            </p:extLst>
          </p:nvPr>
        </p:nvGraphicFramePr>
        <p:xfrm>
          <a:off x="24558171" y="13371895"/>
          <a:ext cx="7781897" cy="664693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A34179ED-1C1C-42E6-93F4-C1AC621BA62D}"/>
              </a:ext>
            </a:extLst>
          </p:cNvPr>
          <p:cNvSpPr txBox="1"/>
          <p:nvPr/>
        </p:nvSpPr>
        <p:spPr>
          <a:xfrm>
            <a:off x="25177281" y="20018829"/>
            <a:ext cx="6543675" cy="646331"/>
          </a:xfrm>
          <a:prstGeom prst="rect">
            <a:avLst/>
          </a:prstGeom>
          <a:noFill/>
        </p:spPr>
        <p:txBody>
          <a:bodyPr wrap="square">
            <a:spAutoFit/>
          </a:bodyPr>
          <a:lstStyle/>
          <a:p>
            <a:pPr marL="0" marR="0">
              <a:spcBef>
                <a:spcPts val="0"/>
              </a:spcBef>
              <a:spcAft>
                <a:spcPts val="0"/>
              </a:spcAft>
            </a:pPr>
            <a:r>
              <a:rPr lang="en-US" sz="1800" b="1" dirty="0">
                <a:solidFill>
                  <a:schemeClr val="bg1"/>
                </a:solidFill>
                <a:effectLst/>
                <a:latin typeface="Times New Roman" panose="02020603050405020304" pitchFamily="18" charset="0"/>
                <a:ea typeface="Calibri" panose="020F0502020204030204" pitchFamily="34" charset="0"/>
              </a:rPr>
              <a:t>Figure 7</a:t>
            </a:r>
            <a:r>
              <a:rPr lang="en-US" b="1" dirty="0">
                <a:solidFill>
                  <a:schemeClr val="bg1"/>
                </a:solidFill>
                <a:latin typeface="Times New Roman" panose="02020603050405020304" pitchFamily="18" charset="0"/>
                <a:ea typeface="Calibri" panose="020F0502020204030204" pitchFamily="34" charset="0"/>
              </a:rPr>
              <a:t>. </a:t>
            </a:r>
            <a:r>
              <a:rPr lang="en-US" sz="1800" b="1" dirty="0">
                <a:solidFill>
                  <a:schemeClr val="bg1"/>
                </a:solidFill>
                <a:effectLst/>
                <a:latin typeface="Times New Roman" panose="02020603050405020304" pitchFamily="18" charset="0"/>
                <a:ea typeface="Calibri" panose="020F0502020204030204" pitchFamily="34" charset="0"/>
              </a:rPr>
              <a:t>Homework and student assessment success has a slight correlation. </a:t>
            </a:r>
          </a:p>
        </p:txBody>
      </p:sp>
      <p:sp>
        <p:nvSpPr>
          <p:cNvPr id="16" name="TextBox 15">
            <a:extLst>
              <a:ext uri="{FF2B5EF4-FFF2-40B4-BE49-F238E27FC236}">
                <a16:creationId xmlns:a16="http://schemas.microsoft.com/office/drawing/2014/main" id="{3173BF8D-F0FD-4B8D-AC4D-7ABB946B0272}"/>
              </a:ext>
            </a:extLst>
          </p:cNvPr>
          <p:cNvSpPr txBox="1"/>
          <p:nvPr/>
        </p:nvSpPr>
        <p:spPr>
          <a:xfrm>
            <a:off x="7419526" y="3797435"/>
            <a:ext cx="16459200" cy="830997"/>
          </a:xfrm>
          <a:prstGeom prst="rect">
            <a:avLst/>
          </a:prstGeom>
          <a:noFill/>
        </p:spPr>
        <p:txBody>
          <a:bodyPr wrap="square">
            <a:spAutoFit/>
          </a:bodyPr>
          <a:lstStyle/>
          <a:p>
            <a:pPr algn="ctr"/>
            <a:r>
              <a:rPr lang="en-US" sz="4800" b="1" dirty="0">
                <a:solidFill>
                  <a:schemeClr val="bg1"/>
                </a:solidFill>
                <a:latin typeface="Arial" panose="020B0604020202020204" pitchFamily="34" charset="0"/>
                <a:cs typeface="Arial" panose="020B0604020202020204" pitchFamily="34" charset="0"/>
              </a:rPr>
              <a:t>DATA ANALYSIS</a:t>
            </a:r>
          </a:p>
        </p:txBody>
      </p:sp>
      <p:sp>
        <p:nvSpPr>
          <p:cNvPr id="18" name="TextBox 17">
            <a:extLst>
              <a:ext uri="{FF2B5EF4-FFF2-40B4-BE49-F238E27FC236}">
                <a16:creationId xmlns:a16="http://schemas.microsoft.com/office/drawing/2014/main" id="{2BC97986-230C-4267-8A6E-9BB91BC61877}"/>
              </a:ext>
            </a:extLst>
          </p:cNvPr>
          <p:cNvSpPr txBox="1"/>
          <p:nvPr/>
        </p:nvSpPr>
        <p:spPr>
          <a:xfrm>
            <a:off x="7320441" y="4811551"/>
            <a:ext cx="16459200" cy="523220"/>
          </a:xfrm>
          <a:prstGeom prst="rect">
            <a:avLst/>
          </a:prstGeom>
          <a:noFill/>
        </p:spPr>
        <p:txBody>
          <a:bodyPr wrap="square">
            <a:spAutoFit/>
          </a:bodyPr>
          <a:lstStyle/>
          <a:p>
            <a:pPr marL="0" marR="0" lvl="0" indent="0" algn="ctr" defTabSz="292608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Arial" panose="020B0604020202020204" pitchFamily="34" charset="0"/>
                <a:cs typeface="Arial" panose="020B0604020202020204" pitchFamily="34" charset="0"/>
              </a:rPr>
              <a:t>THE EFFECT OF HOMEWORK ON ASSESSMENT</a:t>
            </a:r>
          </a:p>
        </p:txBody>
      </p:sp>
      <p:graphicFrame>
        <p:nvGraphicFramePr>
          <p:cNvPr id="19" name="Chart 18">
            <a:extLst>
              <a:ext uri="{FF2B5EF4-FFF2-40B4-BE49-F238E27FC236}">
                <a16:creationId xmlns:a16="http://schemas.microsoft.com/office/drawing/2014/main" id="{DBBBC1B6-7A2A-47BA-A59A-7BF68A3EFF38}"/>
              </a:ext>
            </a:extLst>
          </p:cNvPr>
          <p:cNvGraphicFramePr/>
          <p:nvPr>
            <p:extLst>
              <p:ext uri="{D42A27DB-BD31-4B8C-83A1-F6EECF244321}">
                <p14:modId xmlns:p14="http://schemas.microsoft.com/office/powerpoint/2010/main" val="983613587"/>
              </p:ext>
            </p:extLst>
          </p:nvPr>
        </p:nvGraphicFramePr>
        <p:xfrm>
          <a:off x="9719479" y="6093761"/>
          <a:ext cx="5849384" cy="591375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996B2DB0-ED35-4B57-8471-A3E362F6C964}"/>
              </a:ext>
            </a:extLst>
          </p:cNvPr>
          <p:cNvSpPr txBox="1"/>
          <p:nvPr/>
        </p:nvSpPr>
        <p:spPr>
          <a:xfrm>
            <a:off x="9844647" y="12007516"/>
            <a:ext cx="5804479" cy="923330"/>
          </a:xfrm>
          <a:prstGeom prst="rect">
            <a:avLst/>
          </a:prstGeom>
          <a:noFill/>
        </p:spPr>
        <p:txBody>
          <a:bodyPr wrap="square">
            <a:spAutoFit/>
          </a:bodyPr>
          <a:lstStyle/>
          <a:p>
            <a:pPr marL="0" marR="0">
              <a:spcBef>
                <a:spcPts val="0"/>
              </a:spcBef>
              <a:spcAft>
                <a:spcPts val="0"/>
              </a:spcAft>
            </a:pPr>
            <a:r>
              <a:rPr lang="en-US" sz="1800" b="1" dirty="0">
                <a:solidFill>
                  <a:schemeClr val="bg1"/>
                </a:solidFill>
                <a:effectLst/>
                <a:latin typeface="Times New Roman" panose="02020603050405020304" pitchFamily="18" charset="0"/>
                <a:ea typeface="Calibri" panose="020F0502020204030204" pitchFamily="34" charset="0"/>
              </a:rPr>
              <a:t>Figure 4. Parent and student perceptions of science homework. The disconnect between the perceptions is great for having fun doing homework. </a:t>
            </a:r>
          </a:p>
        </p:txBody>
      </p:sp>
      <p:graphicFrame>
        <p:nvGraphicFramePr>
          <p:cNvPr id="22" name="Chart 21">
            <a:extLst>
              <a:ext uri="{FF2B5EF4-FFF2-40B4-BE49-F238E27FC236}">
                <a16:creationId xmlns:a16="http://schemas.microsoft.com/office/drawing/2014/main" id="{DBBBC1B6-7A2A-47BA-A59A-7BF68A3EFF38}"/>
              </a:ext>
            </a:extLst>
          </p:cNvPr>
          <p:cNvGraphicFramePr/>
          <p:nvPr>
            <p:extLst>
              <p:ext uri="{D42A27DB-BD31-4B8C-83A1-F6EECF244321}">
                <p14:modId xmlns:p14="http://schemas.microsoft.com/office/powerpoint/2010/main" val="397678650"/>
              </p:ext>
            </p:extLst>
          </p:nvPr>
        </p:nvGraphicFramePr>
        <p:xfrm>
          <a:off x="15984816" y="6093761"/>
          <a:ext cx="5849384" cy="5721250"/>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Box 23">
            <a:extLst>
              <a:ext uri="{FF2B5EF4-FFF2-40B4-BE49-F238E27FC236}">
                <a16:creationId xmlns:a16="http://schemas.microsoft.com/office/drawing/2014/main" id="{11C71FEB-4C83-4A31-A28D-D62DACE96D75}"/>
              </a:ext>
            </a:extLst>
          </p:cNvPr>
          <p:cNvSpPr txBox="1"/>
          <p:nvPr/>
        </p:nvSpPr>
        <p:spPr>
          <a:xfrm>
            <a:off x="16017060" y="11968320"/>
            <a:ext cx="6373588" cy="646331"/>
          </a:xfrm>
          <a:prstGeom prst="rect">
            <a:avLst/>
          </a:prstGeom>
          <a:noFill/>
        </p:spPr>
        <p:txBody>
          <a:bodyPr wrap="square">
            <a:spAutoFit/>
          </a:bodyPr>
          <a:lstStyle/>
          <a:p>
            <a:pPr marL="0" marR="0">
              <a:spcBef>
                <a:spcPts val="0"/>
              </a:spcBef>
              <a:spcAft>
                <a:spcPts val="0"/>
              </a:spcAft>
            </a:pPr>
            <a:r>
              <a:rPr lang="en-US" sz="1800" b="1">
                <a:solidFill>
                  <a:schemeClr val="bg1"/>
                </a:solidFill>
                <a:effectLst/>
                <a:latin typeface="Times New Roman" panose="02020603050405020304" pitchFamily="18" charset="0"/>
                <a:ea typeface="Calibri" panose="020F0502020204030204" pitchFamily="34" charset="0"/>
              </a:rPr>
              <a:t>Figure 5: </a:t>
            </a:r>
            <a:r>
              <a:rPr lang="en-US" sz="1800" b="1" dirty="0">
                <a:solidFill>
                  <a:schemeClr val="bg1"/>
                </a:solidFill>
                <a:effectLst/>
                <a:latin typeface="Times New Roman" panose="02020603050405020304" pitchFamily="18" charset="0"/>
                <a:ea typeface="Calibri" panose="020F0502020204030204" pitchFamily="34" charset="0"/>
              </a:rPr>
              <a:t>Comparisons of parent and student data on how science homework can affect their grade. </a:t>
            </a:r>
          </a:p>
        </p:txBody>
      </p:sp>
      <p:sp>
        <p:nvSpPr>
          <p:cNvPr id="25" name="TextBox 24">
            <a:extLst>
              <a:ext uri="{FF2B5EF4-FFF2-40B4-BE49-F238E27FC236}">
                <a16:creationId xmlns:a16="http://schemas.microsoft.com/office/drawing/2014/main" id="{B24A8F50-9BFA-4BFF-AD28-8A34C5155E61}"/>
              </a:ext>
            </a:extLst>
          </p:cNvPr>
          <p:cNvSpPr txBox="1"/>
          <p:nvPr/>
        </p:nvSpPr>
        <p:spPr>
          <a:xfrm>
            <a:off x="9648704" y="13463279"/>
            <a:ext cx="11989553" cy="1323439"/>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Parents and students have different perceptions of homework. Parents see homework as something fun for students and that they enjoy doing, while students see homework as something they are forced to do. Parents and students also see a difference in whether homework affects a student’s grades. Parents believe that it shouldn’t, and students see it as it should.  </a:t>
            </a:r>
          </a:p>
        </p:txBody>
      </p:sp>
      <p:graphicFrame>
        <p:nvGraphicFramePr>
          <p:cNvPr id="26" name="Chart 25">
            <a:extLst>
              <a:ext uri="{FF2B5EF4-FFF2-40B4-BE49-F238E27FC236}">
                <a16:creationId xmlns:a16="http://schemas.microsoft.com/office/drawing/2014/main" id="{FC8F3FE2-7AF4-4D13-BE57-5E0E01123766}"/>
              </a:ext>
            </a:extLst>
          </p:cNvPr>
          <p:cNvGraphicFramePr/>
          <p:nvPr>
            <p:extLst>
              <p:ext uri="{D42A27DB-BD31-4B8C-83A1-F6EECF244321}">
                <p14:modId xmlns:p14="http://schemas.microsoft.com/office/powerpoint/2010/main" val="4008871672"/>
              </p:ext>
            </p:extLst>
          </p:nvPr>
        </p:nvGraphicFramePr>
        <p:xfrm>
          <a:off x="9844647" y="15196041"/>
          <a:ext cx="7039096" cy="5469120"/>
        </p:xfrm>
        <a:graphic>
          <a:graphicData uri="http://schemas.openxmlformats.org/drawingml/2006/chart">
            <c:chart xmlns:c="http://schemas.openxmlformats.org/drawingml/2006/chart" xmlns:r="http://schemas.openxmlformats.org/officeDocument/2006/relationships" r:id="rId9"/>
          </a:graphicData>
        </a:graphic>
      </p:graphicFrame>
      <p:sp>
        <p:nvSpPr>
          <p:cNvPr id="28" name="TextBox 27">
            <a:extLst>
              <a:ext uri="{FF2B5EF4-FFF2-40B4-BE49-F238E27FC236}">
                <a16:creationId xmlns:a16="http://schemas.microsoft.com/office/drawing/2014/main" id="{EC9AA88B-1136-45E9-8E93-F3110799F0D5}"/>
              </a:ext>
            </a:extLst>
          </p:cNvPr>
          <p:cNvSpPr txBox="1"/>
          <p:nvPr/>
        </p:nvSpPr>
        <p:spPr>
          <a:xfrm>
            <a:off x="9844647" y="20743159"/>
            <a:ext cx="7039096" cy="369332"/>
          </a:xfrm>
          <a:prstGeom prst="rect">
            <a:avLst/>
          </a:prstGeom>
          <a:noFill/>
        </p:spPr>
        <p:txBody>
          <a:bodyPr wrap="square">
            <a:spAutoFit/>
          </a:bodyPr>
          <a:lstStyle/>
          <a:p>
            <a:pPr marL="0" marR="0">
              <a:spcBef>
                <a:spcPts val="0"/>
              </a:spcBef>
              <a:spcAft>
                <a:spcPts val="0"/>
              </a:spcAft>
            </a:pPr>
            <a:r>
              <a:rPr lang="en-US" sz="1800" b="1" dirty="0">
                <a:solidFill>
                  <a:schemeClr val="bg1"/>
                </a:solidFill>
                <a:effectLst/>
                <a:latin typeface="Times New Roman" panose="02020603050405020304" pitchFamily="18" charset="0"/>
                <a:ea typeface="Calibri" panose="020F0502020204030204" pitchFamily="34" charset="0"/>
              </a:rPr>
              <a:t>Figure 6: Student post-survey after homework and assessments</a:t>
            </a:r>
          </a:p>
        </p:txBody>
      </p:sp>
      <p:sp>
        <p:nvSpPr>
          <p:cNvPr id="29" name="TextBox 28">
            <a:extLst>
              <a:ext uri="{FF2B5EF4-FFF2-40B4-BE49-F238E27FC236}">
                <a16:creationId xmlns:a16="http://schemas.microsoft.com/office/drawing/2014/main" id="{FFA4AF90-4A3F-4842-B377-B7456C359678}"/>
              </a:ext>
            </a:extLst>
          </p:cNvPr>
          <p:cNvSpPr txBox="1"/>
          <p:nvPr/>
        </p:nvSpPr>
        <p:spPr>
          <a:xfrm>
            <a:off x="17340943" y="16002000"/>
            <a:ext cx="4493257" cy="4093428"/>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 The data throughout the </a:t>
            </a:r>
            <a:r>
              <a:rPr lang="en-US" sz="2000">
                <a:solidFill>
                  <a:schemeClr val="bg1"/>
                </a:solidFill>
                <a:latin typeface="Arial" panose="020B0604020202020204" pitchFamily="34" charset="0"/>
                <a:cs typeface="Arial" panose="020B0604020202020204" pitchFamily="34" charset="0"/>
              </a:rPr>
              <a:t>five weeks </a:t>
            </a:r>
            <a:r>
              <a:rPr lang="en-US" sz="2000" dirty="0">
                <a:solidFill>
                  <a:schemeClr val="bg1"/>
                </a:solidFill>
                <a:latin typeface="Arial" panose="020B0604020202020204" pitchFamily="34" charset="0"/>
                <a:cs typeface="Arial" panose="020B0604020202020204" pitchFamily="34" charset="0"/>
              </a:rPr>
              <a:t>show that students were neutral about homework helping with class instruction. However, when analyzing the final data on students who did their homework compared to the average assessment scores, students started to make gains in week four and week five when homework was creative using observations at home, multimedia creations for homework, and thinking of questions instead of answering questions in the reading. </a:t>
            </a:r>
            <a:r>
              <a:rPr lang="en-US" dirty="0">
                <a:solidFill>
                  <a:schemeClr val="bg1"/>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8093E902-7242-4BF1-9C8F-7AD2F7D9E9D5}"/>
              </a:ext>
            </a:extLst>
          </p:cNvPr>
          <p:cNvSpPr txBox="1"/>
          <p:nvPr/>
        </p:nvSpPr>
        <p:spPr>
          <a:xfrm>
            <a:off x="74344" y="21349181"/>
            <a:ext cx="2268713" cy="584775"/>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Figure 1:Student Post Assessment survey</a:t>
            </a:r>
          </a:p>
        </p:txBody>
      </p:sp>
      <p:sp>
        <p:nvSpPr>
          <p:cNvPr id="27" name="TextBox 26">
            <a:extLst>
              <a:ext uri="{FF2B5EF4-FFF2-40B4-BE49-F238E27FC236}">
                <a16:creationId xmlns:a16="http://schemas.microsoft.com/office/drawing/2014/main" id="{235C9447-EBB0-4B1F-9B4C-C3D43B0999FE}"/>
              </a:ext>
            </a:extLst>
          </p:cNvPr>
          <p:cNvSpPr txBox="1"/>
          <p:nvPr/>
        </p:nvSpPr>
        <p:spPr>
          <a:xfrm>
            <a:off x="2950683" y="21403157"/>
            <a:ext cx="2268713" cy="584775"/>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Figure 2: Room 9 Student Survey </a:t>
            </a:r>
          </a:p>
        </p:txBody>
      </p:sp>
      <p:pic>
        <p:nvPicPr>
          <p:cNvPr id="20" name="Picture 19">
            <a:extLst>
              <a:ext uri="{FF2B5EF4-FFF2-40B4-BE49-F238E27FC236}">
                <a16:creationId xmlns:a16="http://schemas.microsoft.com/office/drawing/2014/main" id="{C56FE5DB-1D3E-4BFA-A657-FC5A8DE1FE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9400" y="16935907"/>
            <a:ext cx="3345173" cy="4331424"/>
          </a:xfrm>
          <a:prstGeom prst="rect">
            <a:avLst/>
          </a:prstGeom>
        </p:spPr>
      </p:pic>
      <p:sp>
        <p:nvSpPr>
          <p:cNvPr id="31" name="TextBox 30">
            <a:extLst>
              <a:ext uri="{FF2B5EF4-FFF2-40B4-BE49-F238E27FC236}">
                <a16:creationId xmlns:a16="http://schemas.microsoft.com/office/drawing/2014/main" id="{1E9F35EE-F57C-41DB-B7EC-D5122A0F1120}"/>
              </a:ext>
            </a:extLst>
          </p:cNvPr>
          <p:cNvSpPr txBox="1"/>
          <p:nvPr/>
        </p:nvSpPr>
        <p:spPr>
          <a:xfrm>
            <a:off x="6186084" y="21332628"/>
            <a:ext cx="2268713" cy="584775"/>
          </a:xfrm>
          <a:prstGeom prst="rect">
            <a:avLst/>
          </a:prstGeom>
          <a:no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Figure 3: Family Homework Survey</a:t>
            </a:r>
          </a:p>
        </p:txBody>
      </p:sp>
    </p:spTree>
    <p:extLst>
      <p:ext uri="{BB962C8B-B14F-4D97-AF65-F5344CB8AC3E}">
        <p14:creationId xmlns:p14="http://schemas.microsoft.com/office/powerpoint/2010/main" val="4265154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21112</TotalTime>
  <Words>583</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Corbel</vt:lpstr>
      <vt:lpstr>Times New Roman</vt:lpstr>
      <vt:lpstr>Wingdings</vt:lpstr>
      <vt:lpstr>Banded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WEAR</dc:creator>
  <cp:lastModifiedBy>NANCY WEAR</cp:lastModifiedBy>
  <cp:revision>92</cp:revision>
  <dcterms:created xsi:type="dcterms:W3CDTF">2023-11-10T23:50:57Z</dcterms:created>
  <dcterms:modified xsi:type="dcterms:W3CDTF">2024-06-25T03:44:44Z</dcterms:modified>
</cp:coreProperties>
</file>