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8"/>
  </p:notesMasterIdLst>
  <p:handoutMasterIdLst>
    <p:handoutMasterId r:id="rId29"/>
  </p:handoutMasterIdLst>
  <p:sldIdLst>
    <p:sldId id="344" r:id="rId2"/>
    <p:sldId id="364" r:id="rId3"/>
    <p:sldId id="358" r:id="rId4"/>
    <p:sldId id="359" r:id="rId5"/>
    <p:sldId id="363" r:id="rId6"/>
    <p:sldId id="352" r:id="rId7"/>
    <p:sldId id="354" r:id="rId8"/>
    <p:sldId id="355" r:id="rId9"/>
    <p:sldId id="356" r:id="rId10"/>
    <p:sldId id="357" r:id="rId11"/>
    <p:sldId id="336" r:id="rId12"/>
    <p:sldId id="349" r:id="rId13"/>
    <p:sldId id="378" r:id="rId14"/>
    <p:sldId id="379" r:id="rId15"/>
    <p:sldId id="368" r:id="rId16"/>
    <p:sldId id="370" r:id="rId17"/>
    <p:sldId id="371" r:id="rId18"/>
    <p:sldId id="373" r:id="rId19"/>
    <p:sldId id="375" r:id="rId20"/>
    <p:sldId id="377" r:id="rId21"/>
    <p:sldId id="331" r:id="rId22"/>
    <p:sldId id="345" r:id="rId23"/>
    <p:sldId id="350" r:id="rId24"/>
    <p:sldId id="360" r:id="rId25"/>
    <p:sldId id="353" r:id="rId26"/>
    <p:sldId id="361" r:id="rId27"/>
  </p:sldIdLst>
  <p:sldSz cx="9144000" cy="6858000" type="screen4x3"/>
  <p:notesSz cx="7010400" cy="9236075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7781" autoAdjust="0"/>
  </p:normalViewPr>
  <p:slideViewPr>
    <p:cSldViewPr>
      <p:cViewPr>
        <p:scale>
          <a:sx n="78" d="100"/>
          <a:sy n="78" d="100"/>
        </p:scale>
        <p:origin x="-185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316399714523055E-2"/>
          <c:y val="3.4257813843138606E-2"/>
          <c:w val="0.80241146119736517"/>
          <c:h val="0.85970636215334417"/>
        </c:manualLayout>
      </c:layout>
      <c:barChart>
        <c:barDir val="col"/>
        <c:grouping val="clustered"/>
        <c:varyColors val="0"/>
        <c:ser>
          <c:idx val="0"/>
          <c:order val="0"/>
          <c:tx>
            <c:v>Submitted</c:v>
          </c:tx>
          <c:spPr>
            <a:ln cmpd="sng">
              <a:solidFill>
                <a:schemeClr val="tx1">
                  <a:alpha val="0"/>
                </a:schemeClr>
              </a:solidFill>
            </a:ln>
          </c:spPr>
          <c:invertIfNegative val="0"/>
          <c:dPt>
            <c:idx val="5"/>
            <c:invertIfNegative val="0"/>
            <c:bubble3D val="0"/>
            <c:spPr>
              <a:ln w="25400" cmpd="sng">
                <a:solidFill>
                  <a:schemeClr val="tx1">
                    <a:alpha val="0"/>
                  </a:schemeClr>
                </a:solidFill>
                <a:prstDash val="dash"/>
              </a:ln>
            </c:spPr>
          </c:dPt>
          <c:cat>
            <c:strRef>
              <c:f>Data!$A$2:$A$8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2011 - Jan-Apr</c:v>
                </c:pt>
              </c:strCache>
            </c:strRef>
          </c:cat>
          <c:val>
            <c:numRef>
              <c:f>Data!$B$2:$B$8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16</c:v>
                </c:pt>
                <c:pt idx="3">
                  <c:v>27</c:v>
                </c:pt>
                <c:pt idx="4">
                  <c:v>28</c:v>
                </c:pt>
                <c:pt idx="5">
                  <c:v>19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v>Funded</c:v>
          </c:tx>
          <c:spPr>
            <a:ln>
              <a:solidFill>
                <a:schemeClr val="tx1">
                  <a:alpha val="0"/>
                </a:schemeClr>
              </a:solidFill>
            </a:ln>
          </c:spPr>
          <c:invertIfNegative val="0"/>
          <c:dPt>
            <c:idx val="5"/>
            <c:invertIfNegative val="0"/>
            <c:bubble3D val="0"/>
            <c:spPr>
              <a:ln w="25400">
                <a:solidFill>
                  <a:schemeClr val="tx1">
                    <a:alpha val="0"/>
                  </a:schemeClr>
                </a:solidFill>
                <a:prstDash val="dash"/>
              </a:ln>
            </c:spPr>
          </c:dPt>
          <c:cat>
            <c:strRef>
              <c:f>Data!$A$2:$A$8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2011 - Jan-Apr</c:v>
                </c:pt>
              </c:strCache>
            </c:strRef>
          </c:cat>
          <c:val>
            <c:numRef>
              <c:f>Data!$C$2:$C$8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11</c:v>
                </c:pt>
                <c:pt idx="4">
                  <c:v>11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v>Pending</c:v>
          </c:tx>
          <c:spPr>
            <a:ln>
              <a:solidFill>
                <a:schemeClr val="tx1">
                  <a:alpha val="0"/>
                </a:schemeClr>
              </a:solidFill>
            </a:ln>
          </c:spPr>
          <c:invertIfNegative val="0"/>
          <c:dPt>
            <c:idx val="5"/>
            <c:invertIfNegative val="0"/>
            <c:bubble3D val="0"/>
            <c:spPr>
              <a:ln w="25400">
                <a:solidFill>
                  <a:schemeClr val="tx1">
                    <a:alpha val="0"/>
                  </a:schemeClr>
                </a:solidFill>
                <a:prstDash val="dash"/>
              </a:ln>
            </c:spPr>
          </c:dPt>
          <c:cat>
            <c:strRef>
              <c:f>Data!$A$2:$A$8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2011 - Jan-Apr</c:v>
                </c:pt>
              </c:strCache>
            </c:strRef>
          </c:cat>
          <c:val>
            <c:numRef>
              <c:f>Data!$D$2:$D$8</c:f>
              <c:numCache>
                <c:formatCode>General</c:formatCode>
                <c:ptCount val="7"/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66912"/>
        <c:axId val="41768832"/>
      </c:barChart>
      <c:catAx>
        <c:axId val="4176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>
            <c:manualLayout>
              <c:xMode val="edge"/>
              <c:yMode val="edge"/>
              <c:x val="0.47322027354307311"/>
              <c:y val="0.95080786026200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176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7688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All Grants (#)</a:t>
                </a:r>
              </a:p>
            </c:rich>
          </c:tx>
          <c:layout>
            <c:manualLayout>
              <c:xMode val="edge"/>
              <c:yMode val="edge"/>
              <c:x val="9.2369341648044362E-3"/>
              <c:y val="0.3761584086923632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25400"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176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9.8409174990751011E-2"/>
          <c:y val="3.4257748776508973E-2"/>
          <c:w val="0.11727709951905289"/>
          <c:h val="0.10440456769983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External Research Grants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0364751605639518E-2"/>
          <c:y val="5.1400554097404488E-2"/>
          <c:w val="0.8664283280133982"/>
          <c:h val="0.79822506561679785"/>
        </c:manualLayout>
      </c:layout>
      <c:barChart>
        <c:barDir val="col"/>
        <c:grouping val="clustered"/>
        <c:varyColors val="0"/>
        <c:ser>
          <c:idx val="1"/>
          <c:order val="0"/>
          <c:tx>
            <c:v>Submitted</c:v>
          </c:tx>
          <c:spPr>
            <a:ln w="25400">
              <a:solidFill>
                <a:schemeClr val="tx1"/>
              </a:solidFill>
              <a:prstDash val="dash"/>
            </a:ln>
          </c:spPr>
          <c:invertIfNegative val="0"/>
          <c:dPt>
            <c:idx val="0"/>
            <c:invertIfNegative val="0"/>
            <c:bubble3D val="0"/>
            <c:spPr>
              <a:ln w="25400">
                <a:solidFill>
                  <a:schemeClr val="tx1">
                    <a:alpha val="0"/>
                  </a:schemeClr>
                </a:solidFill>
                <a:prstDash val="dash"/>
              </a:ln>
            </c:spPr>
          </c:dPt>
          <c:dPt>
            <c:idx val="1"/>
            <c:invertIfNegative val="0"/>
            <c:bubble3D val="0"/>
            <c:spPr>
              <a:ln w="25400">
                <a:solidFill>
                  <a:schemeClr val="tx1">
                    <a:alpha val="0"/>
                  </a:schemeClr>
                </a:solidFill>
                <a:prstDash val="dash"/>
              </a:ln>
            </c:spPr>
          </c:dPt>
          <c:cat>
            <c:strRef>
              <c:f>Data!$A$6:$A$8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2011 - Jan-Apr</c:v>
                </c:pt>
              </c:strCache>
            </c:strRef>
          </c:cat>
          <c:val>
            <c:numRef>
              <c:f>Data!$K$6:$K$8</c:f>
              <c:numCache>
                <c:formatCode>General</c:formatCode>
                <c:ptCount val="3"/>
                <c:pt idx="0">
                  <c:v>16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ser>
          <c:idx val="0"/>
          <c:order val="1"/>
          <c:tx>
            <c:v>Funded</c:v>
          </c:tx>
          <c:invertIfNegative val="0"/>
          <c:dPt>
            <c:idx val="1"/>
            <c:invertIfNegative val="0"/>
            <c:bubble3D val="0"/>
            <c:spPr>
              <a:ln w="25400">
                <a:solidFill>
                  <a:prstClr val="black">
                    <a:alpha val="0"/>
                  </a:prstClr>
                </a:solidFill>
                <a:prstDash val="dash"/>
              </a:ln>
            </c:spPr>
          </c:dPt>
          <c:dPt>
            <c:idx val="2"/>
            <c:invertIfNegative val="0"/>
            <c:bubble3D val="0"/>
            <c:spPr>
              <a:ln w="25400">
                <a:solidFill>
                  <a:schemeClr val="tx1"/>
                </a:solidFill>
                <a:prstDash val="dash"/>
              </a:ln>
            </c:spPr>
          </c:dPt>
          <c:cat>
            <c:strRef>
              <c:f>Data!$A$6:$A$8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2011 - Jan-Apr</c:v>
                </c:pt>
              </c:strCache>
            </c:strRef>
          </c:cat>
          <c:val>
            <c:numRef>
              <c:f>Data!$L$6:$L$8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v>Pending</c:v>
          </c:tx>
          <c:invertIfNegative val="0"/>
          <c:cat>
            <c:strRef>
              <c:f>Data!$A$6:$A$8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2011 - Jan-Apr</c:v>
                </c:pt>
              </c:strCache>
            </c:strRef>
          </c:cat>
          <c:val>
            <c:numRef>
              <c:f>Data!$M$6:$M$8</c:f>
              <c:numCache>
                <c:formatCode>General</c:formatCode>
                <c:ptCount val="3"/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79616"/>
        <c:axId val="38406784"/>
      </c:barChart>
      <c:catAx>
        <c:axId val="35679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406784"/>
        <c:crosses val="autoZero"/>
        <c:auto val="1"/>
        <c:lblAlgn val="ctr"/>
        <c:lblOffset val="100"/>
        <c:noMultiLvlLbl val="0"/>
      </c:catAx>
      <c:valAx>
        <c:axId val="38406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Grants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67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02702546797031"/>
          <c:y val="8.50823192555476E-2"/>
          <c:w val="0.149754963711309"/>
          <c:h val="0.16834246651013735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0.13373</cdr:x>
      <cdr:y>0.7952</cdr:y>
    </cdr:from>
    <cdr:to>
      <cdr:x>0.17194</cdr:x>
      <cdr:y>0.82958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42994" y="4625340"/>
          <a:ext cx="326621" cy="2000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33%</a:t>
          </a:r>
        </a:p>
      </cdr:txBody>
    </cdr:sp>
  </cdr:relSizeAnchor>
  <cdr:relSizeAnchor xmlns:cdr="http://schemas.openxmlformats.org/drawingml/2006/chartDrawing">
    <cdr:from>
      <cdr:x>0.36175</cdr:x>
      <cdr:y>0.73959</cdr:y>
    </cdr:from>
    <cdr:to>
      <cdr:x>0.39996</cdr:x>
      <cdr:y>0.77397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91913" y="4301880"/>
          <a:ext cx="326621" cy="2000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25%</a:t>
          </a:r>
        </a:p>
      </cdr:txBody>
    </cdr:sp>
  </cdr:relSizeAnchor>
  <cdr:relSizeAnchor xmlns:cdr="http://schemas.openxmlformats.org/drawingml/2006/chartDrawing">
    <cdr:from>
      <cdr:x>0.24833</cdr:x>
      <cdr:y>0.73481</cdr:y>
    </cdr:from>
    <cdr:to>
      <cdr:x>0.28655</cdr:x>
      <cdr:y>0.7692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2521" y="4274114"/>
          <a:ext cx="326621" cy="2000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50%</a:t>
          </a:r>
        </a:p>
      </cdr:txBody>
    </cdr:sp>
  </cdr:relSizeAnchor>
  <cdr:relSizeAnchor xmlns:cdr="http://schemas.openxmlformats.org/drawingml/2006/chartDrawing">
    <cdr:from>
      <cdr:x>0.47982</cdr:x>
      <cdr:y>0.53525</cdr:y>
    </cdr:from>
    <cdr:to>
      <cdr:x>0.51803</cdr:x>
      <cdr:y>0.56963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01063" y="3113316"/>
          <a:ext cx="326622" cy="2000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41%</a:t>
          </a:r>
        </a:p>
      </cdr:txBody>
    </cdr:sp>
  </cdr:relSizeAnchor>
  <cdr:relSizeAnchor xmlns:cdr="http://schemas.openxmlformats.org/drawingml/2006/chartDrawing">
    <cdr:from>
      <cdr:x>0.59378</cdr:x>
      <cdr:y>0.53704</cdr:y>
    </cdr:from>
    <cdr:to>
      <cdr:x>0.632</cdr:x>
      <cdr:y>0.57142</cdr:y>
    </cdr:to>
    <cdr:sp macro="" textlink="">
      <cdr:nvSpPr>
        <cdr:cNvPr id="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75122" y="3123730"/>
          <a:ext cx="326621" cy="2000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39%</a:t>
          </a:r>
        </a:p>
      </cdr:txBody>
    </cdr:sp>
  </cdr:relSizeAnchor>
  <cdr:relSizeAnchor xmlns:cdr="http://schemas.openxmlformats.org/drawingml/2006/chartDrawing">
    <cdr:from>
      <cdr:x>0.70467</cdr:x>
      <cdr:y>0.65272</cdr:y>
    </cdr:from>
    <cdr:to>
      <cdr:x>0.74287</cdr:x>
      <cdr:y>0.68712</cdr:y>
    </cdr:to>
    <cdr:sp macro="" textlink="">
      <cdr:nvSpPr>
        <cdr:cNvPr id="7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22859" y="3796592"/>
          <a:ext cx="326500" cy="2001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37%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0.2027</cdr:x>
      <cdr:y>0.60536</cdr:y>
    </cdr:from>
    <cdr:to>
      <cdr:x>0.2636</cdr:x>
      <cdr:y>0.66603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294" y="3802684"/>
          <a:ext cx="526472" cy="381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/>
            <a:t>25%</a:t>
          </a:r>
        </a:p>
      </cdr:txBody>
    </cdr:sp>
  </cdr:relSizeAnchor>
  <cdr:relSizeAnchor xmlns:cdr="http://schemas.openxmlformats.org/drawingml/2006/chartDrawing">
    <cdr:from>
      <cdr:x>0.49058</cdr:x>
      <cdr:y>0.70693</cdr:y>
    </cdr:from>
    <cdr:to>
      <cdr:x>0.55649</cdr:x>
      <cdr:y>0.76775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40945" y="4440679"/>
          <a:ext cx="569783" cy="382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20%</a:t>
          </a:r>
        </a:p>
      </cdr:txBody>
    </cdr:sp>
  </cdr:relSizeAnchor>
  <cdr:relSizeAnchor xmlns:cdr="http://schemas.openxmlformats.org/drawingml/2006/chartDrawing">
    <cdr:from>
      <cdr:x>0.78133</cdr:x>
      <cdr:y>0.74513</cdr:y>
    </cdr:from>
    <cdr:to>
      <cdr:x>0.84724</cdr:x>
      <cdr:y>0.80596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54470" y="4680673"/>
          <a:ext cx="569783" cy="382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??%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B704B-8AAB-4F24-98DC-0A34AC4662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42F39-388C-4FFF-8436-7210BDC98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09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DAAF1-96B3-427A-87CD-8E81D3820D0F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A28D1-9160-43C0-8FD5-7ABEA2F74E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6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A28D1-9160-43C0-8FD5-7ABEA2F74E1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A28D1-9160-43C0-8FD5-7ABEA2F74E1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E9E60-09B9-4228-A706-3961C1A095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05E03A-68E3-4F6A-B5CB-420AA83E2E36}" type="datetimeFigureOut">
              <a:rPr lang="en-US" smtClean="0"/>
              <a:pPr/>
              <a:t>5/3/2011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83820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  <a:t>College </a:t>
            </a:r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  <a:t>Nursing</a:t>
            </a:r>
            <a:b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  <a:t>2010-2011</a:t>
            </a:r>
            <a:b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  <a:t>Academic Year Hi-Lights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1" descr="MSUvert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38200" y="5334000"/>
            <a:ext cx="1245952" cy="872651"/>
          </a:xfrm>
          <a:prstGeom prst="rect">
            <a:avLst/>
          </a:prstGeom>
          <a:noFill/>
        </p:spPr>
      </p:pic>
      <p:pic>
        <p:nvPicPr>
          <p:cNvPr id="7" name="Picture 2" descr="C:\Users\helen.melland\Pictures\mntnsmind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5486400"/>
            <a:ext cx="141704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105400"/>
            <a:ext cx="1643744" cy="115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322" y="762000"/>
            <a:ext cx="837947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Additional Graduate Program Facts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Of the 9 students who entered the graduate program as “full-time” in 2009,</a:t>
            </a:r>
          </a:p>
          <a:p>
            <a:r>
              <a:rPr lang="en-US" dirty="0" smtClean="0"/>
              <a:t>7 will graduate this May, 2011</a:t>
            </a:r>
          </a:p>
          <a:p>
            <a:pPr marL="342900" indent="-342900">
              <a:buAutoNum type="arabicPlain" startAt="7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Of the 9 “part-time” students who were admitted in 2009,</a:t>
            </a:r>
          </a:p>
          <a:p>
            <a:r>
              <a:rPr lang="en-US" dirty="0"/>
              <a:t>9</a:t>
            </a:r>
            <a:r>
              <a:rPr lang="en-US" dirty="0" smtClean="0"/>
              <a:t> are on schedule to graduate in 2011 and 2012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45 of the entire faculty that is 100 members strong were involved with the graduate </a:t>
            </a:r>
          </a:p>
          <a:p>
            <a:r>
              <a:rPr lang="en-US" dirty="0" smtClean="0"/>
              <a:t>program this past year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Compliance for documentation and student immunizations was 100%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Pass rate for CNL and FNP certification – 100%!!!</a:t>
            </a:r>
          </a:p>
          <a:p>
            <a:endParaRPr lang="en-US" dirty="0"/>
          </a:p>
          <a:p>
            <a:pPr algn="ctr"/>
            <a:r>
              <a:rPr lang="en-US" dirty="0" smtClean="0"/>
              <a:t>A very special thank you from Donna and Lynn to each and every person </a:t>
            </a:r>
          </a:p>
          <a:p>
            <a:pPr algn="ctr"/>
            <a:r>
              <a:rPr lang="en-US" dirty="0" smtClean="0"/>
              <a:t>who assisted with the Graduate Program this past </a:t>
            </a:r>
            <a:r>
              <a:rPr lang="en-US" dirty="0" smtClean="0"/>
              <a:t>year (Donna Williams)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3" y="5840313"/>
            <a:ext cx="960991" cy="67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Money Matters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Overview of Non-State Supported Funding (since May 2010)</a:t>
            </a:r>
          </a:p>
          <a:p>
            <a:pPr lvl="1"/>
            <a:r>
              <a:rPr lang="en-US" sz="1800" i="1" u="sng" dirty="0" smtClean="0"/>
              <a:t>Grants</a:t>
            </a:r>
          </a:p>
          <a:p>
            <a:pPr lvl="2"/>
            <a:r>
              <a:rPr lang="en-US" sz="1800" dirty="0" smtClean="0"/>
              <a:t>Research</a:t>
            </a:r>
          </a:p>
          <a:p>
            <a:pPr lvl="3"/>
            <a:r>
              <a:rPr lang="en-US" sz="1800" dirty="0" smtClean="0"/>
              <a:t>Proposals: $</a:t>
            </a:r>
          </a:p>
          <a:p>
            <a:pPr lvl="3"/>
            <a:r>
              <a:rPr lang="en-US" sz="1800" dirty="0" smtClean="0"/>
              <a:t>Awards: </a:t>
            </a:r>
          </a:p>
          <a:p>
            <a:pPr lvl="2"/>
            <a:r>
              <a:rPr lang="en-US" sz="2000" dirty="0" smtClean="0"/>
              <a:t>$Training</a:t>
            </a:r>
          </a:p>
          <a:p>
            <a:pPr lvl="3"/>
            <a:r>
              <a:rPr lang="en-US" sz="1800" dirty="0" smtClean="0"/>
              <a:t>Proposals: </a:t>
            </a:r>
          </a:p>
          <a:p>
            <a:pPr lvl="3"/>
            <a:r>
              <a:rPr lang="en-US" sz="1800" dirty="0" smtClean="0"/>
              <a:t>Not funded: </a:t>
            </a:r>
          </a:p>
          <a:p>
            <a:pPr lvl="3"/>
            <a:r>
              <a:rPr lang="en-US" sz="1800" dirty="0" smtClean="0"/>
              <a:t>Pending:</a:t>
            </a:r>
          </a:p>
          <a:p>
            <a:pPr lvl="4"/>
            <a:r>
              <a:rPr lang="en-US" dirty="0" smtClean="0"/>
              <a:t>: Workforce Diversity Grant  (CO-OP)</a:t>
            </a:r>
          </a:p>
          <a:p>
            <a:pPr lvl="4"/>
            <a:endParaRPr lang="en-US" dirty="0"/>
          </a:p>
          <a:p>
            <a:pPr lvl="4"/>
            <a:r>
              <a:rPr lang="en-US" dirty="0" smtClean="0"/>
              <a:t>CO-OP - $25,000 from Skelly for student stipends</a:t>
            </a:r>
          </a:p>
          <a:p>
            <a:pPr lvl="4"/>
            <a:r>
              <a:rPr lang="en-US" dirty="0" smtClean="0"/>
              <a:t>$1,200 – from Montana Community Foundation to be used to purchase “honoring blankets” for CO-OP graduates</a:t>
            </a:r>
          </a:p>
        </p:txBody>
      </p:sp>
      <p:pic>
        <p:nvPicPr>
          <p:cNvPr id="4" name="Picture 11" descr="MSUvert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09600" y="5638800"/>
            <a:ext cx="1219200" cy="853914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5615235"/>
            <a:ext cx="1066799" cy="74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ctr"/>
            <a:r>
              <a:rPr lang="en-US" dirty="0" smtClean="0"/>
              <a:t>Money Matters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pPr lvl="1"/>
            <a:r>
              <a:rPr lang="en-US" sz="1800" i="1" u="sng" dirty="0" smtClean="0"/>
              <a:t>MSU Development</a:t>
            </a:r>
          </a:p>
          <a:p>
            <a:pPr lvl="3"/>
            <a:r>
              <a:rPr lang="en-US" sz="1800" dirty="0" smtClean="0"/>
              <a:t>Capital Campaign </a:t>
            </a:r>
          </a:p>
          <a:p>
            <a:pPr lvl="1"/>
            <a:r>
              <a:rPr lang="en-US" sz="1800" i="1" u="sng" dirty="0" smtClean="0"/>
              <a:t>Helene </a:t>
            </a:r>
            <a:r>
              <a:rPr lang="en-US" sz="1800" i="1" u="sng" dirty="0" err="1" smtClean="0"/>
              <a:t>Fuld</a:t>
            </a:r>
            <a:r>
              <a:rPr lang="en-US" sz="1800" i="1" u="sng" dirty="0" smtClean="0"/>
              <a:t> Scholarship</a:t>
            </a:r>
          </a:p>
          <a:p>
            <a:pPr lvl="3"/>
            <a:r>
              <a:rPr lang="en-US" sz="1800" dirty="0" smtClean="0"/>
              <a:t>$600,000 over three years</a:t>
            </a:r>
          </a:p>
          <a:p>
            <a:pPr lvl="1"/>
            <a:r>
              <a:rPr lang="en-US" sz="1800" i="1" u="sng" dirty="0" smtClean="0"/>
              <a:t>Equipment Fee Allocation Requests Approved</a:t>
            </a:r>
          </a:p>
          <a:p>
            <a:pPr lvl="3"/>
            <a:r>
              <a:rPr lang="en-US" sz="1800" dirty="0" smtClean="0"/>
              <a:t>$107,300 for enhanced interactive video equipment and simulation lab enhancement equipment</a:t>
            </a:r>
          </a:p>
          <a:p>
            <a:pPr lvl="3"/>
            <a:endParaRPr lang="en-US" sz="1400" i="1" u="sng" dirty="0" smtClean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5561977"/>
            <a:ext cx="1142999" cy="79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74403"/>
              </p:ext>
            </p:extLst>
          </p:nvPr>
        </p:nvGraphicFramePr>
        <p:xfrm>
          <a:off x="304800" y="685800"/>
          <a:ext cx="8547100" cy="581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0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56648"/>
              </p:ext>
            </p:extLst>
          </p:nvPr>
        </p:nvGraphicFramePr>
        <p:xfrm>
          <a:off x="249579" y="288161"/>
          <a:ext cx="8644842" cy="628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0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1" y="762000"/>
            <a:ext cx="838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Professor Kinion</a:t>
            </a:r>
            <a:endParaRPr lang="en-US" sz="1400" b="1" dirty="0"/>
          </a:p>
          <a:p>
            <a:r>
              <a:rPr lang="en-US" sz="1400" u="sng" dirty="0"/>
              <a:t>Addressing Infant Mortality </a:t>
            </a:r>
            <a:r>
              <a:rPr lang="en-US" sz="1400" u="sng" dirty="0" smtClean="0"/>
              <a:t>By </a:t>
            </a:r>
            <a:r>
              <a:rPr lang="en-US" sz="1400" u="sng" dirty="0"/>
              <a:t>Increasing Access </a:t>
            </a:r>
            <a:r>
              <a:rPr lang="en-US" sz="1400" u="sng" dirty="0" smtClean="0"/>
              <a:t>To </a:t>
            </a:r>
            <a:r>
              <a:rPr lang="en-US" sz="1400" u="sng" dirty="0"/>
              <a:t>Oral Health Care F</a:t>
            </a:r>
            <a:r>
              <a:rPr lang="en-US" sz="1400" u="sng" dirty="0" smtClean="0"/>
              <a:t>or </a:t>
            </a:r>
            <a:r>
              <a:rPr lang="en-US" sz="1400" u="sng" dirty="0"/>
              <a:t>Pregnant </a:t>
            </a:r>
            <a:r>
              <a:rPr lang="en-US" sz="1400" u="sng" dirty="0" smtClean="0"/>
              <a:t>Women</a:t>
            </a:r>
            <a:endParaRPr lang="en-US" sz="1400" u="sng" dirty="0"/>
          </a:p>
          <a:p>
            <a:r>
              <a:rPr lang="en-US" sz="1400" dirty="0"/>
              <a:t>(MSU Center for Native Health Partnerships)</a:t>
            </a:r>
          </a:p>
          <a:p>
            <a:r>
              <a:rPr lang="en-US" sz="1400" u="sng" dirty="0"/>
              <a:t>Early Childhood Caries in Native American Children: A Descriptive Study</a:t>
            </a:r>
            <a:r>
              <a:rPr lang="en-US" sz="1400" dirty="0"/>
              <a:t> </a:t>
            </a:r>
          </a:p>
          <a:p>
            <a:r>
              <a:rPr lang="en-US" sz="1400" dirty="0"/>
              <a:t>(MT INBRE Administrative Supplemental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r>
              <a:rPr lang="en-US" sz="1400" b="1" dirty="0"/>
              <a:t>Professor Weinert</a:t>
            </a:r>
          </a:p>
          <a:p>
            <a:r>
              <a:rPr lang="en-US" sz="1400" u="sng" dirty="0"/>
              <a:t>Women to Women (Rural Chronically Ill Women: Online Support Group)</a:t>
            </a:r>
            <a:r>
              <a:rPr lang="en-US" sz="1400" dirty="0"/>
              <a:t> </a:t>
            </a:r>
          </a:p>
          <a:p>
            <a:r>
              <a:rPr lang="en-US" sz="1400" dirty="0"/>
              <a:t>(NIH)</a:t>
            </a:r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/>
              <a:t>Associate Professor (to be) Colclough</a:t>
            </a:r>
          </a:p>
          <a:p>
            <a:r>
              <a:rPr lang="en-US" sz="1400" u="sng" dirty="0"/>
              <a:t>End-of-life Decision Making and Quality Care for </a:t>
            </a:r>
            <a:r>
              <a:rPr lang="en-US" sz="1400" u="sng" dirty="0" smtClean="0"/>
              <a:t>American Indians </a:t>
            </a:r>
            <a:endParaRPr lang="en-US" sz="1400" u="sng" dirty="0"/>
          </a:p>
          <a:p>
            <a:r>
              <a:rPr lang="en-US" sz="1400" dirty="0"/>
              <a:t>(Lance Armstrong Foundation</a:t>
            </a:r>
            <a:r>
              <a:rPr lang="en-US" sz="1400" dirty="0" smtClean="0"/>
              <a:t>)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Associate Professor Kuntz</a:t>
            </a:r>
          </a:p>
          <a:p>
            <a:r>
              <a:rPr lang="en-US" sz="1400" u="sng" dirty="0"/>
              <a:t>Phase III Health Care Provider Initiative: Partnership To Prevent Pediatric Environmental Exposures </a:t>
            </a:r>
            <a:endParaRPr lang="en-US" sz="1400" dirty="0"/>
          </a:p>
          <a:p>
            <a:r>
              <a:rPr lang="en-US" sz="1400" dirty="0"/>
              <a:t>(MSU Center for Native Health Partnerships</a:t>
            </a:r>
            <a:r>
              <a:rPr lang="en-US" sz="1400" dirty="0" smtClean="0"/>
              <a:t>)</a:t>
            </a:r>
          </a:p>
          <a:p>
            <a:r>
              <a:rPr lang="en-US" sz="1400" u="sng" dirty="0" err="1"/>
              <a:t>Methylmercury</a:t>
            </a:r>
            <a:r>
              <a:rPr lang="en-US" sz="1400" u="sng" dirty="0"/>
              <a:t> Risk, Awareness, and Exposure: Fort Peck Tribal Community and Academic Partnership </a:t>
            </a:r>
            <a:endParaRPr lang="en-US" sz="1400" u="sng" dirty="0" smtClean="0"/>
          </a:p>
          <a:p>
            <a:r>
              <a:rPr lang="en-US" sz="1400" dirty="0"/>
              <a:t>(Robert Wood Johnson Foundation – Nurse Faculty Scholars Program</a:t>
            </a:r>
            <a:r>
              <a:rPr lang="en-US" sz="1400" dirty="0" smtClean="0"/>
              <a:t>)</a:t>
            </a:r>
          </a:p>
          <a:p>
            <a:r>
              <a:rPr lang="en-US" sz="1400" u="sng" dirty="0" err="1"/>
              <a:t>Methylmercury</a:t>
            </a:r>
            <a:r>
              <a:rPr lang="en-US" sz="1400" u="sng" dirty="0"/>
              <a:t> Risk, Awareness, and Exposure: Flathead Tribal Community‐Academic Partnership</a:t>
            </a:r>
            <a:r>
              <a:rPr lang="en-US" sz="1400" dirty="0"/>
              <a:t> </a:t>
            </a:r>
          </a:p>
          <a:p>
            <a:r>
              <a:rPr lang="en-US" sz="1400" dirty="0" smtClean="0"/>
              <a:t>(</a:t>
            </a:r>
            <a:r>
              <a:rPr lang="en-US" sz="1400" dirty="0"/>
              <a:t>MT INBRE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r>
              <a:rPr lang="en-US" sz="1400" b="1" dirty="0"/>
              <a:t>Associate Professor Holkup</a:t>
            </a:r>
          </a:p>
          <a:p>
            <a:r>
              <a:rPr lang="en-US" sz="1400" u="sng" dirty="0"/>
              <a:t>Historical Trauma and Unresolved Grief: A Culturally Anchored Intervention for American Indians</a:t>
            </a:r>
            <a:endParaRPr lang="en-US" sz="1400" dirty="0"/>
          </a:p>
          <a:p>
            <a:r>
              <a:rPr lang="en-US" sz="1400" dirty="0"/>
              <a:t>(MT INBRE Administrative Supplemental)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76200"/>
            <a:ext cx="500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Current, Active Research Grants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1" y="6248400"/>
            <a:ext cx="547169" cy="45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5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381000"/>
            <a:ext cx="401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Active Research Grants (cont.)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35472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Associate Professor Winters</a:t>
            </a:r>
          </a:p>
          <a:p>
            <a:r>
              <a:rPr lang="en-US" sz="1600" u="sng" dirty="0"/>
              <a:t>Exploring Research Communication and Engagement in a Rural Community: The Libby Partnership </a:t>
            </a:r>
            <a:endParaRPr lang="en-US" sz="1600" u="sng" dirty="0" smtClean="0"/>
          </a:p>
          <a:p>
            <a:r>
              <a:rPr lang="en-US" sz="1600" u="sng" dirty="0" smtClean="0"/>
              <a:t>Initiative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(NIH)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Assistant Professor Larsson</a:t>
            </a:r>
          </a:p>
          <a:p>
            <a:r>
              <a:rPr lang="en-US" sz="1600" u="sng" dirty="0" smtClean="0"/>
              <a:t>Montana </a:t>
            </a:r>
            <a:r>
              <a:rPr lang="en-US" sz="1600" u="sng" dirty="0"/>
              <a:t>Radon Study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Robert Wood Johnson Foundation – Nurse Faculty Scholars Program)</a:t>
            </a:r>
          </a:p>
          <a:p>
            <a:r>
              <a:rPr lang="en-US" sz="1600" u="sng" dirty="0" smtClean="0"/>
              <a:t>Radon Risk Communication for Native Health </a:t>
            </a:r>
          </a:p>
          <a:p>
            <a:r>
              <a:rPr lang="en-US" sz="1600" dirty="0" smtClean="0"/>
              <a:t>(</a:t>
            </a:r>
            <a:r>
              <a:rPr lang="en-US" sz="1600" dirty="0"/>
              <a:t>MT INBRE – </a:t>
            </a:r>
            <a:r>
              <a:rPr lang="en-US" sz="1600" dirty="0" smtClean="0"/>
              <a:t>Administrative </a:t>
            </a:r>
            <a:r>
              <a:rPr lang="en-US" sz="1600" dirty="0"/>
              <a:t>Core Project)</a:t>
            </a:r>
          </a:p>
          <a:p>
            <a:r>
              <a:rPr lang="en-US" sz="1600" u="sng" dirty="0"/>
              <a:t>Ravalli County Radon Program Evaluation and Partnership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College of Nursing Block Grant</a:t>
            </a:r>
            <a:r>
              <a:rPr lang="en-US" sz="1600" dirty="0" smtClean="0"/>
              <a:t>)</a:t>
            </a:r>
          </a:p>
          <a:p>
            <a:r>
              <a:rPr lang="en-US" sz="1600" u="sng" dirty="0"/>
              <a:t>Expanding A Health and Social Science Network In The WWAMI Region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(Institute for Translational Health Sciences)</a:t>
            </a:r>
          </a:p>
          <a:p>
            <a:endParaRPr lang="en-US" sz="1600" b="1" dirty="0"/>
          </a:p>
          <a:p>
            <a:r>
              <a:rPr lang="en-US" sz="1600" b="1" dirty="0" smtClean="0"/>
              <a:t>Assistant Professor </a:t>
            </a:r>
            <a:r>
              <a:rPr lang="en-US" sz="1600" b="1" dirty="0"/>
              <a:t>Mayer</a:t>
            </a:r>
          </a:p>
          <a:p>
            <a:r>
              <a:rPr lang="en-US" sz="1600" u="sng" dirty="0"/>
              <a:t>Patient and Family Perceptions of Care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College of Nursing Block Grant)</a:t>
            </a:r>
          </a:p>
          <a:p>
            <a:endParaRPr lang="en-US" sz="1600" b="1" dirty="0"/>
          </a:p>
          <a:p>
            <a:r>
              <a:rPr lang="en-US" sz="1600" b="1" dirty="0" smtClean="0"/>
              <a:t>Assistant Professor Torma</a:t>
            </a:r>
          </a:p>
          <a:p>
            <a:r>
              <a:rPr lang="en-US" sz="1600" u="sng" dirty="0"/>
              <a:t>The Lived Experience of Fibromyalgia </a:t>
            </a:r>
            <a:r>
              <a:rPr lang="en-US" sz="1600" u="sng" dirty="0" smtClean="0"/>
              <a:t>In The </a:t>
            </a:r>
            <a:r>
              <a:rPr lang="en-US" sz="1600" u="sng" dirty="0"/>
              <a:t>Resilient Older Adult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College of Nursing Block Grant)</a:t>
            </a:r>
          </a:p>
        </p:txBody>
      </p:sp>
    </p:spTree>
    <p:extLst>
      <p:ext uri="{BB962C8B-B14F-4D97-AF65-F5344CB8AC3E}">
        <p14:creationId xmlns:p14="http://schemas.microsoft.com/office/powerpoint/2010/main" val="19937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81000"/>
            <a:ext cx="4983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Active Program/Training Grants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775975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Dr. Patti Holkup</a:t>
            </a:r>
            <a:endParaRPr lang="en-US" sz="1600" dirty="0"/>
          </a:p>
          <a:p>
            <a:r>
              <a:rPr lang="en-US" sz="1600" u="sng" dirty="0"/>
              <a:t>Advanced Education Nursing Grants (Family Psychiatric Mental Health Nurse Practitioner</a:t>
            </a:r>
            <a:r>
              <a:rPr lang="en-US" sz="1600" u="sng" dirty="0" smtClean="0"/>
              <a:t>)</a:t>
            </a:r>
          </a:p>
          <a:p>
            <a:r>
              <a:rPr lang="en-US" sz="1600" dirty="0"/>
              <a:t>(HRSA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b="1" dirty="0"/>
              <a:t>Dr. Helen </a:t>
            </a:r>
            <a:r>
              <a:rPr lang="en-US" sz="1600" b="1" dirty="0" smtClean="0"/>
              <a:t>Melland</a:t>
            </a:r>
          </a:p>
          <a:p>
            <a:r>
              <a:rPr lang="en-US" sz="1600" u="sng" dirty="0"/>
              <a:t>Caring for Our Own Program: A Nursing Education Program for American Indian and Alaska </a:t>
            </a:r>
            <a:endParaRPr lang="en-US" sz="1600" u="sng" dirty="0" smtClean="0"/>
          </a:p>
          <a:p>
            <a:r>
              <a:rPr lang="en-US" sz="1600" u="sng" dirty="0" smtClean="0"/>
              <a:t>Native Students</a:t>
            </a:r>
          </a:p>
          <a:p>
            <a:r>
              <a:rPr lang="en-US" sz="1600" dirty="0" smtClean="0"/>
              <a:t>(Indian </a:t>
            </a:r>
            <a:r>
              <a:rPr lang="en-US" sz="1600" dirty="0"/>
              <a:t>Health Service (DHHS</a:t>
            </a:r>
            <a:r>
              <a:rPr lang="en-US" sz="1600" dirty="0" smtClean="0"/>
              <a:t>))</a:t>
            </a:r>
          </a:p>
          <a:p>
            <a:endParaRPr lang="en-US" sz="1600" dirty="0"/>
          </a:p>
          <a:p>
            <a:r>
              <a:rPr lang="en-US" sz="1600" b="1" dirty="0"/>
              <a:t>Dr. Donna </a:t>
            </a:r>
            <a:r>
              <a:rPr lang="en-US" sz="1600" b="1" dirty="0" smtClean="0"/>
              <a:t>Williams</a:t>
            </a:r>
          </a:p>
          <a:p>
            <a:r>
              <a:rPr lang="en-US" sz="1600" u="sng" dirty="0"/>
              <a:t>Advanced Education Nursing Traineeships(AENT) program 2010-2011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HRSA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Nurse Faculty Loan Program 2010-2011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HRSA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b="1" dirty="0"/>
              <a:t>Dr. Charlene </a:t>
            </a:r>
            <a:r>
              <a:rPr lang="en-US" sz="1600" b="1" dirty="0" smtClean="0"/>
              <a:t>Winters</a:t>
            </a:r>
          </a:p>
          <a:p>
            <a:r>
              <a:rPr lang="en-US" sz="1600" u="sng" dirty="0"/>
              <a:t>Enhancing Rural Health with Clinical Nurse Leaders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HRSA)</a:t>
            </a:r>
          </a:p>
        </p:txBody>
      </p:sp>
    </p:spTree>
    <p:extLst>
      <p:ext uri="{BB962C8B-B14F-4D97-AF65-F5344CB8AC3E}">
        <p14:creationId xmlns:p14="http://schemas.microsoft.com/office/powerpoint/2010/main" val="37833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338" y="10180"/>
            <a:ext cx="9104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Explore, Discover, and Disseminate New Knowledge (2010)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033" y="762000"/>
            <a:ext cx="8099205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Dorwart</a:t>
            </a:r>
            <a:r>
              <a:rPr lang="en-US" sz="1600" dirty="0"/>
              <a:t>, S., </a:t>
            </a:r>
            <a:r>
              <a:rPr lang="en-US" sz="1600" b="1" dirty="0"/>
              <a:t>Kuntz, S.</a:t>
            </a:r>
            <a:r>
              <a:rPr lang="en-US" sz="1600" dirty="0"/>
              <a:t>, &amp; Armstrong, M. </a:t>
            </a:r>
          </a:p>
          <a:p>
            <a:r>
              <a:rPr lang="en-US" sz="1600" u="sng" dirty="0"/>
              <a:t>Developing a nursing personnel policy to address body art using an evidence-based model.</a:t>
            </a:r>
          </a:p>
          <a:p>
            <a:r>
              <a:rPr lang="en-US" sz="1600" i="1" dirty="0"/>
              <a:t>The Journal of Continuing Education in Nursing</a:t>
            </a:r>
          </a:p>
          <a:p>
            <a:endParaRPr lang="en-US" sz="1600" b="1" dirty="0"/>
          </a:p>
          <a:p>
            <a:r>
              <a:rPr lang="en-US" sz="1600" b="1" dirty="0" smtClean="0"/>
              <a:t>Hill</a:t>
            </a:r>
            <a:r>
              <a:rPr lang="en-US" sz="1600" b="1" dirty="0"/>
              <a:t>, W. G.</a:t>
            </a:r>
            <a:r>
              <a:rPr lang="en-US" sz="1600" dirty="0"/>
              <a:t>, Butterfield, P., &amp; </a:t>
            </a:r>
            <a:r>
              <a:rPr lang="en-US" sz="1600" b="1" dirty="0"/>
              <a:t>Kuntz, S. W.</a:t>
            </a:r>
            <a:r>
              <a:rPr lang="en-US" sz="1600" dirty="0"/>
              <a:t> (2010). </a:t>
            </a:r>
            <a:endParaRPr lang="en-US" sz="1600" dirty="0" smtClean="0"/>
          </a:p>
          <a:p>
            <a:r>
              <a:rPr lang="en-US" sz="1600" u="sng" dirty="0" smtClean="0"/>
              <a:t>Barriers </a:t>
            </a:r>
            <a:r>
              <a:rPr lang="en-US" sz="1600" u="sng" dirty="0"/>
              <a:t>and facilitators to the </a:t>
            </a:r>
            <a:r>
              <a:rPr lang="en-US" sz="1600" u="sng" dirty="0" smtClean="0"/>
              <a:t>incorporation </a:t>
            </a:r>
            <a:r>
              <a:rPr lang="en-US" sz="1600" u="sng" dirty="0"/>
              <a:t>of </a:t>
            </a:r>
            <a:r>
              <a:rPr lang="en-US" sz="1600" u="sng" dirty="0" smtClean="0"/>
              <a:t>environmental </a:t>
            </a:r>
            <a:r>
              <a:rPr lang="en-US" sz="1600" u="sng" dirty="0"/>
              <a:t>health into public health </a:t>
            </a:r>
            <a:r>
              <a:rPr lang="en-US" sz="1600" u="sng" dirty="0" smtClean="0"/>
              <a:t>nursing </a:t>
            </a:r>
          </a:p>
          <a:p>
            <a:r>
              <a:rPr lang="en-US" sz="1600" u="sng" dirty="0" smtClean="0"/>
              <a:t>practice</a:t>
            </a:r>
            <a:r>
              <a:rPr lang="en-US" sz="1600" dirty="0"/>
              <a:t>. </a:t>
            </a:r>
            <a:r>
              <a:rPr lang="en-US" sz="1600" i="1" dirty="0" smtClean="0"/>
              <a:t>Public </a:t>
            </a:r>
            <a:r>
              <a:rPr lang="en-US" sz="1600" i="1" dirty="0"/>
              <a:t>Health </a:t>
            </a:r>
            <a:r>
              <a:rPr lang="en-US" sz="1600" i="1" dirty="0" smtClean="0"/>
              <a:t>Nursing</a:t>
            </a:r>
          </a:p>
          <a:p>
            <a:endParaRPr lang="en-US" sz="1600" dirty="0"/>
          </a:p>
          <a:p>
            <a:r>
              <a:rPr lang="en-US" sz="1600" b="1" dirty="0" smtClean="0"/>
              <a:t>Kuntz</a:t>
            </a:r>
            <a:r>
              <a:rPr lang="en-US" sz="1600" b="1" dirty="0"/>
              <a:t>, S. W.</a:t>
            </a:r>
            <a:r>
              <a:rPr lang="en-US" sz="1600" dirty="0"/>
              <a:t>, </a:t>
            </a:r>
            <a:r>
              <a:rPr lang="en-US" sz="1600" dirty="0" err="1"/>
              <a:t>Ricco</a:t>
            </a:r>
            <a:r>
              <a:rPr lang="en-US" sz="1600" dirty="0"/>
              <a:t>, J. A., </a:t>
            </a:r>
            <a:r>
              <a:rPr lang="en-US" sz="1600" b="1" dirty="0"/>
              <a:t>Hill W. G.</a:t>
            </a:r>
            <a:r>
              <a:rPr lang="en-US" sz="1600" dirty="0"/>
              <a:t>, &amp; </a:t>
            </a:r>
            <a:r>
              <a:rPr lang="en-US" sz="1600" dirty="0" err="1"/>
              <a:t>Anderko</a:t>
            </a:r>
            <a:r>
              <a:rPr lang="en-US" sz="1600" dirty="0"/>
              <a:t>, L</a:t>
            </a:r>
            <a:r>
              <a:rPr lang="en-US" sz="1600" dirty="0" smtClean="0"/>
              <a:t>.</a:t>
            </a:r>
          </a:p>
          <a:p>
            <a:r>
              <a:rPr lang="en-US" sz="1600" u="sng" dirty="0"/>
              <a:t>Communicating </a:t>
            </a:r>
            <a:r>
              <a:rPr lang="en-US" sz="1600" u="sng" dirty="0" err="1"/>
              <a:t>methylmercury</a:t>
            </a:r>
            <a:r>
              <a:rPr lang="en-US" sz="1600" u="sng" dirty="0"/>
              <a:t> risks and fish </a:t>
            </a:r>
            <a:r>
              <a:rPr lang="en-US" sz="1600" u="sng" dirty="0" smtClean="0"/>
              <a:t>consumption </a:t>
            </a:r>
            <a:r>
              <a:rPr lang="en-US" sz="1600" u="sng" dirty="0"/>
              <a:t>benefits to vulnerable </a:t>
            </a:r>
            <a:r>
              <a:rPr lang="en-US" sz="1600" u="sng" dirty="0" smtClean="0"/>
              <a:t>childbearing </a:t>
            </a:r>
          </a:p>
          <a:p>
            <a:r>
              <a:rPr lang="en-US" sz="1600" u="sng" dirty="0" smtClean="0"/>
              <a:t>populations</a:t>
            </a:r>
            <a:r>
              <a:rPr lang="en-US" sz="1600" i="1" dirty="0"/>
              <a:t>.</a:t>
            </a:r>
            <a:r>
              <a:rPr lang="en-US" sz="1600" dirty="0" smtClean="0"/>
              <a:t> </a:t>
            </a:r>
            <a:r>
              <a:rPr lang="en-US" sz="1600" i="1" dirty="0"/>
              <a:t>Journal of Gynecologic, Obstetric, and </a:t>
            </a:r>
            <a:r>
              <a:rPr lang="en-US" sz="1600" i="1" dirty="0" smtClean="0"/>
              <a:t>Neonatal </a:t>
            </a:r>
            <a:r>
              <a:rPr lang="en-US" sz="1600" i="1" dirty="0"/>
              <a:t>Nursing</a:t>
            </a:r>
            <a:endParaRPr lang="en-US" sz="1600" dirty="0" smtClean="0"/>
          </a:p>
          <a:p>
            <a:endParaRPr lang="en-US" sz="1600" i="1" dirty="0"/>
          </a:p>
          <a:p>
            <a:r>
              <a:rPr lang="en-US" sz="1600" dirty="0" smtClean="0"/>
              <a:t>Pendleton</a:t>
            </a:r>
            <a:r>
              <a:rPr lang="en-US" sz="1600" dirty="0"/>
              <a:t>, B., </a:t>
            </a:r>
            <a:r>
              <a:rPr lang="en-US" sz="1600" dirty="0" err="1"/>
              <a:t>Schrop</a:t>
            </a:r>
            <a:r>
              <a:rPr lang="en-US" sz="1600" dirty="0"/>
              <a:t>, S., Ritter, C., </a:t>
            </a:r>
            <a:r>
              <a:rPr lang="en-US" sz="1600" b="1" dirty="0"/>
              <a:t>Kinion, E.</a:t>
            </a:r>
            <a:r>
              <a:rPr lang="en-US" sz="1600" dirty="0"/>
              <a:t>, McCord, G., Cray, J. &amp; Costa, A. (2010) </a:t>
            </a:r>
          </a:p>
          <a:p>
            <a:r>
              <a:rPr lang="en-US" sz="1600" u="sng" dirty="0"/>
              <a:t>Underserved patients’ choice of Kiosk-based preventive health information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i="1" dirty="0" smtClean="0"/>
              <a:t>Family Medicine</a:t>
            </a:r>
          </a:p>
          <a:p>
            <a:endParaRPr lang="en-US" sz="1600" i="1" dirty="0"/>
          </a:p>
          <a:p>
            <a:r>
              <a:rPr lang="en-US" sz="1600" b="1" dirty="0"/>
              <a:t>Schachman, K.</a:t>
            </a:r>
          </a:p>
          <a:p>
            <a:r>
              <a:rPr lang="en-US" sz="1600" u="sng" dirty="0"/>
              <a:t>Online fathering: The experience of first-time fatherhood in combat-deployed troops</a:t>
            </a:r>
            <a:r>
              <a:rPr lang="en-US" sz="1600" dirty="0"/>
              <a:t>. </a:t>
            </a:r>
          </a:p>
          <a:p>
            <a:r>
              <a:rPr lang="en-US" sz="1600" i="1" dirty="0"/>
              <a:t>Nursing </a:t>
            </a:r>
            <a:r>
              <a:rPr lang="en-US" sz="1600" i="1" dirty="0" smtClean="0"/>
              <a:t>Research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/>
              <a:t>Sieloff, C. L.</a:t>
            </a:r>
            <a:endParaRPr lang="en-US" sz="1600" dirty="0"/>
          </a:p>
          <a:p>
            <a:r>
              <a:rPr lang="en-US" sz="1600" u="sng" dirty="0"/>
              <a:t>Improving the work environment through the use of research instruments:  An example.</a:t>
            </a:r>
          </a:p>
          <a:p>
            <a:r>
              <a:rPr lang="en-US" sz="1600" i="1" dirty="0"/>
              <a:t>Nursing Administration Quarterly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47665"/>
            <a:ext cx="8485400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Weinert</a:t>
            </a:r>
            <a:r>
              <a:rPr lang="en-US" sz="1600" b="1" dirty="0"/>
              <a:t>, C.</a:t>
            </a:r>
            <a:r>
              <a:rPr lang="en-US" sz="1600" dirty="0"/>
              <a:t>, </a:t>
            </a:r>
            <a:r>
              <a:rPr lang="en-US" sz="1600" b="1" dirty="0"/>
              <a:t>Kinion, E.</a:t>
            </a:r>
            <a:r>
              <a:rPr lang="en-US" sz="1600" dirty="0"/>
              <a:t>, &amp; </a:t>
            </a:r>
            <a:r>
              <a:rPr lang="en-US" sz="1600" b="1" dirty="0" err="1"/>
              <a:t>Cudney</a:t>
            </a:r>
            <a:r>
              <a:rPr lang="en-US" sz="1600" b="1" dirty="0"/>
              <a:t>, S.</a:t>
            </a:r>
            <a:endParaRPr lang="en-US" sz="1600" b="1" i="1" dirty="0" smtClean="0"/>
          </a:p>
          <a:p>
            <a:r>
              <a:rPr lang="en-US" sz="1600" u="sng" dirty="0"/>
              <a:t>Development of My Health Companion to enhance self-care management of chronic </a:t>
            </a:r>
            <a:r>
              <a:rPr lang="en-US" sz="1600" u="sng" dirty="0" smtClean="0"/>
              <a:t>health </a:t>
            </a:r>
          </a:p>
          <a:p>
            <a:r>
              <a:rPr lang="en-US" sz="1600" u="sng" dirty="0" smtClean="0"/>
              <a:t>conditions </a:t>
            </a:r>
            <a:r>
              <a:rPr lang="en-US" sz="1600" u="sng" dirty="0"/>
              <a:t>in rural </a:t>
            </a:r>
            <a:r>
              <a:rPr lang="en-US" sz="1600" u="sng" dirty="0" smtClean="0"/>
              <a:t>dwellers</a:t>
            </a:r>
            <a:r>
              <a:rPr lang="en-US" sz="1600" dirty="0" smtClean="0"/>
              <a:t>.</a:t>
            </a:r>
            <a:r>
              <a:rPr lang="en-US" sz="1600" i="1" dirty="0"/>
              <a:t> </a:t>
            </a:r>
            <a:r>
              <a:rPr lang="en-US" sz="1600" i="1" dirty="0" smtClean="0"/>
              <a:t>Public </a:t>
            </a:r>
            <a:r>
              <a:rPr lang="en-US" sz="1600" i="1" dirty="0"/>
              <a:t>Health Nursing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Weinert</a:t>
            </a:r>
            <a:r>
              <a:rPr lang="en-US" sz="1600" b="1" dirty="0"/>
              <a:t>, C</a:t>
            </a:r>
            <a:r>
              <a:rPr lang="en-US" sz="1600" b="1" dirty="0" smtClean="0"/>
              <a:t>.</a:t>
            </a:r>
            <a:r>
              <a:rPr lang="en-US" sz="1600" dirty="0" smtClean="0"/>
              <a:t>, </a:t>
            </a:r>
            <a:r>
              <a:rPr lang="en-US" sz="1600" b="1" dirty="0" err="1" smtClean="0"/>
              <a:t>Cudney</a:t>
            </a:r>
            <a:r>
              <a:rPr lang="en-US" sz="1600" b="1" dirty="0"/>
              <a:t>, S.</a:t>
            </a:r>
            <a:r>
              <a:rPr lang="en-US" sz="1600" dirty="0"/>
              <a:t>, &amp; </a:t>
            </a:r>
            <a:r>
              <a:rPr lang="en-US" sz="1600" b="1" dirty="0"/>
              <a:t>Kinion, E</a:t>
            </a:r>
            <a:r>
              <a:rPr lang="en-US" sz="1600" b="1" dirty="0" smtClean="0"/>
              <a:t>.</a:t>
            </a:r>
            <a:r>
              <a:rPr lang="en-US" sz="1600" dirty="0" smtClean="0"/>
              <a:t> </a:t>
            </a:r>
            <a:endParaRPr lang="en-US" sz="1600" b="1" dirty="0" smtClean="0"/>
          </a:p>
          <a:p>
            <a:r>
              <a:rPr lang="en-US" sz="1600" u="sng" dirty="0"/>
              <a:t>Forging partnerships between rural women with chronic conditions and their health care </a:t>
            </a:r>
            <a:r>
              <a:rPr lang="en-US" sz="1600" u="sng" dirty="0" smtClean="0"/>
              <a:t>providers</a:t>
            </a:r>
            <a:r>
              <a:rPr lang="en-US" sz="1600" dirty="0" smtClean="0"/>
              <a:t>. </a:t>
            </a:r>
          </a:p>
          <a:p>
            <a:r>
              <a:rPr lang="en-US" sz="1600" i="1" dirty="0" smtClean="0"/>
              <a:t>Journal </a:t>
            </a:r>
            <a:r>
              <a:rPr lang="en-US" sz="1600" i="1" dirty="0"/>
              <a:t>of Holistic Nursing</a:t>
            </a:r>
            <a:endParaRPr lang="en-US" sz="1600" dirty="0" smtClean="0"/>
          </a:p>
          <a:p>
            <a:endParaRPr lang="en-US" sz="1600" b="1" dirty="0"/>
          </a:p>
          <a:p>
            <a:r>
              <a:rPr lang="en-US" sz="1600" b="1" dirty="0" smtClean="0"/>
              <a:t>Williams</a:t>
            </a:r>
            <a:r>
              <a:rPr lang="en-US" sz="1600" b="1" dirty="0"/>
              <a:t>, D.A. </a:t>
            </a:r>
            <a:endParaRPr lang="en-US" sz="1600" b="1" dirty="0" smtClean="0"/>
          </a:p>
          <a:p>
            <a:r>
              <a:rPr lang="en-US" sz="1600" u="sng" dirty="0"/>
              <a:t>Ramp acceleration and hydraulic conductivity (</a:t>
            </a:r>
            <a:r>
              <a:rPr lang="en-US" sz="1600" u="sng" dirty="0" err="1"/>
              <a:t>Lp</a:t>
            </a:r>
            <a:r>
              <a:rPr lang="en-US" sz="1600" u="sng" dirty="0"/>
              <a:t>) of living capillaries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i="1" dirty="0" err="1"/>
              <a:t>Microvascular</a:t>
            </a:r>
            <a:r>
              <a:rPr lang="en-US" sz="1600" i="1" dirty="0"/>
              <a:t> </a:t>
            </a:r>
            <a:r>
              <a:rPr lang="en-US" sz="1600" i="1" dirty="0" smtClean="0"/>
              <a:t>Research</a:t>
            </a:r>
          </a:p>
          <a:p>
            <a:endParaRPr lang="en-US" sz="1600" i="1" dirty="0"/>
          </a:p>
          <a:p>
            <a:r>
              <a:rPr lang="en-US" sz="1600" b="1" dirty="0"/>
              <a:t>Winters, C.A.</a:t>
            </a:r>
            <a:r>
              <a:rPr lang="en-US" sz="1600" dirty="0"/>
              <a:t>, Sullivan, T., &amp; </a:t>
            </a:r>
            <a:r>
              <a:rPr lang="en-US" sz="1600" b="1" dirty="0" err="1"/>
              <a:t>Cudney</a:t>
            </a:r>
            <a:r>
              <a:rPr lang="en-US" sz="1600" b="1" dirty="0"/>
              <a:t>, S.</a:t>
            </a:r>
            <a:r>
              <a:rPr lang="en-US" sz="1600" dirty="0"/>
              <a:t> </a:t>
            </a:r>
          </a:p>
          <a:p>
            <a:r>
              <a:rPr lang="en-US" sz="1600" u="sng" dirty="0"/>
              <a:t>Expressions of depression in rural women with chronic illness</a:t>
            </a:r>
            <a:r>
              <a:rPr lang="en-US" sz="1600" dirty="0"/>
              <a:t>. </a:t>
            </a:r>
          </a:p>
          <a:p>
            <a:r>
              <a:rPr lang="en-US" sz="1600" i="1" dirty="0"/>
              <a:t>Journal of Rural &amp; Remote </a:t>
            </a:r>
            <a:r>
              <a:rPr lang="en-US" sz="1600" i="1" dirty="0" smtClean="0"/>
              <a:t>Health</a:t>
            </a:r>
          </a:p>
          <a:p>
            <a:endParaRPr lang="en-US" sz="1600" i="1" dirty="0"/>
          </a:p>
          <a:p>
            <a:r>
              <a:rPr lang="en-US" sz="1600" b="1" dirty="0"/>
              <a:t>Zulkowski, K.</a:t>
            </a:r>
          </a:p>
          <a:p>
            <a:r>
              <a:rPr lang="en-US" sz="1600" u="sng" dirty="0"/>
              <a:t>Certification and </a:t>
            </a:r>
            <a:r>
              <a:rPr lang="en-US" sz="1600" u="sng" dirty="0" smtClean="0"/>
              <a:t>education</a:t>
            </a:r>
            <a:r>
              <a:rPr lang="en-US" sz="1600" u="sng" dirty="0"/>
              <a:t>: Do </a:t>
            </a:r>
            <a:r>
              <a:rPr lang="en-US" sz="1600" u="sng" dirty="0" smtClean="0"/>
              <a:t>they affect pressure ulcer knowledge </a:t>
            </a:r>
            <a:r>
              <a:rPr lang="en-US" sz="1600" u="sng" dirty="0"/>
              <a:t>in </a:t>
            </a:r>
            <a:r>
              <a:rPr lang="en-US" sz="1600" u="sng" dirty="0" smtClean="0"/>
              <a:t>nursing</a:t>
            </a:r>
            <a:r>
              <a:rPr lang="en-US" sz="1600" i="1" u="sng" dirty="0"/>
              <a:t>?</a:t>
            </a:r>
          </a:p>
          <a:p>
            <a:r>
              <a:rPr lang="en-US" sz="1600" i="1" dirty="0"/>
              <a:t>Journal of Nursing Administration</a:t>
            </a:r>
            <a:endParaRPr lang="en-US" sz="1600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				</a:t>
            </a:r>
            <a:r>
              <a:rPr lang="en-US" dirty="0"/>
              <a:t>C</a:t>
            </a:r>
            <a:r>
              <a:rPr lang="en-US" dirty="0" smtClean="0"/>
              <a:t>omplete list of citations is available from Susan.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16466" y="152400"/>
            <a:ext cx="3662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New Knowledge (cont.)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pPr algn="ctr"/>
            <a:r>
              <a:rPr lang="en-US" sz="4000" dirty="0" smtClean="0"/>
              <a:t>Gifts to the College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4500" dirty="0" smtClean="0"/>
              <a:t>Outright Gifts - $115,909.50</a:t>
            </a:r>
            <a:r>
              <a:rPr lang="en-US" sz="4500" dirty="0"/>
              <a:t>	 </a:t>
            </a:r>
            <a:r>
              <a:rPr lang="en-US" sz="4500" dirty="0" smtClean="0"/>
              <a:t>	</a:t>
            </a:r>
            <a:r>
              <a:rPr lang="en-US" sz="4500" dirty="0"/>
              <a:t>	</a:t>
            </a:r>
          </a:p>
          <a:p>
            <a:r>
              <a:rPr lang="en-US" sz="4500" dirty="0"/>
              <a:t>Pledges	</a:t>
            </a:r>
            <a:r>
              <a:rPr lang="en-US" sz="4500" dirty="0" smtClean="0"/>
              <a:t> - $331,195</a:t>
            </a:r>
          </a:p>
          <a:p>
            <a:r>
              <a:rPr lang="en-US" sz="4500" dirty="0" smtClean="0"/>
              <a:t>Deferred Gifts - $700,000</a:t>
            </a:r>
          </a:p>
          <a:p>
            <a:r>
              <a:rPr lang="en-US" sz="4500" dirty="0" smtClean="0"/>
              <a:t>Matching Gifts - $3,535</a:t>
            </a:r>
          </a:p>
          <a:p>
            <a:r>
              <a:rPr lang="en-US" sz="5600" dirty="0"/>
              <a:t>	</a:t>
            </a:r>
          </a:p>
          <a:p>
            <a:r>
              <a:rPr lang="en-US" sz="5600" dirty="0"/>
              <a:t>		</a:t>
            </a:r>
          </a:p>
          <a:p>
            <a:r>
              <a:rPr lang="en-US" sz="5600" dirty="0"/>
              <a:t>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83" y="5434666"/>
            <a:ext cx="1491317" cy="104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3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81000"/>
            <a:ext cx="540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Few More Exciting Achievements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19461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two largest grants submitted so far in 2011 were authored by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Professor Kinion (MT INBRE)</a:t>
            </a:r>
          </a:p>
          <a:p>
            <a:r>
              <a:rPr lang="en-US" dirty="0"/>
              <a:t>	</a:t>
            </a:r>
            <a:r>
              <a:rPr lang="en-US" dirty="0" smtClean="0"/>
              <a:t>Associate Professor Winters (NIH R01)</a:t>
            </a:r>
          </a:p>
          <a:p>
            <a:endParaRPr lang="en-US" dirty="0"/>
          </a:p>
          <a:p>
            <a:r>
              <a:rPr lang="en-US" dirty="0" smtClean="0"/>
              <a:t>Assistant Professor Larsson holds the greatest number of active grants (four) and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also is funded by the NIH Loan Repayment Program</a:t>
            </a:r>
          </a:p>
          <a:p>
            <a:r>
              <a:rPr lang="en-US" dirty="0" smtClean="0"/>
              <a:t>	Wow and</a:t>
            </a:r>
            <a:r>
              <a:rPr lang="en-US" dirty="0"/>
              <a:t>	</a:t>
            </a:r>
            <a:r>
              <a:rPr lang="en-US" dirty="0" smtClean="0"/>
              <a:t>Congratulations!!!!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A special thank you from Donna and Susan for </a:t>
            </a:r>
          </a:p>
          <a:p>
            <a:pPr algn="ctr"/>
            <a:r>
              <a:rPr lang="en-US" dirty="0" smtClean="0"/>
              <a:t>a very successful year in the Office of Research &amp; Scholarship.</a:t>
            </a:r>
          </a:p>
        </p:txBody>
      </p:sp>
    </p:spTree>
    <p:extLst>
      <p:ext uri="{BB962C8B-B14F-4D97-AF65-F5344CB8AC3E}">
        <p14:creationId xmlns:p14="http://schemas.microsoft.com/office/powerpoint/2010/main" val="21765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YOUR Many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pPr lvl="1"/>
            <a:r>
              <a:rPr lang="en-US" sz="1600" dirty="0" smtClean="0"/>
              <a:t>Teaching</a:t>
            </a:r>
          </a:p>
          <a:p>
            <a:pPr lvl="2"/>
            <a:r>
              <a:rPr lang="en-US" sz="1400" dirty="0" smtClean="0"/>
              <a:t>NCLEX Item </a:t>
            </a:r>
            <a:r>
              <a:rPr lang="en-US" sz="1400" dirty="0" err="1" smtClean="0"/>
              <a:t>wirters</a:t>
            </a:r>
            <a:r>
              <a:rPr lang="en-US" sz="1400" dirty="0" smtClean="0"/>
              <a:t> – Laurie Glover and Bobbi Derwinski</a:t>
            </a:r>
          </a:p>
          <a:p>
            <a:pPr lvl="1"/>
            <a:r>
              <a:rPr lang="en-US" sz="1600" dirty="0" smtClean="0"/>
              <a:t>Research</a:t>
            </a:r>
          </a:p>
          <a:p>
            <a:pPr lvl="2"/>
            <a:endParaRPr lang="en-US" sz="1400" dirty="0" smtClean="0"/>
          </a:p>
          <a:p>
            <a:pPr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11" descr="MSUvert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059589" y="5486400"/>
            <a:ext cx="1196764" cy="838200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5402200"/>
            <a:ext cx="1371599" cy="958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YOUR Many Accomplishments (Cont.)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Professional Recognition</a:t>
            </a:r>
          </a:p>
          <a:p>
            <a:pPr lvl="1">
              <a:buNone/>
            </a:pPr>
            <a:endParaRPr lang="en-US" sz="1600" dirty="0" smtClean="0"/>
          </a:p>
          <a:p>
            <a:pPr lvl="2"/>
            <a:r>
              <a:rPr lang="en-US" sz="1400" dirty="0" smtClean="0"/>
              <a:t>Teresa Henry – MNA Political Nurse Leadership Award or Mary </a:t>
            </a:r>
            <a:r>
              <a:rPr lang="en-US" sz="1400" dirty="0" err="1" smtClean="0"/>
              <a:t>Munger</a:t>
            </a:r>
            <a:r>
              <a:rPr lang="en-US" sz="1400" dirty="0" smtClean="0"/>
              <a:t> Award for 2010</a:t>
            </a:r>
          </a:p>
          <a:p>
            <a:pPr lvl="2"/>
            <a:r>
              <a:rPr lang="en-US" sz="1400" dirty="0" smtClean="0"/>
              <a:t>Laura Larsson – Robert Wood Johnson Nurse Faculty Scholar (MSU one of </a:t>
            </a:r>
            <a:r>
              <a:rPr lang="en-US" sz="1400" b="1" i="1" dirty="0" smtClean="0"/>
              <a:t>TWO</a:t>
            </a:r>
            <a:r>
              <a:rPr lang="en-US" sz="1400" dirty="0" smtClean="0"/>
              <a:t>  schools in country with 2 scholars)</a:t>
            </a:r>
          </a:p>
          <a:p>
            <a:pPr lvl="2"/>
            <a:r>
              <a:rPr lang="en-US" sz="1400" dirty="0" smtClean="0"/>
              <a:t>Janice Hausauer – named nursing MVP (Most Valuable Professor) and was featured during the radio broadcast of a bobcat football game</a:t>
            </a:r>
          </a:p>
          <a:p>
            <a:pPr lvl="2"/>
            <a:r>
              <a:rPr lang="en-US" sz="1400" dirty="0" smtClean="0"/>
              <a:t>Patti Holkup –honored by the Hartford Foundation for her work as one of 15 post-docs whom they supported</a:t>
            </a:r>
          </a:p>
          <a:p>
            <a:pPr lvl="2"/>
            <a:r>
              <a:rPr lang="en-US" sz="1400" dirty="0" smtClean="0"/>
              <a:t>Glenna Burg – completed the health care informatics program at the University of Colorado – Denver and also passed the NLN nurse educator certification exam</a:t>
            </a:r>
          </a:p>
          <a:p>
            <a:pPr lvl="2"/>
            <a:r>
              <a:rPr lang="en-US" sz="1400" dirty="0" smtClean="0"/>
              <a:t>Stacy Stellflug – passed her oral comprehensive prelim exam at the University of Colorado.  Now a PhD candidate!</a:t>
            </a:r>
          </a:p>
          <a:p>
            <a:pPr lvl="2"/>
            <a:r>
              <a:rPr lang="en-US" sz="1400" dirty="0" smtClean="0"/>
              <a:t>Kathleen Schachman – MSU Teaching with Technology Award</a:t>
            </a:r>
          </a:p>
          <a:p>
            <a:endParaRPr lang="en-US" dirty="0"/>
          </a:p>
        </p:txBody>
      </p:sp>
      <p:pic>
        <p:nvPicPr>
          <p:cNvPr id="4" name="Picture 11" descr="MSUvert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59589" y="5486400"/>
            <a:ext cx="1196764" cy="838200"/>
          </a:xfrm>
          <a:prstGeom prst="rect">
            <a:avLst/>
          </a:prstGeom>
          <a:noFill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5486400"/>
            <a:ext cx="1022530" cy="71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YOUR Many Accomplishments (Cont.)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Service</a:t>
            </a:r>
          </a:p>
          <a:p>
            <a:pPr lvl="1"/>
            <a:r>
              <a:rPr lang="en-US" sz="1400" dirty="0" smtClean="0"/>
              <a:t>Martha Arguelles and Karrin Sax led XXX </a:t>
            </a:r>
            <a:r>
              <a:rPr lang="en-US" sz="1400" dirty="0" err="1" smtClean="0"/>
              <a:t>studnets</a:t>
            </a:r>
            <a:r>
              <a:rPr lang="en-US" sz="1400" dirty="0" smtClean="0"/>
              <a:t> the Honduran Medical Mission in collaboration with “Shoulder-to-Shoulder” </a:t>
            </a:r>
            <a:endParaRPr lang="en-US" sz="2000" dirty="0" smtClean="0"/>
          </a:p>
          <a:p>
            <a:r>
              <a:rPr lang="en-US" sz="2000" dirty="0" smtClean="0"/>
              <a:t>Milestones</a:t>
            </a:r>
          </a:p>
          <a:p>
            <a:pPr lvl="1"/>
            <a:r>
              <a:rPr lang="en-US" sz="1600" dirty="0" smtClean="0"/>
              <a:t>Dr. Kathleen Schachman –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year retention</a:t>
            </a:r>
          </a:p>
          <a:p>
            <a:pPr lvl="1"/>
            <a:r>
              <a:rPr lang="en-US" sz="1600" dirty="0" smtClean="0"/>
              <a:t>Dr. Laura Larsson –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year retention</a:t>
            </a:r>
          </a:p>
          <a:p>
            <a:pPr lvl="1"/>
            <a:r>
              <a:rPr lang="en-US" sz="1400" dirty="0" smtClean="0"/>
              <a:t>Dr. Yoshi Colclough – tenured and promoted to rank of associate </a:t>
            </a:r>
            <a:r>
              <a:rPr lang="en-US" sz="1400" dirty="0" err="1" smtClean="0"/>
              <a:t>professo</a:t>
            </a:r>
            <a:endParaRPr lang="en-US" sz="1400" dirty="0" smtClean="0"/>
          </a:p>
          <a:p>
            <a:pPr lvl="1"/>
            <a:r>
              <a:rPr lang="en-US" sz="1400" dirty="0" smtClean="0"/>
              <a:t>Dr. Christina Sieloff – tenured</a:t>
            </a:r>
          </a:p>
          <a:p>
            <a:pPr lvl="1"/>
            <a:r>
              <a:rPr lang="en-US" sz="1400" dirty="0" smtClean="0"/>
              <a:t>Dr. Donna Williams – tenured</a:t>
            </a:r>
          </a:p>
          <a:p>
            <a:pPr lvl="1"/>
            <a:r>
              <a:rPr lang="en-US" sz="1400" dirty="0" smtClean="0"/>
              <a:t>Births: Twila Old Coyote (boy); </a:t>
            </a:r>
          </a:p>
          <a:p>
            <a:pPr lvl="1"/>
            <a:r>
              <a:rPr lang="en-US" sz="1400" dirty="0" smtClean="0"/>
              <a:t>(granddaughter)</a:t>
            </a:r>
          </a:p>
          <a:p>
            <a:pPr lvl="1"/>
            <a:r>
              <a:rPr lang="en-US" sz="1400" dirty="0" smtClean="0"/>
              <a:t>Deaths- parents; </a:t>
            </a:r>
          </a:p>
          <a:p>
            <a:pPr lvl="1"/>
            <a:r>
              <a:rPr lang="en-US" sz="1400" dirty="0"/>
              <a:t>1.	Carol Sisk will receive her Master’s degree at graduation</a:t>
            </a:r>
          </a:p>
          <a:p>
            <a:pPr lvl="1"/>
            <a:r>
              <a:rPr lang="en-US" sz="1400" dirty="0"/>
              <a:t>2.	Barb Prescott has a new grandson</a:t>
            </a:r>
          </a:p>
          <a:p>
            <a:pPr lvl="1"/>
            <a:r>
              <a:rPr lang="en-US" sz="1400" dirty="0"/>
              <a:t>3.	Daphne </a:t>
            </a:r>
            <a:r>
              <a:rPr lang="en-US" sz="1400" dirty="0" err="1"/>
              <a:t>Bundros</a:t>
            </a:r>
            <a:r>
              <a:rPr lang="en-US" sz="1400" dirty="0"/>
              <a:t> may be moving to Germany … She spent part of the Christmas break in Haiti</a:t>
            </a:r>
          </a:p>
          <a:p>
            <a:pPr lvl="1"/>
            <a:r>
              <a:rPr lang="en-US" sz="1400" dirty="0"/>
              <a:t>Tracy Richman – son, Marshall, born in August.</a:t>
            </a:r>
          </a:p>
          <a:p>
            <a:pPr lvl="1"/>
            <a:r>
              <a:rPr lang="en-US" sz="1400" dirty="0"/>
              <a:t>Paul </a:t>
            </a:r>
            <a:r>
              <a:rPr lang="en-US" sz="1400" dirty="0" err="1"/>
              <a:t>Krogue</a:t>
            </a:r>
            <a:r>
              <a:rPr lang="en-US" sz="1400" dirty="0"/>
              <a:t> – son, Bryson, born in </a:t>
            </a:r>
            <a:r>
              <a:rPr lang="en-US" sz="1400" dirty="0" smtClean="0"/>
              <a:t>July</a:t>
            </a:r>
          </a:p>
          <a:p>
            <a:pPr lvl="1"/>
            <a:r>
              <a:rPr lang="en-US" sz="1400" dirty="0" smtClean="0"/>
              <a:t>Jane Scharff – appointed to the Alumni Association Board of Directors (Sue Raph already a member)</a:t>
            </a:r>
            <a:endParaRPr lang="en-US" sz="1400" dirty="0"/>
          </a:p>
          <a:p>
            <a:pPr lvl="1"/>
            <a:endParaRPr lang="en-US" dirty="0"/>
          </a:p>
        </p:txBody>
      </p:sp>
      <p:pic>
        <p:nvPicPr>
          <p:cNvPr id="4" name="Picture 11" descr="MSUvert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59589" y="5486400"/>
            <a:ext cx="1196764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MSU Awards for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Janice </a:t>
            </a:r>
            <a:r>
              <a:rPr lang="en-US" dirty="0" err="1" smtClean="0"/>
              <a:t>Ostermiller</a:t>
            </a:r>
            <a:r>
              <a:rPr lang="en-US" dirty="0" smtClean="0"/>
              <a:t> (Billings campus) who honored Rebecca </a:t>
            </a:r>
            <a:r>
              <a:rPr lang="en-US" dirty="0" err="1" smtClean="0"/>
              <a:t>Echeverri</a:t>
            </a:r>
            <a:endParaRPr lang="en-US" dirty="0" smtClean="0"/>
          </a:p>
          <a:p>
            <a:r>
              <a:rPr lang="en-US" dirty="0" smtClean="0"/>
              <a:t>Cynthia Kempf (Bozeman campus) who honored Elizabeth Kinion</a:t>
            </a:r>
          </a:p>
          <a:p>
            <a:r>
              <a:rPr lang="en-US" dirty="0" smtClean="0"/>
              <a:t>Kristy Pelletier (Missoula campus) who honored Carolyn Mack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105400"/>
            <a:ext cx="1643744" cy="115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3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Accomplishments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Paula </a:t>
            </a:r>
            <a:r>
              <a:rPr lang="en-US" sz="1400" dirty="0" err="1" smtClean="0"/>
              <a:t>Trembath</a:t>
            </a:r>
            <a:r>
              <a:rPr lang="en-US" sz="1400" dirty="0" smtClean="0"/>
              <a:t> – MNA Nursing Student Recognition Scholarship Award</a:t>
            </a:r>
          </a:p>
          <a:p>
            <a:r>
              <a:rPr lang="en-US" sz="1400" dirty="0" smtClean="0"/>
              <a:t>Pizza With the President – praise from students</a:t>
            </a:r>
          </a:p>
          <a:p>
            <a:r>
              <a:rPr lang="en-US" sz="1400" dirty="0" smtClean="0"/>
              <a:t>Joe </a:t>
            </a:r>
            <a:r>
              <a:rPr lang="en-US" sz="1400" dirty="0" err="1" smtClean="0"/>
              <a:t>Twitchell</a:t>
            </a:r>
            <a:r>
              <a:rPr lang="en-US" sz="1400" dirty="0" smtClean="0"/>
              <a:t> – elected NSNA president</a:t>
            </a:r>
          </a:p>
          <a:p>
            <a:r>
              <a:rPr lang="en-US" sz="1400" dirty="0" smtClean="0"/>
              <a:t>Five students participated in the MSU Student Research Celebration</a:t>
            </a:r>
          </a:p>
          <a:p>
            <a:pPr lvl="1"/>
            <a:r>
              <a:rPr lang="en-US" sz="1200" dirty="0" smtClean="0"/>
              <a:t>Amber </a:t>
            </a:r>
            <a:r>
              <a:rPr lang="en-US" sz="1200" dirty="0" err="1" smtClean="0"/>
              <a:t>Dubay</a:t>
            </a:r>
            <a:r>
              <a:rPr lang="en-US" sz="1200" dirty="0" smtClean="0"/>
              <a:t> – (Kathleen Schachman – Mentor)</a:t>
            </a:r>
          </a:p>
          <a:p>
            <a:pPr lvl="1"/>
            <a:r>
              <a:rPr lang="en-US" sz="1200" dirty="0" smtClean="0"/>
              <a:t>Anne Hansen  - (Sandy Kuntz –Mentor)</a:t>
            </a:r>
          </a:p>
          <a:p>
            <a:pPr lvl="1"/>
            <a:r>
              <a:rPr lang="en-US" sz="1200" dirty="0" smtClean="0"/>
              <a:t>Heather Lytle  - (Beth Rink – Mentor)</a:t>
            </a:r>
          </a:p>
          <a:p>
            <a:pPr lvl="1"/>
            <a:r>
              <a:rPr lang="en-US" sz="1200" dirty="0" err="1" smtClean="0"/>
              <a:t>Lauri</a:t>
            </a:r>
            <a:r>
              <a:rPr lang="en-US" sz="1200" dirty="0" smtClean="0"/>
              <a:t> McCarthy  - (Elizabeth Kinion – Mentor)</a:t>
            </a:r>
          </a:p>
          <a:p>
            <a:pPr lvl="1"/>
            <a:r>
              <a:rPr lang="en-US" sz="1200" dirty="0" smtClean="0"/>
              <a:t>Janice </a:t>
            </a:r>
            <a:r>
              <a:rPr lang="en-US" sz="1200" dirty="0" err="1" smtClean="0"/>
              <a:t>Ostermiller</a:t>
            </a:r>
            <a:r>
              <a:rPr lang="en-US" sz="1200" dirty="0" smtClean="0"/>
              <a:t> – (Karen Zulkowski – Mentor)</a:t>
            </a:r>
          </a:p>
          <a:p>
            <a:r>
              <a:rPr lang="en-US" sz="1400" dirty="0" smtClean="0"/>
              <a:t>3 students participated in the AACN Policy Summit</a:t>
            </a:r>
          </a:p>
          <a:p>
            <a:pPr lvl="1"/>
            <a:r>
              <a:rPr lang="en-US" sz="1200" dirty="0" smtClean="0"/>
              <a:t>Elizabeth </a:t>
            </a:r>
            <a:r>
              <a:rPr lang="en-US" sz="1200" dirty="0" err="1" smtClean="0"/>
              <a:t>Luehder</a:t>
            </a:r>
            <a:endParaRPr lang="en-US" sz="1200" dirty="0" smtClean="0"/>
          </a:p>
          <a:p>
            <a:pPr lvl="1"/>
            <a:r>
              <a:rPr lang="en-US" sz="1200" dirty="0" smtClean="0"/>
              <a:t>Sarah Langlois</a:t>
            </a:r>
          </a:p>
          <a:p>
            <a:pPr lvl="1"/>
            <a:r>
              <a:rPr lang="en-US" sz="1200" dirty="0" smtClean="0"/>
              <a:t>Jeanne Conner</a:t>
            </a:r>
            <a:endParaRPr lang="en-US" sz="1200" dirty="0"/>
          </a:p>
          <a:p>
            <a:r>
              <a:rPr lang="en-US" sz="1400" dirty="0" err="1" smtClean="0"/>
              <a:t>Shannlyn</a:t>
            </a:r>
            <a:r>
              <a:rPr lang="en-US" sz="1400" dirty="0" smtClean="0"/>
              <a:t> Spotted Elk – named Miss Indian MSU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105400"/>
            <a:ext cx="1643744" cy="115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7467599" cy="38862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13317" name="Picture 5" descr="C:\Users\helen.melland\AppData\Local\Microsoft\Windows\Temporary Internet Files\Content.IE5\Z0H9C6IW\MC90044179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"/>
            <a:ext cx="3657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1" y="3124200"/>
            <a:ext cx="6095999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 all for:</a:t>
            </a:r>
          </a:p>
          <a:p>
            <a:pPr algn="ctr"/>
            <a:r>
              <a:rPr lang="en-US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Your hard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work all year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Being a delight to work with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Your commitment to the College</a:t>
            </a:r>
          </a:p>
          <a:p>
            <a:pPr algn="ctr"/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HAVE A GOOD SUMMER!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12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ctr"/>
            <a:r>
              <a:rPr lang="en-US" dirty="0" smtClean="0"/>
              <a:t>Undergraduate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Undergraduate headcount fall 2010 – 872 (pre-nursing and nursing)</a:t>
            </a:r>
          </a:p>
          <a:p>
            <a:pPr lvl="1"/>
            <a:r>
              <a:rPr lang="en-US" sz="2400" dirty="0" smtClean="0"/>
              <a:t>Increased from 786 in fall 200</a:t>
            </a:r>
          </a:p>
          <a:p>
            <a:r>
              <a:rPr lang="en-US" sz="2400" dirty="0" smtClean="0"/>
              <a:t>359  applications received for application process that ended April 30th</a:t>
            </a:r>
          </a:p>
          <a:p>
            <a:pPr lvl="1"/>
            <a:r>
              <a:rPr lang="en-US" sz="2400" dirty="0" smtClean="0"/>
              <a:t>Bozeman fall 2011 – 100</a:t>
            </a:r>
          </a:p>
          <a:p>
            <a:pPr lvl="1"/>
            <a:r>
              <a:rPr lang="en-US" sz="2400" dirty="0" smtClean="0"/>
              <a:t>Billings fall 2011 – 54; spring 2012- 32</a:t>
            </a:r>
          </a:p>
          <a:p>
            <a:pPr lvl="1"/>
            <a:r>
              <a:rPr lang="en-US" sz="2400" dirty="0" smtClean="0"/>
              <a:t>Great Falls fall 2011 – 20; spring 2012 – 35</a:t>
            </a:r>
          </a:p>
          <a:p>
            <a:pPr lvl="1"/>
            <a:r>
              <a:rPr lang="en-US" sz="2400" dirty="0" smtClean="0"/>
              <a:t>Missoula fall 2011 – 40; spring 2012 – 40</a:t>
            </a:r>
          </a:p>
          <a:p>
            <a:pPr lvl="1"/>
            <a:r>
              <a:rPr lang="en-US" sz="2400" dirty="0" smtClean="0"/>
              <a:t>Kalispell spring 2012 – 32; fall 2012 – </a:t>
            </a:r>
            <a:r>
              <a:rPr lang="en-US" sz="2400" dirty="0" smtClean="0"/>
              <a:t>6</a:t>
            </a:r>
          </a:p>
          <a:p>
            <a:r>
              <a:rPr lang="en-US" sz="2400" dirty="0" smtClean="0"/>
              <a:t>42 males applied</a:t>
            </a:r>
          </a:p>
          <a:p>
            <a:r>
              <a:rPr lang="en-US" sz="2400" dirty="0" smtClean="0"/>
              <a:t>3 LPN’s applied</a:t>
            </a:r>
          </a:p>
          <a:p>
            <a:r>
              <a:rPr lang="en-US" sz="2400" dirty="0" smtClean="0"/>
              <a:t>62 second degree students</a:t>
            </a:r>
            <a:endParaRPr lang="en-US" sz="2400" dirty="0" smtClean="0"/>
          </a:p>
          <a:p>
            <a:r>
              <a:rPr lang="en-US" sz="2400" dirty="0" smtClean="0"/>
              <a:t>GPA’s ranged from 3.450 – 4.00</a:t>
            </a:r>
            <a:endParaRPr lang="en-US" sz="2400" dirty="0" smtClean="0"/>
          </a:p>
          <a:p>
            <a:r>
              <a:rPr lang="en-US" sz="2400" dirty="0" smtClean="0"/>
              <a:t>93</a:t>
            </a:r>
            <a:r>
              <a:rPr lang="en-US" sz="2400" dirty="0"/>
              <a:t>% of students graduated in 4 consecutive semesters (Jr. &amp; Sr.) – ’09-’10</a:t>
            </a:r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69" y="5715000"/>
            <a:ext cx="119925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3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Undergraduate Program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/>
          <a:lstStyle/>
          <a:p>
            <a:r>
              <a:rPr lang="en-US" sz="3200" dirty="0" smtClean="0"/>
              <a:t>Accelerated Post- Baccalaureate Option</a:t>
            </a:r>
          </a:p>
          <a:p>
            <a:pPr lvl="1"/>
            <a:r>
              <a:rPr lang="en-US" sz="3200" dirty="0" smtClean="0"/>
              <a:t>Board of Nursing and Board of Regents approval attained summer and fall, 2010</a:t>
            </a:r>
          </a:p>
          <a:p>
            <a:pPr lvl="1"/>
            <a:r>
              <a:rPr lang="en-US" sz="3200" dirty="0" smtClean="0"/>
              <a:t>Admission process fall 2010</a:t>
            </a:r>
          </a:p>
          <a:p>
            <a:pPr lvl="1"/>
            <a:r>
              <a:rPr lang="en-US" sz="3200" dirty="0" smtClean="0"/>
              <a:t>68 students applied; 16 will </a:t>
            </a:r>
            <a:r>
              <a:rPr lang="en-US" sz="3200" dirty="0" smtClean="0"/>
              <a:t>begin </a:t>
            </a:r>
            <a:r>
              <a:rPr lang="en-US" sz="3200" dirty="0" smtClean="0"/>
              <a:t>studies on the Bozeman campus May 16, 2011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C:\Users\helen.melland\Pictures\mntnsmin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57" y="5638800"/>
            <a:ext cx="141704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NCLEX-RN Scores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889198"/>
              </p:ext>
            </p:extLst>
          </p:nvPr>
        </p:nvGraphicFramePr>
        <p:xfrm>
          <a:off x="381000" y="2209800"/>
          <a:ext cx="7848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4478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October</a:t>
                      </a:r>
                      <a:r>
                        <a:rPr lang="en-US" baseline="0" dirty="0" smtClean="0"/>
                        <a:t> – March ; </a:t>
                      </a:r>
                    </a:p>
                    <a:p>
                      <a:pPr algn="ctr"/>
                      <a:r>
                        <a:rPr lang="en-US" baseline="0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April -  September ;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October –</a:t>
                      </a:r>
                      <a:r>
                        <a:rPr lang="en-US" baseline="0" dirty="0" smtClean="0"/>
                        <a:t> March, 2010;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April – September;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October – March; </a:t>
                      </a:r>
                    </a:p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94%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3" y="5561976"/>
            <a:ext cx="1309167" cy="91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8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Honduras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Two faculty (Martha </a:t>
            </a:r>
            <a:r>
              <a:rPr lang="en-US" sz="2000" dirty="0" err="1"/>
              <a:t>Arguellas</a:t>
            </a:r>
            <a:r>
              <a:rPr lang="en-US" sz="2000" dirty="0"/>
              <a:t> and Karrin Sax) </a:t>
            </a:r>
          </a:p>
          <a:p>
            <a:pPr marL="114300" indent="0">
              <a:buNone/>
            </a:pPr>
            <a:r>
              <a:rPr lang="en-US" sz="2000" dirty="0"/>
              <a:t>    plus 10 students, one physician, one nurse </a:t>
            </a:r>
            <a:r>
              <a:rPr lang="en-US" sz="2000" dirty="0" smtClean="0"/>
              <a:t>traveled to </a:t>
            </a:r>
          </a:p>
          <a:p>
            <a:pPr marL="11430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Intibuca</a:t>
            </a:r>
            <a:r>
              <a:rPr lang="en-US" sz="2000" dirty="0" smtClean="0"/>
              <a:t>, Honduras for 2 weeks in January</a:t>
            </a:r>
            <a:endParaRPr lang="en-US" sz="2000" dirty="0"/>
          </a:p>
          <a:p>
            <a:r>
              <a:rPr lang="en-US" sz="2000" dirty="0" smtClean="0"/>
              <a:t>Partial </a:t>
            </a:r>
            <a:r>
              <a:rPr lang="en-US" sz="2000" dirty="0" smtClean="0"/>
              <a:t>credit for NRSG 477 clinical</a:t>
            </a:r>
          </a:p>
          <a:p>
            <a:r>
              <a:rPr lang="en-US" sz="2000" dirty="0" smtClean="0"/>
              <a:t>Visited </a:t>
            </a:r>
            <a:r>
              <a:rPr lang="en-US" sz="2000" dirty="0"/>
              <a:t>dozens of homes, did water education, distributed water filters, conducted health education fairs, held adult clinics in remote villages, and covered call in the central clinic. </a:t>
            </a:r>
            <a:endParaRPr lang="en-US" sz="2000" dirty="0" smtClean="0"/>
          </a:p>
          <a:p>
            <a:r>
              <a:rPr lang="en-US" sz="2000" dirty="0" smtClean="0"/>
              <a:t>Collaborated </a:t>
            </a:r>
            <a:r>
              <a:rPr lang="en-US" sz="2000" dirty="0"/>
              <a:t>with the NGO </a:t>
            </a:r>
            <a:r>
              <a:rPr lang="en-US" sz="2000" i="1" dirty="0" smtClean="0"/>
              <a:t>Shoulder-to-Shoulder</a:t>
            </a:r>
            <a:endParaRPr lang="en-US" sz="2000" dirty="0" smtClean="0"/>
          </a:p>
          <a:p>
            <a:r>
              <a:rPr lang="en-US" sz="2000" dirty="0" smtClean="0"/>
              <a:t>Part </a:t>
            </a:r>
            <a:r>
              <a:rPr lang="en-US" sz="2000" dirty="0"/>
              <a:t>of a larger group of approximately 45 people- residents and family practice faculty from UNC Asheville, dentists, nursing faculty and nursing students from University of Cincinnati, a professional photographer, and </a:t>
            </a:r>
            <a:r>
              <a:rPr lang="en-US" sz="2000" dirty="0" smtClean="0"/>
              <a:t>Honduran </a:t>
            </a:r>
            <a:r>
              <a:rPr lang="en-US" sz="2000" dirty="0"/>
              <a:t>translators. </a:t>
            </a:r>
          </a:p>
        </p:txBody>
      </p:sp>
      <p:pic>
        <p:nvPicPr>
          <p:cNvPr id="3074" name="Picture 2" descr="C:\Users\helen.melland\Pictures\Honduras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"/>
            <a:ext cx="16764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1" y="5775962"/>
            <a:ext cx="1110339" cy="77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6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57535"/>
            <a:ext cx="49859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Graduate Program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/>
              <a:t>(August, 2010; Dec, 2010; May, 2011)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34716"/>
              </p:ext>
            </p:extLst>
          </p:nvPr>
        </p:nvGraphicFramePr>
        <p:xfrm>
          <a:off x="1295400" y="2172566"/>
          <a:ext cx="5943600" cy="339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</a:tblGrid>
              <a:tr h="4639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Graduates/Recipients</a:t>
                      </a:r>
                      <a:r>
                        <a:rPr lang="en-US" baseline="0" dirty="0" smtClean="0"/>
                        <a:t> (#)</a:t>
                      </a:r>
                      <a:endParaRPr lang="en-US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MN</a:t>
                      </a:r>
                      <a:r>
                        <a:rPr lang="en-US" baseline="0" dirty="0" smtClean="0"/>
                        <a:t> Degree 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     CNL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     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     FNP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     FPMHNP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33721">
                <a:tc>
                  <a:txBody>
                    <a:bodyPr/>
                    <a:lstStyle/>
                    <a:p>
                      <a:r>
                        <a:rPr lang="en-US" dirty="0" smtClean="0"/>
                        <a:t>     Nursing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Post-Masters FNP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91200"/>
            <a:ext cx="119742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1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798" y="1752600"/>
            <a:ext cx="558845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</a:p>
          <a:p>
            <a:r>
              <a:rPr lang="en-US" dirty="0" smtClean="0"/>
              <a:t>	Admitted 7 CNL students – 2 stepped away</a:t>
            </a:r>
          </a:p>
          <a:p>
            <a:r>
              <a:rPr lang="en-US" dirty="0"/>
              <a:t>	</a:t>
            </a:r>
            <a:r>
              <a:rPr lang="en-US" dirty="0" smtClean="0"/>
              <a:t>Admitted 14 FNP students – 3 stepped away </a:t>
            </a:r>
          </a:p>
          <a:p>
            <a:r>
              <a:rPr lang="en-US" dirty="0"/>
              <a:t>	</a:t>
            </a:r>
            <a:r>
              <a:rPr lang="en-US" dirty="0" smtClean="0"/>
              <a:t>Admitted 3 FPMHNP students – 0 stepped away</a:t>
            </a:r>
          </a:p>
          <a:p>
            <a:r>
              <a:rPr lang="en-US" b="1" dirty="0" smtClean="0"/>
              <a:t>Program attrition – 20%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4713" y="3962400"/>
            <a:ext cx="556053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2010</a:t>
            </a:r>
          </a:p>
          <a:p>
            <a:r>
              <a:rPr lang="en-US" dirty="0" smtClean="0"/>
              <a:t>	Admitted 6 CNL students – 1 stepped away</a:t>
            </a:r>
          </a:p>
          <a:p>
            <a:r>
              <a:rPr lang="en-US" dirty="0"/>
              <a:t>	</a:t>
            </a:r>
            <a:r>
              <a:rPr lang="en-US" dirty="0" smtClean="0"/>
              <a:t>Admitted 24 FNP students – 3 stepped away </a:t>
            </a:r>
          </a:p>
          <a:p>
            <a:r>
              <a:rPr lang="en-US" dirty="0"/>
              <a:t>	</a:t>
            </a:r>
            <a:r>
              <a:rPr lang="en-US" dirty="0" smtClean="0"/>
              <a:t>Admitted 9 FPMHNP – 0 stepped away</a:t>
            </a:r>
          </a:p>
          <a:p>
            <a:r>
              <a:rPr lang="en-US" b="1" dirty="0" smtClean="0"/>
              <a:t>Program attrition – 10%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1819" y="757535"/>
            <a:ext cx="6594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Graduate Program Attrition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3" y="5668494"/>
            <a:ext cx="1156767" cy="80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7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60936"/>
              </p:ext>
            </p:extLst>
          </p:nvPr>
        </p:nvGraphicFramePr>
        <p:xfrm>
          <a:off x="1219200" y="1375838"/>
          <a:ext cx="6096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304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Applicant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r>
                        <a:rPr lang="en-US" baseline="0" dirty="0" smtClean="0"/>
                        <a:t> by</a:t>
                      </a:r>
                    </a:p>
                    <a:p>
                      <a:pPr algn="ctr"/>
                      <a:r>
                        <a:rPr lang="en-US" baseline="0" dirty="0" smtClean="0"/>
                        <a:t>GAAC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CNL/FNP/FPMHNP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7/50/14 (total 71)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7/39/10  (total 56)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6 (  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5 (9%)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(92%)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 (91%)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 (  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 (2%)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 (  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 (  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 (13%)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 (84%)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 (86%)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 (77%)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 (77%)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Out-of-state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(23%)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r>
                        <a:rPr lang="en-US" baseline="0" dirty="0" smtClean="0"/>
                        <a:t> (23%)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0" y="75753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2011 Applicants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6059487"/>
            <a:ext cx="819944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3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ssential Leadership Traits of an &amp;#x0D;&amp;#x0A;Academic Dean&amp;#x0D;&amp;#x0A;&amp;#x0D;&amp;#x0A;How Those Traits Translate into Program Success&amp;#x0D;&amp;#x0A;&amp;#x0D;&amp;#x0A;Personal Case&amp;quot;&quot;/&gt;&lt;property id=&quot;20307&quot; value=&quot;306&quot;/&gt;&lt;/object&gt;&lt;object type=&quot;3&quot; unique_id=&quot;10005&quot;&gt;&lt;property id=&quot;20148&quot; value=&quot;5&quot;/&gt;&lt;property id=&quot;20300&quot; value=&quot;Slide 2 - &amp;quot;Presentation Outline&amp;quot;&quot;/&gt;&lt;property id=&quot;20307&quot; value=&quot;290&quot;/&gt;&lt;/object&gt;&lt;object type=&quot;3&quot; unique_id=&quot;10006&quot;&gt;&lt;property id=&quot;20148&quot; value=&quot;5&quot;/&gt;&lt;property id=&quot;20300&quot; value=&quot;Slide 3 - &amp;quot;Important  Leadership  Theories/Writings for Me&amp;quot;&quot;/&gt;&lt;property id=&quot;20307&quot; value=&quot;282&quot;/&gt;&lt;/object&gt;&lt;object type=&quot;3&quot; unique_id=&quot;10007&quot;&gt;&lt;property id=&quot;20148&quot; value=&quot;5&quot;/&gt;&lt;property id=&quot;20300&quot; value=&quot;Slide 4 - &amp;quot;Leadership Case&amp;quot;&quot;/&gt;&lt;property id=&quot;20307&quot; value=&quot;304&quot;/&gt;&lt;/object&gt;&lt;object type=&quot;3&quot; unique_id=&quot;10008&quot;&gt;&lt;property id=&quot;20148&quot; value=&quot;5&quot;/&gt;&lt;property id=&quot;20300&quot; value=&quot;Slide 5 - &amp;quot;#1: A Leader is … Visionary&amp;quot;&quot;/&gt;&lt;property id=&quot;20307&quot; value=&quot;288&quot;/&gt;&lt;/object&gt;&lt;object type=&quot;3&quot; unique_id=&quot;10009&quot;&gt;&lt;property id=&quot;20148&quot; value=&quot;5&quot;/&gt;&lt;property id=&quot;20300&quot; value=&quot;Slide 6 - &amp;quot;Leadership Trait #1 (Vision) and Program Success&amp;quot;&quot;/&gt;&lt;property id=&quot;20307&quot; value=&quot;289&quot;/&gt;&lt;/object&gt;&lt;object type=&quot;3&quot; unique_id=&quot;10010&quot;&gt;&lt;property id=&quot;20148&quot; value=&quot;5&quot;/&gt;&lt;property id=&quot;20300&quot; value=&quot;Slide 7 - &amp;quot;#2: A Leader is … Action Oriented&amp;quot;&quot;/&gt;&lt;property id=&quot;20307&quot; value=&quot;285&quot;/&gt;&lt;/object&gt;&lt;object type=&quot;3&quot; unique_id=&quot;10011&quot;&gt;&lt;property id=&quot;20148&quot; value=&quot;5&quot;/&gt;&lt;property id=&quot;20300&quot; value=&quot;Slide 8 - &amp;quot;Leadership Trait #2 (Action Oriented) and Program Success&amp;quot;&quot;/&gt;&lt;property id=&quot;20307&quot; value=&quot;284&quot;/&gt;&lt;/object&gt;&lt;object type=&quot;3&quot; unique_id=&quot;10012&quot;&gt;&lt;property id=&quot;20148&quot; value=&quot;5&quot;/&gt;&lt;property id=&quot;20300&quot; value=&quot;Slide 9 - &amp;quot;Case Application (Trait #1: Vision &amp;amp; #2: Action Oriented)&amp;quot;&quot;/&gt;&lt;property id=&quot;20307&quot; value=&quot;308&quot;/&gt;&lt;/object&gt;&lt;object type=&quot;3&quot; unique_id=&quot;10013&quot;&gt;&lt;property id=&quot;20148&quot; value=&quot;5&quot;/&gt;&lt;property id=&quot;20300&quot; value=&quot;Slide 10 - &amp;quot;Trait #3: A Leader is…Always Learning&amp;quot;&quot;/&gt;&lt;property id=&quot;20307&quot; value=&quot;293&quot;/&gt;&lt;/object&gt;&lt;object type=&quot;3&quot; unique_id=&quot;10014&quot;&gt;&lt;property id=&quot;20148&quot; value=&quot;5&quot;/&gt;&lt;property id=&quot;20300&quot; value=&quot;Slide 11 - &amp;quot;Leadership Trait #3 (Learning) and Program Success&amp;quot;&quot;/&gt;&lt;property id=&quot;20307&quot; value=&quot;295&quot;/&gt;&lt;/object&gt;&lt;object type=&quot;3&quot; unique_id=&quot;10015&quot;&gt;&lt;property id=&quot;20148&quot; value=&quot;5&quot;/&gt;&lt;property id=&quot;20300&quot; value=&quot;Slide 12 - &amp;quot;Trait #4: A Leader is a … Change Agent&amp;quot;&quot;/&gt;&lt;property id=&quot;20307&quot; value=&quot;296&quot;/&gt;&lt;/object&gt;&lt;object type=&quot;3&quot; unique_id=&quot;10016&quot;&gt;&lt;property id=&quot;20148&quot; value=&quot;5&quot;/&gt;&lt;property id=&quot;20300&quot; value=&quot;Slide 13 - &amp;quot;Leadership Trait #4 (Change) and Program Success &amp;quot;&quot;/&gt;&lt;property id=&quot;20307&quot; value=&quot;297&quot;/&gt;&lt;/object&gt;&lt;object type=&quot;3&quot; unique_id=&quot;10017&quot;&gt;&lt;property id=&quot;20148&quot; value=&quot;5&quot;/&gt;&lt;property id=&quot;20300&quot; value=&quot;Slide 14 - &amp;quot;Case Application (Trait #3 Learning &amp;amp; Trait #4 Change) &amp;quot;&quot;/&gt;&lt;property id=&quot;20307&quot; value=&quot;319&quot;/&gt;&lt;/object&gt;&lt;object type=&quot;3&quot; unique_id=&quot;10018&quot;&gt;&lt;property id=&quot;20148&quot; value=&quot;5&quot;/&gt;&lt;property id=&quot;20300&quot; value=&quot;Slide 15 - &amp;quot;Trait #5: A Leader….is a Problem Solver&amp;quot;&quot;/&gt;&lt;property id=&quot;20307&quot; value=&quot;315&quot;/&gt;&lt;/object&gt;&lt;object type=&quot;3&quot; unique_id=&quot;10019&quot;&gt;&lt;property id=&quot;20148&quot; value=&quot;5&quot;/&gt;&lt;property id=&quot;20300&quot; value=&quot;Slide 16 - &amp;quot;Leadership Trait #5 (Problem Solver) and Program Success&amp;quot;&quot;/&gt;&lt;property id=&quot;20307&quot; value=&quot;323&quot;/&gt;&lt;/object&gt;&lt;object type=&quot;3&quot; unique_id=&quot;10020&quot;&gt;&lt;property id=&quot;20148&quot; value=&quot;5&quot;/&gt;&lt;property id=&quot;20300&quot; value=&quot;Slide 17 - &amp;quot;Trait # 6: A Leader…..Builds Relationships&amp;quot;&quot;/&gt;&lt;property id=&quot;20307&quot; value=&quot;305&quot;/&gt;&lt;/object&gt;&lt;object type=&quot;3&quot; unique_id=&quot;10021&quot;&gt;&lt;property id=&quot;20148&quot; value=&quot;5&quot;/&gt;&lt;property id=&quot;20300&quot; value=&quot;Slide 18 - &amp;quot;Leadership Trait #6 (Relationships) and Program Success&amp;quot;&quot;/&gt;&lt;property id=&quot;20307&quot; value=&quot;322&quot;/&gt;&lt;/object&gt;&lt;object type=&quot;3&quot; unique_id=&quot;10022&quot;&gt;&lt;property id=&quot;20148&quot; value=&quot;5&quot;/&gt;&lt;property id=&quot;20300&quot; value=&quot;Slide 19 - &amp;quot;Case Application (Trait # 5 – Problem Solver, Trait #6 – Relationships, and Trait #7 – Ethics)&amp;quot;&quot;/&gt;&lt;property id=&quot;20307&quot; value=&quot;321&quot;/&gt;&lt;/object&gt;&lt;object type=&quot;3&quot; unique_id=&quot;10023&quot;&gt;&lt;property id=&quot;20148&quot; value=&quot;5&quot;/&gt;&lt;property id=&quot;20300&quot; value=&quot;Slide 20 - &amp;quot;Trait #7: A Leader is… Ethical&amp;quot;&quot;/&gt;&lt;property id=&quot;20307&quot; value=&quot;291&quot;/&gt;&lt;/object&gt;&lt;object type=&quot;3&quot; unique_id=&quot;10024&quot;&gt;&lt;property id=&quot;20148&quot; value=&quot;5&quot;/&gt;&lt;property id=&quot;20300&quot; value=&quot;Slide 21 - &amp;quot;Leadership Trait #7 (Ethics) and Program Success&amp;quot;&quot;/&gt;&lt;property id=&quot;20307&quot; value=&quot;292&quot;/&gt;&lt;/object&gt;&lt;object type=&quot;3&quot; unique_id=&quot;10025&quot;&gt;&lt;property id=&quot;20148&quot; value=&quot;5&quot;/&gt;&lt;property id=&quot;20300&quot; value=&quot;Slide 22 - &amp;quot;Case Application (Trait #7 – Ethics)&amp;quot;&quot;/&gt;&lt;property id=&quot;20307&quot; value=&quot;325&quot;/&gt;&lt;/object&gt;&lt;object type=&quot;3&quot; unique_id=&quot;10026&quot;&gt;&lt;property id=&quot;20148&quot; value=&quot;5&quot;/&gt;&lt;property id=&quot;20300&quot; value=&quot;Slide 23 - &amp;quot;And last – but not least….&amp;quot;&quot;/&gt;&lt;property id=&quot;20307&quot; value=&quot;318&quot;/&gt;&lt;/object&gt;&lt;object type=&quot;3&quot; unique_id=&quot;10027&quot;&gt;&lt;property id=&quot;20148&quot; value=&quot;5&quot;/&gt;&lt;property id=&quot;20300&quot; value=&quot;Slide 24&quot;/&gt;&lt;property id=&quot;20307&quot; value=&quot;324&quot;/&gt;&lt;/object&gt;&lt;object type=&quot;3&quot; unique_id=&quot;10028&quot;&gt;&lt;property id=&quot;20148&quot; value=&quot;5&quot;/&gt;&lt;property id=&quot;20300&quot; value=&quot;Slide 25 - &amp;quot;Lesson #7:Who I am Matters&amp;quot;&quot;/&gt;&lt;property id=&quot;20307&quot; value=&quot;300&quot;/&gt;&lt;/object&gt;&lt;object type=&quot;3&quot; unique_id=&quot;10029&quot;&gt;&lt;property id=&quot;20148&quot; value=&quot;5&quot;/&gt;&lt;property id=&quot;20300&quot; value=&quot;Slide 26 - &amp;quot;A Leader….Knows Her/himself&amp;quot;&quot;/&gt;&lt;property id=&quot;20307&quot; value=&quot;307&quot;/&gt;&lt;/object&gt;&lt;object type=&quot;3&quot; unique_id=&quot;10030&quot;&gt;&lt;property id=&quot;20148&quot; value=&quot;5&quot;/&gt;&lt;property id=&quot;20300&quot; value=&quot;Slide 27 - &amp;quot;&amp;#x0D;&amp;#x0A;&amp;#x0D;&amp;#x0A;&amp;#x0D;&amp;#x0A;&amp;#x0D;&amp;#x0A;&amp;#x0D;&amp;#x0A;&amp;#x0D;&amp;#x0A;&amp;#x0D;&amp;#x0A;&amp;#x0D;&amp;#x0A;&amp;quot;&quot;/&gt;&lt;property id=&quot;20307&quot; value=&quot;273&quot;/&gt;&lt;/object&gt;&lt;object type=&quot;3&quot; unique_id=&quot;10031&quot;&gt;&lt;property id=&quot;20148&quot; value=&quot;5&quot;/&gt;&lt;property id=&quot;20300&quot; value=&quot;Slide 28 - &amp;quot;Personal Case: North Dakota Nursing Education Consortium (NEC)&amp;quot;&quot;/&gt;&lt;property id=&quot;20307&quot; value=&quot;301&quot;/&gt;&lt;/object&gt;&lt;object type=&quot;3&quot; unique_id=&quot;10032&quot;&gt;&lt;property id=&quot;20148&quot; value=&quot;5&quot;/&gt;&lt;property id=&quot;20300&quot; value=&quot;Slide 29 - &amp;quot;Peacemaking and Program Success&amp;quot;&quot;/&gt;&lt;property id=&quot;20307&quot; value=&quot;316&quot;/&gt;&lt;/object&gt;&lt;object type=&quot;3&quot; unique_id=&quot;10033&quot;&gt;&lt;property id=&quot;20148&quot; value=&quot;5&quot;/&gt;&lt;property id=&quot;20300&quot; value=&quot;Slide 30 - &amp;quot;Case Stu&amp;quot;&quot;/&gt;&lt;property id=&quot;20307&quot; value=&quot;317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3304</TotalTime>
  <Words>1851</Words>
  <Application>Microsoft Office PowerPoint</Application>
  <PresentationFormat>On-screen Show (4:3)</PresentationFormat>
  <Paragraphs>377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College of Nursing 2010-2011 Academic Year Hi-Lights </vt:lpstr>
      <vt:lpstr>Gifts to the College</vt:lpstr>
      <vt:lpstr>Undergraduate Program</vt:lpstr>
      <vt:lpstr>Undergraduate Program</vt:lpstr>
      <vt:lpstr>NCLEX-RN Scores</vt:lpstr>
      <vt:lpstr>Honduras</vt:lpstr>
      <vt:lpstr>PowerPoint Presentation</vt:lpstr>
      <vt:lpstr>PowerPoint Presentation</vt:lpstr>
      <vt:lpstr>PowerPoint Presentation</vt:lpstr>
      <vt:lpstr>PowerPoint Presentation</vt:lpstr>
      <vt:lpstr>Money Matters</vt:lpstr>
      <vt:lpstr>Money Matters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Many Accomplishments</vt:lpstr>
      <vt:lpstr>YOUR Many Accomplishments (Cont.)</vt:lpstr>
      <vt:lpstr>YOUR Many Accomplishments (Cont.)</vt:lpstr>
      <vt:lpstr>MSU Awards for Excellence</vt:lpstr>
      <vt:lpstr>Student Accomplishments</vt:lpstr>
      <vt:lpstr>PowerPoint Presentation</vt:lpstr>
    </vt:vector>
  </TitlesOfParts>
  <Company>College Of Nursing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"The essential leadership traits of an academic dean, how those traits translate into program success, and provide a case-in-point from your experience."</dc:title>
  <dc:creator>hmelland</dc:creator>
  <cp:lastModifiedBy>Melland, Helen</cp:lastModifiedBy>
  <cp:revision>266</cp:revision>
  <cp:lastPrinted>2011-05-02T19:25:45Z</cp:lastPrinted>
  <dcterms:created xsi:type="dcterms:W3CDTF">2009-03-16T18:31:35Z</dcterms:created>
  <dcterms:modified xsi:type="dcterms:W3CDTF">2011-05-03T18:21:57Z</dcterms:modified>
</cp:coreProperties>
</file>