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0"/>
  </p:notesMasterIdLst>
  <p:handoutMasterIdLst>
    <p:handoutMasterId r:id="rId31"/>
  </p:handoutMasterIdLst>
  <p:sldIdLst>
    <p:sldId id="344" r:id="rId2"/>
    <p:sldId id="382" r:id="rId3"/>
    <p:sldId id="411" r:id="rId4"/>
    <p:sldId id="393" r:id="rId5"/>
    <p:sldId id="358" r:id="rId6"/>
    <p:sldId id="412" r:id="rId7"/>
    <p:sldId id="359" r:id="rId8"/>
    <p:sldId id="403" r:id="rId9"/>
    <p:sldId id="409" r:id="rId10"/>
    <p:sldId id="395" r:id="rId11"/>
    <p:sldId id="385" r:id="rId12"/>
    <p:sldId id="390" r:id="rId13"/>
    <p:sldId id="398" r:id="rId14"/>
    <p:sldId id="397" r:id="rId15"/>
    <p:sldId id="402" r:id="rId16"/>
    <p:sldId id="400" r:id="rId17"/>
    <p:sldId id="364" r:id="rId18"/>
    <p:sldId id="404" r:id="rId19"/>
    <p:sldId id="408" r:id="rId20"/>
    <p:sldId id="380" r:id="rId21"/>
    <p:sldId id="352" r:id="rId22"/>
    <p:sldId id="405" r:id="rId23"/>
    <p:sldId id="407" r:id="rId24"/>
    <p:sldId id="353" r:id="rId25"/>
    <p:sldId id="345" r:id="rId26"/>
    <p:sldId id="350" r:id="rId27"/>
    <p:sldId id="383" r:id="rId28"/>
    <p:sldId id="410" r:id="rId29"/>
  </p:sldIdLst>
  <p:sldSz cx="9144000" cy="6858000" type="screen4x3"/>
  <p:notesSz cx="7010400" cy="9236075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509" autoAdjust="0"/>
  </p:normalViewPr>
  <p:slideViewPr>
    <p:cSldViewPr>
      <p:cViewPr>
        <p:scale>
          <a:sx n="78" d="100"/>
          <a:sy n="78" d="100"/>
        </p:scale>
        <p:origin x="-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2011 Grant Activity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Data!$B$19:$B$23</c:f>
              <c:strCache>
                <c:ptCount val="5"/>
                <c:pt idx="0">
                  <c:v>College Seed/Block Grants</c:v>
                </c:pt>
                <c:pt idx="1">
                  <c:v>MSU Seed Grants</c:v>
                </c:pt>
                <c:pt idx="2">
                  <c:v>External Funded Grants</c:v>
                </c:pt>
                <c:pt idx="4">
                  <c:v>External Grant Submissions Planned</c:v>
                </c:pt>
              </c:strCache>
            </c:strRef>
          </c:cat>
          <c:val>
            <c:numRef>
              <c:f>Data!$E$19:$E$23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72832"/>
        <c:axId val="22874752"/>
      </c:barChart>
      <c:catAx>
        <c:axId val="228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74752"/>
        <c:crosses val="autoZero"/>
        <c:auto val="1"/>
        <c:lblAlgn val="ctr"/>
        <c:lblOffset val="100"/>
        <c:noMultiLvlLbl val="0"/>
      </c:catAx>
      <c:valAx>
        <c:axId val="22874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Grants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87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704B-8AAB-4F24-98DC-0A34AC4662AA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2F39-388C-4FFF-8436-7210BDC98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AAF1-96B3-427A-87CD-8E81D3820D0F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28D1-9160-43C0-8FD5-7ABEA2F74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05E03A-68E3-4F6A-B5CB-420AA83E2E36}" type="datetimeFigureOut">
              <a:rPr lang="en-US" smtClean="0"/>
              <a:pPr/>
              <a:t>5/2/2012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5867400"/>
            <a:ext cx="1033272" cy="857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ontana.edu/wwwnu/about/75th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ontana.edu/nursing/student/international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2296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College of Nursing</a:t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2011-2012</a:t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Academic Year Hi-Lights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371600"/>
          </a:xfrm>
        </p:spPr>
        <p:txBody>
          <a:bodyPr/>
          <a:lstStyle/>
          <a:p>
            <a:pPr algn="ctr"/>
            <a:r>
              <a:rPr lang="en-US" dirty="0" smtClean="0"/>
              <a:t>May 2012 Graduates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415" y="2281279"/>
            <a:ext cx="4267570" cy="34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4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and Scholarship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  <a:defRPr/>
            </a:pPr>
            <a:r>
              <a:rPr lang="en-US" sz="2400" b="1" dirty="0" smtClean="0"/>
              <a:t>Goal #3: To </a:t>
            </a:r>
            <a:r>
              <a:rPr lang="en-US" sz="2400" b="1" dirty="0"/>
              <a:t>serve as leaders in nursing by </a:t>
            </a:r>
            <a:r>
              <a:rPr lang="en-US" sz="2400" b="1" dirty="0" smtClean="0"/>
              <a:t>generating</a:t>
            </a:r>
            <a:r>
              <a:rPr lang="en-US" sz="2400" b="1" dirty="0"/>
              <a:t>, translating, and disseminating knowledge </a:t>
            </a:r>
            <a:r>
              <a:rPr lang="en-US" sz="2400" b="1" dirty="0" smtClean="0"/>
              <a:t>through </a:t>
            </a:r>
            <a:r>
              <a:rPr lang="en-US" sz="2400" b="1" dirty="0"/>
              <a:t>research and scholarly activities.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College of Nursing Research Seminar Series initiated – 5 seminars (3.1, 3.5)</a:t>
            </a:r>
          </a:p>
          <a:p>
            <a:pPr lvl="1"/>
            <a:r>
              <a:rPr lang="en-US" dirty="0" smtClean="0"/>
              <a:t>Funded Faculty (3.1, 3.2)</a:t>
            </a:r>
          </a:p>
          <a:p>
            <a:pPr lvl="2"/>
            <a:r>
              <a:rPr lang="en-US" dirty="0" smtClean="0"/>
              <a:t>External – Larsson (RWJ, INBRE), Running (NIH), Shreffler-Grant (NIH)</a:t>
            </a:r>
          </a:p>
          <a:p>
            <a:pPr lvl="2"/>
            <a:r>
              <a:rPr lang="en-US" dirty="0" smtClean="0"/>
              <a:t>MSU – Holkup (INBRE), Kinion (INBRE, CNHP), Kuntz (INBRE)</a:t>
            </a:r>
          </a:p>
          <a:p>
            <a:pPr lvl="2"/>
            <a:r>
              <a:rPr lang="en-US" dirty="0" smtClean="0"/>
              <a:t>CON Block/Seed grants  - Mayer, Schachman, Sieloff, Torma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4314"/>
              </p:ext>
            </p:extLst>
          </p:nvPr>
        </p:nvGraphicFramePr>
        <p:xfrm>
          <a:off x="304801" y="228601"/>
          <a:ext cx="7391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8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Complementary and Alternative Therapies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Running A 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E Turnbeaugh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Oncology pain and complementary therapy: A review of the literature.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Clinical Journal of Oncology Nursing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Health Care Delivery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Sieloff, CL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and AM Bularzik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Group power through the lens of the 21</a:t>
            </a:r>
            <a:r>
              <a:rPr lang="en-US" sz="1800" baseline="30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century and beyond: further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validation of the Sieloff-King assessment of group power within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organizations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 </a:t>
            </a:r>
            <a:r>
              <a:rPr lang="en-US" sz="1800" i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Journal </a:t>
            </a:r>
            <a:r>
              <a:rPr lang="en-US" sz="18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of Nursing Management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000" b="1" u="sng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Rural Health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1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Seright, TJ</a:t>
            </a:r>
            <a:endParaRPr lang="en-US" sz="1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Clinical decision-making of rural novice nurses.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Rural and Remote Health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69513" y="584528"/>
            <a:ext cx="4195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New Knowledge 2011 (3.3)</a:t>
            </a:r>
          </a:p>
        </p:txBody>
      </p:sp>
    </p:spTree>
    <p:extLst>
      <p:ext uri="{BB962C8B-B14F-4D97-AF65-F5344CB8AC3E}">
        <p14:creationId xmlns:p14="http://schemas.microsoft.com/office/powerpoint/2010/main" val="24897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New Knowledge 2011 (cont.)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81496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Environmental Impact on Health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Larsson, 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, PG Butterfield,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Hill,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G Houck, DC Messecar, &amp; S Cudney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Radon testing for low-income Montana families.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American Association of Radon Scientists and Technologists International Radon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Symposium Proceedings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Winters, CA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 Hill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SW Kuntz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, C Weinert, K Rowse, T Hernandez, and B Black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Determining satisfaction with access and financial aspects of care for persons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exposed to Libby amphibole asbestos: rural and national environmental policy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implications.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Journal of Environmental and Public Health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Butterfield, PG,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 Hill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, J Postma, PW Butterfield, and T Odom-Maryon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Effectiveness of a household environmental health intervention delivered by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rural public health nurses. 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American Journal of Public Health, Supplement 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New Knowledge 2011 (cont.)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Postma, J, PW Butterfield, T Odom-Maryon,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 Hill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and PG Butterfield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Rural children’s exposure to well water contaminants: implications in light 	of the American Academy of Pediatrics’ recent policy statement.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Journal of the American Academy of Nurse Practitioners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Weinert, C,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WG Hill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 Winters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 Kuntz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K Rowse, T Hernandez, B 	Black, and S Cudney. Psychosocial health status of persons seeking 	treatment for exposure to Libby amphibole asbestos. </a:t>
            </a:r>
            <a:r>
              <a:rPr kumimoji="0" lang="en-US" sz="2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International 	Scholarly Research Network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1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Health Disparities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Christopher, S , R Saha, P Lachapelle, D Jennings,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 Colclough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C Cooper, C 	Cummins, MJ Eggers, K FourStar, K Harris,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 Kuntz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V LaFromboise, D 	LaVeaus, T McDonald, JR Bird, E Rink, and L Webster.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Participatory research principles to partnership development in health 	disparities research. </a:t>
            </a:r>
            <a:r>
              <a:rPr kumimoji="0" lang="en-US" sz="2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Family Community Health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		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0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26981" y="584528"/>
            <a:ext cx="3480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Scholarship 2011 (3.3)</a:t>
            </a:r>
          </a:p>
        </p:txBody>
      </p:sp>
      <p:sp>
        <p:nvSpPr>
          <p:cNvPr id="7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6607899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Glow,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. Montana Advanced Airway Study.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The Pulse, Montana Nurses Association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Larsson, LS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. A response to: Deadly radon in Montana?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Dose-Response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Luparell, 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. Incivility in nursing: The connection between academia and clinical settings.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CriticalCareNurse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Pullen, J.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Late Life Depression. A 2-hour Health Issues Module.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Montana Geriatric Education Center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Sare, MV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. </a:t>
            </a:r>
            <a:r>
              <a:rPr kumimoji="0" lang="en-US" sz="1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Today, Léogâne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Nurses for Nurses International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Sieloff, CL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and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SW Raph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. Editorial nursing theory and management.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Journal of Nursing Management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Zulkowski, K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 and K Olivo. Understanding heel ulcers.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	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t>World Council of Enterostomal Therapists Journal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Development (4.1)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74805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Gifts to the College</a:t>
            </a:r>
            <a:endParaRPr lang="en-US" sz="9600" dirty="0"/>
          </a:p>
          <a:p>
            <a:pPr lvl="1"/>
            <a:r>
              <a:rPr lang="en-US" sz="9600" dirty="0" smtClean="0"/>
              <a:t>Outright Gifts - $136,248 (designated – equipment, program, scholarship)</a:t>
            </a:r>
            <a:endParaRPr lang="en-US" sz="9600" dirty="0"/>
          </a:p>
          <a:p>
            <a:pPr lvl="1"/>
            <a:r>
              <a:rPr lang="en-US" sz="9600" dirty="0"/>
              <a:t>Annual Gifts: $</a:t>
            </a:r>
            <a:r>
              <a:rPr lang="en-US" sz="9600" dirty="0" smtClean="0"/>
              <a:t>14,195</a:t>
            </a:r>
            <a:r>
              <a:rPr lang="en-US" sz="9600" dirty="0"/>
              <a:t> </a:t>
            </a:r>
          </a:p>
          <a:p>
            <a:pPr lvl="1"/>
            <a:r>
              <a:rPr lang="en-US" sz="9600" dirty="0"/>
              <a:t>Deferred Gifts: $210,000 </a:t>
            </a:r>
            <a:r>
              <a:rPr lang="en-US" sz="9600" dirty="0" smtClean="0"/>
              <a:t>(student support and general college)</a:t>
            </a:r>
          </a:p>
          <a:p>
            <a:pPr lvl="1"/>
            <a:r>
              <a:rPr lang="en-US" sz="9600" dirty="0" smtClean="0"/>
              <a:t>2 residual deferred estate gifts -  % of estate</a:t>
            </a:r>
            <a:endParaRPr lang="en-US" sz="9600" dirty="0"/>
          </a:p>
          <a:p>
            <a:pPr marL="411480" lvl="1" indent="0">
              <a:buNone/>
            </a:pPr>
            <a:endParaRPr lang="en-US" sz="9600" dirty="0" smtClean="0"/>
          </a:p>
          <a:p>
            <a:r>
              <a:rPr lang="en-US" sz="9600" dirty="0" smtClean="0"/>
              <a:t>Capital Campaign – 3 university priorities</a:t>
            </a:r>
          </a:p>
          <a:p>
            <a:pPr lvl="1"/>
            <a:r>
              <a:rPr lang="en-US" sz="9600" dirty="0" smtClean="0"/>
              <a:t>Student Success</a:t>
            </a:r>
          </a:p>
          <a:p>
            <a:pPr lvl="1"/>
            <a:r>
              <a:rPr lang="en-US" sz="9600" dirty="0" smtClean="0"/>
              <a:t>Faculty Development/Success</a:t>
            </a:r>
          </a:p>
          <a:p>
            <a:pPr lvl="1"/>
            <a:r>
              <a:rPr lang="en-US" sz="9600" dirty="0" smtClean="0"/>
              <a:t>Creative Learning Space (includes capital expenditures)</a:t>
            </a:r>
          </a:p>
          <a:p>
            <a:pPr marL="1051560" lvl="3" indent="0">
              <a:buNone/>
            </a:pPr>
            <a:endParaRPr lang="en-US" sz="9600" dirty="0" smtClean="0"/>
          </a:p>
          <a:p>
            <a:r>
              <a:rPr lang="en-US" sz="9600" dirty="0" smtClean="0"/>
              <a:t>President’s expectations of the role of the dean in development – 20% FTE – with metrics</a:t>
            </a:r>
            <a:endParaRPr lang="en-US" sz="9600" dirty="0"/>
          </a:p>
          <a:p>
            <a:pPr marL="114300" indent="0">
              <a:buNone/>
            </a:pPr>
            <a:r>
              <a:rPr lang="en-US" sz="7200" dirty="0"/>
              <a:t>	</a:t>
            </a:r>
          </a:p>
          <a:p>
            <a:pPr marL="114300" indent="0">
              <a:buNone/>
            </a:pPr>
            <a:r>
              <a:rPr lang="en-US" sz="6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3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College of Nursing – </a:t>
            </a:r>
            <a:br>
              <a:rPr lang="en-US" sz="3600" dirty="0" smtClean="0"/>
            </a:br>
            <a:r>
              <a:rPr lang="en-US" sz="3600" dirty="0" smtClean="0"/>
              <a:t>75 Years (4.3)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/>
          <a:lstStyle/>
          <a:p>
            <a:r>
              <a:rPr lang="en-US" dirty="0" smtClean="0"/>
              <a:t>Reception held at each of our distant campuses – Great Falls yet to happen on May 17</a:t>
            </a:r>
          </a:p>
          <a:p>
            <a:r>
              <a:rPr lang="en-US" dirty="0" smtClean="0"/>
              <a:t>History book nearing completion</a:t>
            </a:r>
          </a:p>
          <a:p>
            <a:r>
              <a:rPr lang="en-US" dirty="0" smtClean="0"/>
              <a:t>“75 for 75”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www.montana.edu/wwwnu/about/75th.htm</a:t>
            </a:r>
            <a:endParaRPr lang="en-US" dirty="0" smtClean="0"/>
          </a:p>
          <a:p>
            <a:r>
              <a:rPr lang="en-US" dirty="0" smtClean="0"/>
              <a:t>Gala celebration – September 21; Hilton Garden </a:t>
            </a:r>
            <a:r>
              <a:rPr lang="en-US" smtClean="0"/>
              <a:t>Inn  </a:t>
            </a:r>
            <a:endParaRPr lang="en-US" dirty="0" smtClean="0"/>
          </a:p>
          <a:p>
            <a:pPr lvl="1"/>
            <a:r>
              <a:rPr lang="en-US" sz="1800" dirty="0" smtClean="0"/>
              <a:t>Send invite suggestions to Stacy – </a:t>
            </a:r>
            <a:r>
              <a:rPr lang="en-US" sz="1800" b="1" i="1" dirty="0" smtClean="0"/>
              <a:t>May 18</a:t>
            </a:r>
          </a:p>
          <a:p>
            <a:r>
              <a:rPr lang="en-US" dirty="0" smtClean="0"/>
              <a:t>Tailgating and football game</a:t>
            </a:r>
            <a:endParaRPr lang="en-US" dirty="0"/>
          </a:p>
        </p:txBody>
      </p:sp>
      <p:pic>
        <p:nvPicPr>
          <p:cNvPr id="2052" name="Picture 4" descr="C:\Users\helen.melland\AppData\Local\Microsoft\Windows\Temporary Internet Files\Content.IE5\AFEOMC9N\MP9004266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9230"/>
            <a:ext cx="2438400" cy="14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4267200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 idea – how about a 75% Anniversary Publication Spike?  (75% of faculty publish their best work and thoughts)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35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pPr algn="ctr"/>
            <a:r>
              <a:rPr lang="en-US" dirty="0" smtClean="0"/>
              <a:t>Area Health Education </a:t>
            </a:r>
            <a:br>
              <a:rPr lang="en-US" dirty="0" smtClean="0"/>
            </a:br>
            <a:r>
              <a:rPr lang="en-US" dirty="0" smtClean="0"/>
              <a:t>Center (4.1)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648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sz="2400" dirty="0" smtClean="0"/>
              <a:t>Connecting students to careers, professionals to communities, and communities to better health”</a:t>
            </a:r>
          </a:p>
          <a:p>
            <a:pPr lvl="1"/>
            <a:r>
              <a:rPr lang="en-US" dirty="0" smtClean="0"/>
              <a:t>Foster and encourage collaborative community-based health programs</a:t>
            </a:r>
          </a:p>
          <a:p>
            <a:pPr lvl="1"/>
            <a:r>
              <a:rPr lang="en-US" dirty="0" smtClean="0"/>
              <a:t>Promote improved health and disease prevention through </a:t>
            </a:r>
            <a:r>
              <a:rPr lang="en-US" dirty="0"/>
              <a:t>educational interventions   </a:t>
            </a:r>
            <a:r>
              <a:rPr lang="en-US" dirty="0" smtClean="0"/>
              <a:t>(http</a:t>
            </a:r>
            <a:r>
              <a:rPr lang="en-US" dirty="0"/>
              <a:t>://www.mtahec.org</a:t>
            </a:r>
            <a:r>
              <a:rPr lang="en-US" dirty="0" smtClean="0"/>
              <a:t>/)</a:t>
            </a:r>
          </a:p>
          <a:p>
            <a:r>
              <a:rPr lang="en-US" sz="2400" dirty="0" smtClean="0"/>
              <a:t>Now part of the College</a:t>
            </a:r>
          </a:p>
          <a:p>
            <a:r>
              <a:rPr lang="en-US" sz="2400" dirty="0" smtClean="0"/>
              <a:t>Collaborative efforts</a:t>
            </a:r>
          </a:p>
          <a:p>
            <a:endParaRPr lang="en-US" dirty="0"/>
          </a:p>
        </p:txBody>
      </p:sp>
      <p:pic>
        <p:nvPicPr>
          <p:cNvPr id="3074" name="Picture 2" descr="Montana AHEC (Area Health Education Cent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10200"/>
            <a:ext cx="24574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Morning’s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NEW Strategic Plan will provide framework …..</a:t>
            </a:r>
          </a:p>
          <a:p>
            <a:pPr lvl="1"/>
            <a:r>
              <a:rPr lang="en-US" sz="2600" dirty="0" smtClean="0"/>
              <a:t>Academic Programs </a:t>
            </a:r>
          </a:p>
          <a:p>
            <a:pPr lvl="2"/>
            <a:r>
              <a:rPr lang="en-US" sz="2200" dirty="0" smtClean="0"/>
              <a:t>Undergraduate Program</a:t>
            </a:r>
          </a:p>
          <a:p>
            <a:pPr lvl="2"/>
            <a:r>
              <a:rPr lang="en-US" sz="2400" dirty="0" smtClean="0"/>
              <a:t>Graduate Program</a:t>
            </a:r>
          </a:p>
          <a:p>
            <a:pPr lvl="1"/>
            <a:r>
              <a:rPr lang="en-US" sz="2600" dirty="0" smtClean="0"/>
              <a:t>Research</a:t>
            </a:r>
          </a:p>
          <a:p>
            <a:pPr lvl="1"/>
            <a:r>
              <a:rPr lang="en-US" sz="2600" dirty="0" smtClean="0"/>
              <a:t>College Wide Initiatives</a:t>
            </a:r>
          </a:p>
          <a:p>
            <a:pPr lvl="2"/>
            <a:r>
              <a:rPr lang="en-US" sz="2200" dirty="0" smtClean="0"/>
              <a:t>Development</a:t>
            </a:r>
          </a:p>
          <a:p>
            <a:pPr lvl="2"/>
            <a:r>
              <a:rPr lang="en-US" sz="2400" dirty="0" smtClean="0"/>
              <a:t>75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Anniversary</a:t>
            </a:r>
          </a:p>
          <a:p>
            <a:pPr lvl="2"/>
            <a:r>
              <a:rPr lang="en-US" sz="2400" dirty="0" smtClean="0"/>
              <a:t>AHEC</a:t>
            </a:r>
          </a:p>
          <a:p>
            <a:pPr lvl="2"/>
            <a:r>
              <a:rPr lang="en-US" sz="2400" dirty="0" smtClean="0"/>
              <a:t>CO-OP Program </a:t>
            </a:r>
          </a:p>
          <a:p>
            <a:pPr lvl="2"/>
            <a:r>
              <a:rPr lang="en-US" sz="2400" dirty="0" smtClean="0"/>
              <a:t>Service Learning</a:t>
            </a:r>
          </a:p>
          <a:p>
            <a:pPr lvl="2"/>
            <a:r>
              <a:rPr lang="en-US" sz="2400" dirty="0" smtClean="0"/>
              <a:t>Interdisciplinary efforts</a:t>
            </a:r>
          </a:p>
          <a:p>
            <a:pPr lvl="2"/>
            <a:r>
              <a:rPr lang="en-US" sz="2400" dirty="0" smtClean="0"/>
              <a:t>Outreach</a:t>
            </a:r>
          </a:p>
          <a:p>
            <a:pPr lvl="1"/>
            <a:r>
              <a:rPr lang="en-US" sz="2600" dirty="0" smtClean="0"/>
              <a:t>Accomplishments</a:t>
            </a:r>
          </a:p>
          <a:p>
            <a:pPr lvl="2"/>
            <a:r>
              <a:rPr lang="en-US" sz="2400" dirty="0" smtClean="0"/>
              <a:t>Student Accomplishments</a:t>
            </a:r>
          </a:p>
          <a:p>
            <a:pPr lvl="2"/>
            <a:r>
              <a:rPr lang="en-US" sz="2400" dirty="0" smtClean="0"/>
              <a:t>Your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37970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pPr algn="ctr"/>
            <a:r>
              <a:rPr lang="en-US" sz="3600" dirty="0" smtClean="0"/>
              <a:t>Caring for Our Own Program (1.5)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267200"/>
          </a:xfrm>
        </p:spPr>
        <p:txBody>
          <a:bodyPr/>
          <a:lstStyle/>
          <a:p>
            <a:r>
              <a:rPr lang="en-US" sz="2800" dirty="0" smtClean="0"/>
              <a:t>$980,405 3 year HRSA grant approved for support of undergraduate students</a:t>
            </a:r>
          </a:p>
          <a:p>
            <a:r>
              <a:rPr lang="en-US" sz="2800" dirty="0" smtClean="0"/>
              <a:t>Presentation to Council of Elders</a:t>
            </a:r>
          </a:p>
          <a:p>
            <a:r>
              <a:rPr lang="en-US" sz="2800" dirty="0" smtClean="0"/>
              <a:t>New staff </a:t>
            </a:r>
          </a:p>
          <a:p>
            <a:pPr lvl="1"/>
            <a:r>
              <a:rPr lang="en-US" sz="2800" dirty="0" smtClean="0"/>
              <a:t>Jenny Gorsegner – Academic Advisor</a:t>
            </a:r>
          </a:p>
          <a:p>
            <a:pPr lvl="1"/>
            <a:r>
              <a:rPr lang="en-US" sz="2800" dirty="0" smtClean="0"/>
              <a:t>Terryn Martin – Nurse Mentor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20000" cy="1143000"/>
          </a:xfrm>
        </p:spPr>
        <p:txBody>
          <a:bodyPr/>
          <a:lstStyle/>
          <a:p>
            <a:pPr algn="ctr"/>
            <a:r>
              <a:rPr lang="en-US" sz="3600" dirty="0" smtClean="0"/>
              <a:t>Service Learning (2.1, 2.2)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Domestic</a:t>
            </a:r>
          </a:p>
          <a:p>
            <a:pPr lvl="1"/>
            <a:r>
              <a:rPr lang="en-US" sz="1800" dirty="0" smtClean="0"/>
              <a:t>Fort Peck Reservation</a:t>
            </a:r>
          </a:p>
          <a:p>
            <a:pPr lvl="2"/>
            <a:r>
              <a:rPr lang="en-US" sz="1600" dirty="0" smtClean="0"/>
              <a:t>Pediatric experience for 2 groups of students</a:t>
            </a:r>
          </a:p>
          <a:p>
            <a:pPr lvl="2"/>
            <a:r>
              <a:rPr lang="en-US" sz="1600" dirty="0" smtClean="0"/>
              <a:t>Provided over $10,000 in health care services</a:t>
            </a:r>
          </a:p>
          <a:p>
            <a:r>
              <a:rPr lang="en-US" sz="2000" dirty="0" smtClean="0"/>
              <a:t>International</a:t>
            </a:r>
          </a:p>
          <a:p>
            <a:pPr lvl="1"/>
            <a:r>
              <a:rPr lang="en-US" sz="1800" dirty="0" smtClean="0"/>
              <a:t>Ad hoc committee formed (</a:t>
            </a:r>
            <a:r>
              <a:rPr lang="en-US" sz="1800" dirty="0"/>
              <a:t>Martha Arguelles, chair; Yoshi Colclough; Janet Smith; Steve Glow; Jennifer Sofie; Teresa Wicks; Wade Hill; Terry Lee Altemus; Julie Ruff; Michele </a:t>
            </a:r>
            <a:r>
              <a:rPr lang="en-US" sz="1800" dirty="0" smtClean="0"/>
              <a:t>Sare)</a:t>
            </a:r>
            <a:endParaRPr lang="en-US" sz="1800" dirty="0"/>
          </a:p>
          <a:p>
            <a:pPr lvl="1"/>
            <a:r>
              <a:rPr lang="en-US" sz="1800" dirty="0" smtClean="0"/>
              <a:t>Honduras trip in fall 2011 – 2 faculty, 10 students</a:t>
            </a:r>
          </a:p>
          <a:p>
            <a:pPr lvl="1"/>
            <a:r>
              <a:rPr lang="en-US" sz="1800" dirty="0" smtClean="0"/>
              <a:t>No spring trip</a:t>
            </a:r>
          </a:p>
          <a:p>
            <a:pPr lvl="1"/>
            <a:r>
              <a:rPr lang="en-US" sz="1800" dirty="0" smtClean="0"/>
              <a:t>Dominican Republic – Timmy</a:t>
            </a:r>
          </a:p>
          <a:p>
            <a:pPr lvl="1"/>
            <a:r>
              <a:rPr lang="en-US" sz="1800" dirty="0" smtClean="0"/>
              <a:t>New model of support</a:t>
            </a:r>
          </a:p>
          <a:p>
            <a:pPr lvl="1"/>
            <a:r>
              <a:rPr lang="en-US" sz="1800" dirty="0" smtClean="0"/>
              <a:t>Web page </a:t>
            </a:r>
            <a:r>
              <a:rPr lang="en-US" sz="1800" dirty="0"/>
              <a:t>presence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www.montana.edu/nursing/student/international.htm</a:t>
            </a:r>
            <a:endParaRPr lang="en-US" sz="1800" dirty="0" smtClean="0"/>
          </a:p>
          <a:p>
            <a:pPr lvl="1"/>
            <a:r>
              <a:rPr lang="en-US" sz="1800" dirty="0" smtClean="0"/>
              <a:t>Exploring other initiatives</a:t>
            </a:r>
          </a:p>
        </p:txBody>
      </p:sp>
      <p:pic>
        <p:nvPicPr>
          <p:cNvPr id="3074" name="Picture 2" descr="C:\Users\helen.melland\Pictures\Honduras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109472" cy="14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Interdisciplinary Education </a:t>
            </a:r>
            <a:br>
              <a:rPr lang="en-US" sz="4000" dirty="0" smtClean="0"/>
            </a:br>
            <a:r>
              <a:rPr lang="en-US" sz="4000" dirty="0" smtClean="0"/>
              <a:t>(2.1.d; 2.2.a)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/>
          <a:lstStyle/>
          <a:p>
            <a:r>
              <a:rPr lang="en-US" dirty="0" smtClean="0"/>
              <a:t>Simulation collaboration</a:t>
            </a:r>
          </a:p>
          <a:p>
            <a:pPr lvl="1"/>
            <a:r>
              <a:rPr lang="en-US" dirty="0" smtClean="0"/>
              <a:t>Glenna Burg and 4 nursing student participated with ED physician from Bozeman Deaconess and helicopter crew in CON sim lab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Clinical Nurse Leader master’s option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Case Management (NRSG 444)</a:t>
            </a:r>
          </a:p>
          <a:p>
            <a:pPr lvl="1"/>
            <a:r>
              <a:rPr lang="en-US" dirty="0" smtClean="0"/>
              <a:t>Simulation over two weeks of a patient hospitalized  -  </a:t>
            </a:r>
          </a:p>
          <a:p>
            <a:pPr lvl="2"/>
            <a:r>
              <a:rPr lang="en-US" dirty="0" smtClean="0"/>
              <a:t>Collaboration with U of MT pharmacy students</a:t>
            </a:r>
          </a:p>
          <a:p>
            <a:pPr marL="777240" lvl="2" indent="0">
              <a:buNone/>
            </a:pPr>
            <a:endParaRPr lang="en-US" dirty="0" smtClean="0"/>
          </a:p>
          <a:p>
            <a:r>
              <a:rPr lang="en-US" dirty="0" smtClean="0"/>
              <a:t>Many more examples…..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Outreach (4.1, 4.2)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200" dirty="0" smtClean="0"/>
              <a:t>Goal #4: To promote health and wellness through professional practice, collaboration, consultation, civic engagement, education and leadership</a:t>
            </a:r>
          </a:p>
          <a:p>
            <a:endParaRPr lang="en-US" sz="1800" dirty="0"/>
          </a:p>
          <a:p>
            <a:r>
              <a:rPr lang="en-US" sz="1800" dirty="0" smtClean="0"/>
              <a:t>Triage exercise for disaster management </a:t>
            </a:r>
          </a:p>
          <a:p>
            <a:r>
              <a:rPr lang="en-US" sz="1800" dirty="0" smtClean="0"/>
              <a:t>Policy advocacy for hunger; impacted legislative committee agenda</a:t>
            </a:r>
          </a:p>
          <a:p>
            <a:r>
              <a:rPr lang="en-US" sz="1800" dirty="0" smtClean="0"/>
              <a:t>Project Homeless Connect </a:t>
            </a:r>
          </a:p>
          <a:p>
            <a:r>
              <a:rPr lang="en-US" sz="1800" dirty="0" smtClean="0"/>
              <a:t>Health Career Fair. – health promotion, explanation of BSN role</a:t>
            </a:r>
          </a:p>
          <a:p>
            <a:r>
              <a:rPr lang="en-US" sz="1800" dirty="0" smtClean="0"/>
              <a:t>Volunteer at Montana Special Olympics State Basketball Tournament Wellness Center</a:t>
            </a:r>
          </a:p>
          <a:p>
            <a:r>
              <a:rPr lang="en-US" sz="1800" dirty="0" smtClean="0"/>
              <a:t>Veterans Stand Down – health screening and promotion with veterans; advocacy with Senator Tester</a:t>
            </a:r>
          </a:p>
          <a:p>
            <a:r>
              <a:rPr lang="en-US" sz="1800" dirty="0" smtClean="0"/>
              <a:t>Historical Trauma: Examining Implications for Health and Well-Being among American Indians</a:t>
            </a:r>
          </a:p>
          <a:p>
            <a:r>
              <a:rPr lang="en-US" sz="1800" dirty="0" smtClean="0"/>
              <a:t>Student participation in Biomedical Health class at local high school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Accomplishments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315200" cy="5105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Alacea Head, senior from Billings campus and also a CO-OP student, received the “</a:t>
            </a:r>
            <a:r>
              <a:rPr lang="en-US" sz="1600" dirty="0"/>
              <a:t>O</a:t>
            </a:r>
            <a:r>
              <a:rPr lang="en-US" sz="1600" dirty="0" smtClean="0"/>
              <a:t>utstanding Student” award at the launching of the MT Center to Advance Health Through Nursing (MT-CAHN)</a:t>
            </a:r>
          </a:p>
          <a:p>
            <a:r>
              <a:rPr lang="en-US" sz="1600" dirty="0" smtClean="0"/>
              <a:t>Rebecca Mills – elected secretary/treasurer of the National Student Nurses  Association</a:t>
            </a:r>
          </a:p>
          <a:p>
            <a:r>
              <a:rPr lang="en-US" sz="1600" dirty="0" smtClean="0"/>
              <a:t>Awards for Excellence Winners:</a:t>
            </a:r>
          </a:p>
          <a:p>
            <a:pPr lvl="1"/>
            <a:r>
              <a:rPr lang="en-US" sz="1600" dirty="0" smtClean="0"/>
              <a:t>Donovan Cleveland (Kalispell)/ Angela St. John faculty  honoree</a:t>
            </a:r>
          </a:p>
          <a:p>
            <a:pPr lvl="1"/>
            <a:r>
              <a:rPr lang="en-US" sz="1600" dirty="0" smtClean="0"/>
              <a:t>Sarah Balian (Bozeman) Barb Prescott faculty honoree</a:t>
            </a:r>
          </a:p>
          <a:p>
            <a:pPr lvl="1"/>
            <a:r>
              <a:rPr lang="en-US" sz="1600" dirty="0" smtClean="0"/>
              <a:t>Megan O’Leary (Great Falls)/ Sheila Matye faculty honoree</a:t>
            </a:r>
          </a:p>
          <a:p>
            <a:r>
              <a:rPr lang="en-US" sz="1600" dirty="0" smtClean="0"/>
              <a:t>AACN Policy Summit attendees in Washington, DC</a:t>
            </a:r>
          </a:p>
          <a:p>
            <a:pPr lvl="1"/>
            <a:r>
              <a:rPr lang="en-US" sz="1600" dirty="0" smtClean="0"/>
              <a:t>Allison Moon</a:t>
            </a:r>
          </a:p>
          <a:p>
            <a:pPr lvl="1"/>
            <a:r>
              <a:rPr lang="en-US" sz="1600" dirty="0" smtClean="0"/>
              <a:t>Amy Stetson</a:t>
            </a:r>
          </a:p>
          <a:p>
            <a:r>
              <a:rPr lang="en-US" sz="1600" dirty="0" smtClean="0"/>
              <a:t>Milissa Grandchamp (graduate student) – Ann Voda Award at WIN</a:t>
            </a:r>
          </a:p>
          <a:p>
            <a:pPr lvl="0">
              <a:buClr>
                <a:srgbClr val="4F81BD"/>
              </a:buClr>
            </a:pPr>
            <a:r>
              <a:rPr lang="en-US" sz="1600" dirty="0">
                <a:solidFill>
                  <a:prstClr val="black"/>
                </a:solidFill>
              </a:rPr>
              <a:t>Kallie Kajawa, a CNL student, and </a:t>
            </a:r>
            <a:r>
              <a:rPr lang="en-US" sz="1600" dirty="0" smtClean="0">
                <a:solidFill>
                  <a:prstClr val="black"/>
                </a:solidFill>
              </a:rPr>
              <a:t>the chief </a:t>
            </a:r>
            <a:r>
              <a:rPr lang="en-US" sz="1600" dirty="0">
                <a:solidFill>
                  <a:prstClr val="black"/>
                </a:solidFill>
              </a:rPr>
              <a:t>nurse at BDH submitted first research proposal from nurses on the </a:t>
            </a:r>
            <a:r>
              <a:rPr lang="en-US" sz="1600" dirty="0" smtClean="0">
                <a:solidFill>
                  <a:prstClr val="black"/>
                </a:solidFill>
              </a:rPr>
              <a:t>BDH </a:t>
            </a:r>
            <a:r>
              <a:rPr lang="en-US" sz="1600" dirty="0">
                <a:solidFill>
                  <a:prstClr val="black"/>
                </a:solidFill>
              </a:rPr>
              <a:t>research </a:t>
            </a:r>
            <a:r>
              <a:rPr lang="en-US" sz="1600" dirty="0" smtClean="0">
                <a:solidFill>
                  <a:prstClr val="black"/>
                </a:solidFill>
              </a:rPr>
              <a:t>counsel</a:t>
            </a:r>
          </a:p>
          <a:p>
            <a:pPr lvl="0">
              <a:buClr>
                <a:srgbClr val="4F81BD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Joe Twitchell, one of 8 students in the country, named to the AHRQ working group to discuss the transmission of patient centered outcomes research (PCOR) to health professions students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081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Faculty Accomplishments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endParaRPr lang="en-US" sz="2300" dirty="0" smtClean="0"/>
          </a:p>
          <a:p>
            <a:pPr lvl="1"/>
            <a:r>
              <a:rPr lang="en-US" sz="2600" dirty="0" smtClean="0"/>
              <a:t>Dr. Charlie Winters – promoted to professor</a:t>
            </a:r>
          </a:p>
          <a:p>
            <a:pPr lvl="1"/>
            <a:r>
              <a:rPr lang="en-US" sz="2600" dirty="0" smtClean="0"/>
              <a:t>Stacy Stellflug – successfully defended her dissertation proposal at the University of Colorado. </a:t>
            </a:r>
          </a:p>
          <a:p>
            <a:pPr lvl="1"/>
            <a:r>
              <a:rPr lang="en-US" sz="2600" dirty="0" smtClean="0"/>
              <a:t>Trevor Murray – participant in Leadership MSU</a:t>
            </a:r>
          </a:p>
          <a:p>
            <a:pPr lvl="1"/>
            <a:r>
              <a:rPr lang="en-US" sz="2600" dirty="0" smtClean="0"/>
              <a:t> Jennifer McCall – Nominated for 2011 Employee Recognition Award</a:t>
            </a:r>
          </a:p>
          <a:p>
            <a:pPr lvl="1"/>
            <a:r>
              <a:rPr lang="en-US" sz="2600" dirty="0" smtClean="0"/>
              <a:t>Laura Larsson – STTI Recognition Award</a:t>
            </a:r>
          </a:p>
          <a:p>
            <a:pPr lvl="1"/>
            <a:r>
              <a:rPr lang="en-US" sz="2600" dirty="0" smtClean="0"/>
              <a:t>Kelli Begley - passed her psych NP boards</a:t>
            </a:r>
          </a:p>
          <a:p>
            <a:pPr lvl="1"/>
            <a:r>
              <a:rPr lang="en-US" sz="2600" dirty="0" smtClean="0"/>
              <a:t>Sheila Matye – NLN Certified Nurse Educator</a:t>
            </a:r>
          </a:p>
          <a:p>
            <a:pPr lvl="1"/>
            <a:r>
              <a:rPr lang="en-US" sz="2600" dirty="0" smtClean="0"/>
              <a:t>Barb Prescott – AANP Nurse Practitioner Advocate of the Year for MT</a:t>
            </a:r>
          </a:p>
          <a:p>
            <a:pPr lvl="1"/>
            <a:r>
              <a:rPr lang="en-US" sz="2600" dirty="0" smtClean="0"/>
              <a:t>Rebecca Echeverri  and Susan Luparell –  MSU “Pure Gold” award winners</a:t>
            </a:r>
          </a:p>
          <a:p>
            <a:pPr lvl="1"/>
            <a:r>
              <a:rPr lang="en-US" sz="2600" dirty="0" smtClean="0"/>
              <a:t>Sandy Kuntz – invited to serve on EPA Children’s Health Protection Advisory Committee</a:t>
            </a:r>
          </a:p>
          <a:p>
            <a:pPr lvl="1"/>
            <a:r>
              <a:rPr lang="en-US" sz="2600" dirty="0" smtClean="0"/>
              <a:t>Paul Krogue – passed the CCRN exam</a:t>
            </a:r>
          </a:p>
          <a:p>
            <a:pPr lvl="1"/>
            <a:r>
              <a:rPr lang="en-US" sz="2600" dirty="0" smtClean="0"/>
              <a:t>Gretchen McNeely nominated by a student for MSU Excellence in Online Teaching Award</a:t>
            </a:r>
          </a:p>
          <a:p>
            <a:pPr lvl="1"/>
            <a:r>
              <a:rPr lang="en-US" sz="2600" dirty="0" smtClean="0"/>
              <a:t>Laurie Glover nominated by students for the 2012 President’s Excellence in Teaching Award</a:t>
            </a:r>
          </a:p>
          <a:p>
            <a:pPr lvl="1"/>
            <a:r>
              <a:rPr lang="en-US" sz="2600" dirty="0"/>
              <a:t>Laura </a:t>
            </a:r>
            <a:r>
              <a:rPr lang="en-US" sz="2600" dirty="0" smtClean="0"/>
              <a:t>Larsson </a:t>
            </a:r>
            <a:r>
              <a:rPr lang="en-US" sz="2600" dirty="0"/>
              <a:t>– Certificate of Teaching Enhancement - MSU</a:t>
            </a:r>
          </a:p>
          <a:p>
            <a:pPr lvl="1"/>
            <a:endParaRPr lang="en-US" sz="2300" dirty="0" smtClean="0"/>
          </a:p>
          <a:p>
            <a:pPr lvl="2"/>
            <a:endParaRPr lang="en-US" sz="2100" dirty="0" smtClean="0"/>
          </a:p>
          <a:p>
            <a:pPr lvl="2"/>
            <a:endParaRPr lang="en-US" sz="2100" dirty="0" smtClean="0"/>
          </a:p>
          <a:p>
            <a:pPr lvl="2"/>
            <a:endParaRPr lang="en-US" sz="2100" dirty="0" smtClean="0"/>
          </a:p>
          <a:p>
            <a:pPr lvl="2"/>
            <a:endParaRPr lang="en-US" sz="21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 rot="1419841">
            <a:off x="6477000" y="228600"/>
            <a:ext cx="18288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work!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Personal Milestones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Barb Prescott was married!</a:t>
            </a:r>
          </a:p>
          <a:p>
            <a:r>
              <a:rPr lang="en-US" sz="2000" dirty="0" smtClean="0"/>
              <a:t>Children born</a:t>
            </a:r>
          </a:p>
          <a:p>
            <a:pPr lvl="1"/>
            <a:r>
              <a:rPr lang="en-US" dirty="0" smtClean="0"/>
              <a:t>Paul </a:t>
            </a:r>
            <a:r>
              <a:rPr lang="en-US" dirty="0"/>
              <a:t>Krogue </a:t>
            </a:r>
            <a:r>
              <a:rPr lang="en-US" dirty="0" smtClean="0"/>
              <a:t>– daughter – Avy Sophia</a:t>
            </a:r>
          </a:p>
          <a:p>
            <a:pPr lvl="1"/>
            <a:r>
              <a:rPr lang="en-US" dirty="0" smtClean="0"/>
              <a:t>Kim Kusak – daughter</a:t>
            </a:r>
          </a:p>
          <a:p>
            <a:pPr lvl="1"/>
            <a:r>
              <a:rPr lang="en-US" dirty="0" smtClean="0"/>
              <a:t>Allison Treloar – son </a:t>
            </a:r>
          </a:p>
          <a:p>
            <a:pPr lvl="1"/>
            <a:r>
              <a:rPr lang="en-US" dirty="0" smtClean="0"/>
              <a:t>Ida Wilson – daughter</a:t>
            </a:r>
          </a:p>
          <a:p>
            <a:pPr lvl="1"/>
            <a:r>
              <a:rPr lang="en-US" dirty="0" smtClean="0"/>
              <a:t>BreAnn Hebel - son</a:t>
            </a:r>
          </a:p>
          <a:p>
            <a:r>
              <a:rPr lang="en-US" sz="2000" dirty="0" smtClean="0"/>
              <a:t>Grandchildren born</a:t>
            </a:r>
          </a:p>
          <a:p>
            <a:pPr lvl="1"/>
            <a:r>
              <a:rPr lang="en-US" dirty="0" smtClean="0"/>
              <a:t>Patti Holkup</a:t>
            </a:r>
          </a:p>
          <a:p>
            <a:pPr lvl="1"/>
            <a:r>
              <a:rPr lang="en-US" dirty="0" smtClean="0"/>
              <a:t>Barb Prescott – granddaughter</a:t>
            </a:r>
          </a:p>
          <a:p>
            <a:pPr lvl="1"/>
            <a:r>
              <a:rPr lang="en-US" dirty="0" smtClean="0"/>
              <a:t>Wendy Minster – grandson , Lucas</a:t>
            </a:r>
          </a:p>
          <a:p>
            <a:pPr lvl="1"/>
            <a:r>
              <a:rPr lang="en-US" dirty="0" smtClean="0"/>
              <a:t>Deanna Babb – granddaughter, Callie Mae</a:t>
            </a:r>
          </a:p>
          <a:p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Linda Henderson</a:t>
            </a:r>
          </a:p>
          <a:p>
            <a:r>
              <a:rPr lang="en-US" sz="2000" dirty="0" smtClean="0"/>
              <a:t>Graduation </a:t>
            </a:r>
          </a:p>
          <a:p>
            <a:pPr lvl="1"/>
            <a:r>
              <a:rPr lang="en-US" dirty="0" smtClean="0"/>
              <a:t>Jessica </a:t>
            </a:r>
            <a:r>
              <a:rPr lang="en-US" dirty="0"/>
              <a:t>England - graduating from the FPMHNP program May 2012 </a:t>
            </a:r>
          </a:p>
          <a:p>
            <a:pPr lvl="1"/>
            <a:r>
              <a:rPr lang="en-US" dirty="0" smtClean="0"/>
              <a:t>Dixie </a:t>
            </a:r>
            <a:r>
              <a:rPr lang="en-US" dirty="0"/>
              <a:t>McLaughlin - graduating from Regis University with a MS in Nursing with emphasis in Nursing Education and </a:t>
            </a:r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Janet Smith – graduating with a master’s degree in May 2012</a:t>
            </a:r>
          </a:p>
          <a:p>
            <a:pPr lvl="1"/>
            <a:r>
              <a:rPr lang="en-US" dirty="0" smtClean="0"/>
              <a:t>Ian Godwin  - Certificate of Applied Science in Welding Technology, May 2012</a:t>
            </a:r>
          </a:p>
          <a:p>
            <a:r>
              <a:rPr lang="en-US" dirty="0" smtClean="0"/>
              <a:t>Jane Scharff MAGIC!!! (ask her about it)</a:t>
            </a:r>
            <a:endParaRPr lang="en-US" dirty="0"/>
          </a:p>
          <a:p>
            <a:endParaRPr lang="en-US" sz="1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Faculty Enrolled in Doctoral </a:t>
            </a:r>
            <a:r>
              <a:rPr lang="en-US" sz="3600" dirty="0"/>
              <a:t>S</a:t>
            </a:r>
            <a:r>
              <a:rPr lang="en-US" sz="3600" dirty="0" smtClean="0"/>
              <a:t>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Enrolled</a:t>
            </a:r>
          </a:p>
          <a:p>
            <a:pPr lvl="1"/>
            <a:r>
              <a:rPr lang="en-US" i="1" dirty="0" smtClean="0"/>
              <a:t>Jennifer Sofie – University of Colorado</a:t>
            </a:r>
          </a:p>
          <a:p>
            <a:pPr lvl="1"/>
            <a:r>
              <a:rPr lang="en-US" i="1" dirty="0" smtClean="0"/>
              <a:t>Julie Ruff – Montana State University</a:t>
            </a:r>
          </a:p>
          <a:p>
            <a:pPr lvl="1"/>
            <a:r>
              <a:rPr lang="en-US" i="1" dirty="0" smtClean="0"/>
              <a:t>Deanna Babb – University of Missouri, St. Louis</a:t>
            </a:r>
          </a:p>
          <a:p>
            <a:pPr lvl="1"/>
            <a:r>
              <a:rPr lang="en-US" i="1" dirty="0" smtClean="0"/>
              <a:t>Sally Rappold – University of Montana</a:t>
            </a:r>
          </a:p>
          <a:p>
            <a:pPr lvl="1"/>
            <a:r>
              <a:rPr lang="en-US" i="1" dirty="0" smtClean="0"/>
              <a:t>Stacy Stellflug – University of Colorado</a:t>
            </a:r>
          </a:p>
          <a:p>
            <a:r>
              <a:rPr lang="en-US" dirty="0" smtClean="0"/>
              <a:t>Starting in the fall</a:t>
            </a:r>
          </a:p>
          <a:p>
            <a:pPr lvl="1"/>
            <a:r>
              <a:rPr lang="en-US" i="1" dirty="0" smtClean="0"/>
              <a:t>Paul Krogue –University of Arizona</a:t>
            </a:r>
          </a:p>
          <a:p>
            <a:pPr lvl="1"/>
            <a:r>
              <a:rPr lang="en-US" i="1" dirty="0" smtClean="0"/>
              <a:t>Jane Scharff – University of Missouri – Columbia</a:t>
            </a:r>
          </a:p>
          <a:p>
            <a:pPr lvl="1"/>
            <a:r>
              <a:rPr lang="en-US" i="1" dirty="0" smtClean="0"/>
              <a:t>Emily Tesar – University of Missouri - Columbia</a:t>
            </a:r>
          </a:p>
          <a:p>
            <a:r>
              <a:rPr lang="en-US" dirty="0" smtClean="0"/>
              <a:t>College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Have a  great summer……</a:t>
            </a:r>
            <a:br>
              <a:rPr lang="en-US" sz="4000" dirty="0" smtClean="0"/>
            </a:br>
            <a:r>
              <a:rPr lang="en-US" sz="4000" b="1" i="1" dirty="0" smtClean="0"/>
              <a:t>thank you </a:t>
            </a:r>
            <a:r>
              <a:rPr lang="en-US" sz="4000" dirty="0" smtClean="0"/>
              <a:t>for all you do!</a:t>
            </a:r>
            <a:endParaRPr lang="en-US" sz="4000" dirty="0"/>
          </a:p>
        </p:txBody>
      </p:sp>
      <p:pic>
        <p:nvPicPr>
          <p:cNvPr id="1028" name="Picture 4" descr="C:\Users\helen.melland\AppData\Local\Microsoft\Windows\Temporary Internet Files\Content.IE5\WPYBM8TJ\MP90044433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334000" cy="45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60550"/>
              </p:ext>
            </p:extLst>
          </p:nvPr>
        </p:nvGraphicFramePr>
        <p:xfrm>
          <a:off x="1143000" y="685800"/>
          <a:ext cx="6155092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1460936"/>
                <a:gridCol w="1460936"/>
                <a:gridCol w="1460936"/>
                <a:gridCol w="1772284"/>
              </a:tblGrid>
              <a:tr h="1287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#1.  </a:t>
                      </a:r>
                      <a:r>
                        <a:rPr lang="en-US" sz="800" b="1" u="sng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TEACHING/LEADERSHIP: LEADERS IN NURSING PRACTICE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/>
                        </a:rPr>
                        <a:t>To inspire baccalaureate and graduate students, within a diverse, challenging, and engaging learning environment, to become leaders in the practice of professional nursing.</a:t>
                      </a: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#2.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TEACHING/INTERACTIVE LEARNING ENVIRONMENT  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create an interactive environment in which faculty and students discover, learn, and integrate knowledge into nursing practice.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#3.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DISCOVERY OF KNOWLEDGE: RESEARCH AND SCHOLARLY ACTIVITIES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serve as leaders in nursing by generating, translating, and disseminating knowledge through research and scholarly activities.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#4.  </a:t>
                      </a:r>
                      <a:r>
                        <a:rPr lang="en-US" sz="800" b="1" u="sng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OUTREACH: PROMOTION OF HEALTH AND WELLNESS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promote health and wellness through professional practice, collaboration, consultation, civic engagement, education and  leadership.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 Offer high quality undergraduate and graduate curriculum based on professional and accreditation standards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 CON curriculum reflects the world at-large with diversity, national and international initiatives and standards.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 Enhance, value and support research and scholarship.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   Foster and support outreach through service learning, research, and practice at the local, national, and international levels.  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 Develop and/or provide access to electives that allow students to have a diverse, challenging, and engaging experience.  Includes recognizing and encouraging student-inspired learning opportunities.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 Establish new and innovative partnerships to advance the MSU CON vision.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 Increase the number and dollar amount of research grants submitted from the College of Nursing to expand depth and understanding of the problems/questions/hypotheses focused on by college researchers.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4.2.  Establish a reputation of faculty as experts in health education/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 promotion locally, nationally, and internationally.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 Instill a culture of leadership where leadership, evidence-based practice, scholarship, and innovation are fostered and valued in the classroom, clinical learning setting, and point of care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 Use state of the art technology and informatics to optimize teaching outcomes and enhance student success across all campuses.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 Triple the publication productivity college-wide over a period of five years on the primary literature related to outcomes and discoveries from the aims of scholarly activity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4.3.  Promote a culture of wellness for faculty, staff and students.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  Seamless* nursing education supported between ADN-BSN-MN-DNP.  Includes successful promotion of the value of BSN/MN/DNP in Montana.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 Standards and expectations for research in the College of Nursing increased in the tenure and promotion guidelines (Policy E-1).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 Integrate staff into the outreach mission  of the College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   Recruit, retain and value diversity (e.g. gender, age, ethnicity) among students, staff, and faculty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 Create opportunities for faculty and students to collaborate in scholarly activities across all levels of nursing education.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 Integrate staff into the teaching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 Promote translational research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 Integrate staff into the research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pPr algn="ctr"/>
            <a:r>
              <a:rPr lang="en-US" dirty="0" smtClean="0"/>
              <a:t>Academic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/>
          <a:lstStyle/>
          <a:p>
            <a:r>
              <a:rPr lang="en-US" dirty="0" smtClean="0"/>
              <a:t>Goal #1: To inspire baccalaureate and graduate students, within a diverse, challenging, and engaging learning environment to become leaders in the practice professional nursing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Goal #2: To create an interactive environment in which faculty and students discover, learn, and integrate knowledge into nursing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pPr algn="ctr"/>
            <a:r>
              <a:rPr lang="en-US" dirty="0" smtClean="0"/>
              <a:t>Undergraduate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Undergraduate headcount fall 2011 – 1008 (pre-nursing and nursing)</a:t>
            </a:r>
          </a:p>
          <a:p>
            <a:pPr lvl="1"/>
            <a:r>
              <a:rPr lang="en-US" sz="2300" dirty="0" smtClean="0"/>
              <a:t>Increased from 872 in fall 2011</a:t>
            </a:r>
          </a:p>
          <a:p>
            <a:r>
              <a:rPr lang="en-US" sz="2300" dirty="0" smtClean="0"/>
              <a:t>Applications – </a:t>
            </a:r>
          </a:p>
          <a:p>
            <a:pPr lvl="1"/>
            <a:r>
              <a:rPr lang="en-US" sz="2300" dirty="0" smtClean="0"/>
              <a:t>204 applications received for fall 2012 (27 males, 177 females)</a:t>
            </a:r>
          </a:p>
          <a:p>
            <a:pPr lvl="2"/>
            <a:r>
              <a:rPr lang="en-US" sz="2300" dirty="0" smtClean="0"/>
              <a:t>Campus Requests and GPA’s</a:t>
            </a:r>
          </a:p>
          <a:p>
            <a:pPr lvl="3"/>
            <a:r>
              <a:rPr lang="en-US" sz="2300" dirty="0" smtClean="0"/>
              <a:t>Bozeman  - 104; 3.90</a:t>
            </a:r>
          </a:p>
          <a:p>
            <a:pPr lvl="3"/>
            <a:r>
              <a:rPr lang="en-US" sz="2300" dirty="0" smtClean="0"/>
              <a:t>Billings – 38; 3.48</a:t>
            </a:r>
          </a:p>
          <a:p>
            <a:pPr lvl="3"/>
            <a:r>
              <a:rPr lang="en-US" sz="2300" dirty="0" smtClean="0"/>
              <a:t>Great Falls – 23; 3.50</a:t>
            </a:r>
          </a:p>
          <a:p>
            <a:pPr lvl="3"/>
            <a:r>
              <a:rPr lang="en-US" sz="2300" dirty="0" smtClean="0"/>
              <a:t>Missoula – 39; 3.60</a:t>
            </a:r>
          </a:p>
          <a:p>
            <a:pPr lvl="1"/>
            <a:r>
              <a:rPr lang="en-US" sz="2300" dirty="0" smtClean="0"/>
              <a:t>207 applications for spring 2013 (26 males, 181 females)</a:t>
            </a:r>
          </a:p>
          <a:p>
            <a:pPr lvl="2">
              <a:buClr>
                <a:srgbClr val="9BBB59"/>
              </a:buClr>
            </a:pPr>
            <a:r>
              <a:rPr lang="en-US" sz="2300" dirty="0"/>
              <a:t>Campus Requests and GPA’s</a:t>
            </a:r>
          </a:p>
          <a:p>
            <a:pPr lvl="3">
              <a:buClr>
                <a:srgbClr val="8064A2"/>
              </a:buClr>
            </a:pPr>
            <a:r>
              <a:rPr lang="en-US" sz="2300" dirty="0" smtClean="0"/>
              <a:t>Billings </a:t>
            </a:r>
            <a:r>
              <a:rPr lang="en-US" sz="2300" dirty="0"/>
              <a:t>– </a:t>
            </a:r>
            <a:r>
              <a:rPr lang="en-US" sz="2300" dirty="0" smtClean="0"/>
              <a:t>69; 3.41</a:t>
            </a:r>
            <a:endParaRPr lang="en-US" sz="2300" dirty="0"/>
          </a:p>
          <a:p>
            <a:pPr lvl="3">
              <a:buClr>
                <a:srgbClr val="8064A2"/>
              </a:buClr>
            </a:pPr>
            <a:r>
              <a:rPr lang="en-US" sz="2300" dirty="0"/>
              <a:t>Great Falls – </a:t>
            </a:r>
            <a:r>
              <a:rPr lang="en-US" sz="2300" dirty="0" smtClean="0"/>
              <a:t>38; 3.51</a:t>
            </a:r>
            <a:endParaRPr lang="en-US" sz="2300" dirty="0"/>
          </a:p>
          <a:p>
            <a:pPr lvl="3">
              <a:buClr>
                <a:srgbClr val="8064A2"/>
              </a:buClr>
            </a:pPr>
            <a:r>
              <a:rPr lang="en-US" sz="2300" dirty="0"/>
              <a:t>Missoula – </a:t>
            </a:r>
            <a:r>
              <a:rPr lang="en-US" sz="2300" dirty="0" smtClean="0"/>
              <a:t>79; 3.66</a:t>
            </a:r>
          </a:p>
          <a:p>
            <a:pPr lvl="3">
              <a:buClr>
                <a:srgbClr val="8064A2"/>
              </a:buClr>
            </a:pPr>
            <a:r>
              <a:rPr lang="en-US" sz="2300" dirty="0" smtClean="0"/>
              <a:t>Kalispell – 21; 3.66</a:t>
            </a:r>
            <a:endParaRPr lang="en-US" sz="2300" dirty="0"/>
          </a:p>
          <a:p>
            <a:pPr lvl="3"/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84% </a:t>
            </a:r>
            <a:r>
              <a:rPr lang="en-US" sz="2300" dirty="0"/>
              <a:t>of students graduated in 4 consecutive semesters (Jr. &amp; Sr.) – </a:t>
            </a:r>
            <a:r>
              <a:rPr lang="en-US" sz="2300" dirty="0" smtClean="0"/>
              <a:t>’10-’11; 93% in -09-’10</a:t>
            </a:r>
            <a:endParaRPr lang="en-US" sz="2300" dirty="0"/>
          </a:p>
          <a:p>
            <a:pPr lvl="1"/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NCLEX-RN Scores (1.1)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320872"/>
              </p:ext>
            </p:extLst>
          </p:nvPr>
        </p:nvGraphicFramePr>
        <p:xfrm>
          <a:off x="228600" y="1905000"/>
          <a:ext cx="8077202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April-March</a:t>
                      </a:r>
                    </a:p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April-March </a:t>
                      </a:r>
                    </a:p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October-March 2010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 – Sept</a:t>
                      </a:r>
                    </a:p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 –</a:t>
                      </a:r>
                    </a:p>
                    <a:p>
                      <a:pPr algn="ctr"/>
                      <a:r>
                        <a:rPr lang="en-US" dirty="0" smtClean="0"/>
                        <a:t>March</a:t>
                      </a:r>
                    </a:p>
                    <a:p>
                      <a:pPr algn="ctr"/>
                      <a:r>
                        <a:rPr lang="en-US" dirty="0" smtClean="0"/>
                        <a:t>2011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April-</a:t>
                      </a:r>
                      <a:r>
                        <a:rPr lang="en-US" baseline="0" dirty="0" smtClean="0"/>
                        <a:t> Sept</a:t>
                      </a:r>
                    </a:p>
                    <a:p>
                      <a:pPr algn="ctr"/>
                      <a:r>
                        <a:rPr lang="en-US" baseline="0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October-</a:t>
                      </a:r>
                    </a:p>
                    <a:p>
                      <a:pPr algn="ctr"/>
                      <a:r>
                        <a:rPr lang="en-US" dirty="0" smtClean="0"/>
                        <a:t>March</a:t>
                      </a:r>
                    </a:p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N=79</a:t>
                      </a:r>
                      <a:endParaRPr lang="en-US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Undergraduate Program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Accelerated Post- Baccalaureate Option (1.1)</a:t>
            </a:r>
          </a:p>
          <a:p>
            <a:pPr lvl="1"/>
            <a:r>
              <a:rPr lang="en-US" sz="1900" dirty="0" smtClean="0"/>
              <a:t>16 post-baccalaureate students began studies in May 2011; all 16 are scheduled to graduate in early August, 2012</a:t>
            </a:r>
          </a:p>
          <a:p>
            <a:pPr lvl="1"/>
            <a:r>
              <a:rPr lang="en-US" sz="1900" dirty="0" smtClean="0"/>
              <a:t>80 + applications received for second cohort</a:t>
            </a:r>
          </a:p>
          <a:p>
            <a:pPr lvl="1"/>
            <a:r>
              <a:rPr lang="en-US" sz="1900" dirty="0" smtClean="0"/>
              <a:t>Board of Nursing and Board of Regents approved expansion of option to Great Falls for spring 2012</a:t>
            </a:r>
          </a:p>
          <a:p>
            <a:pPr lvl="1"/>
            <a:r>
              <a:rPr lang="en-US" sz="1900" dirty="0" smtClean="0"/>
              <a:t>Funding model changed from Extended University to an increase in base dollars</a:t>
            </a:r>
          </a:p>
          <a:p>
            <a:pPr lvl="1"/>
            <a:r>
              <a:rPr lang="en-US" sz="1900" dirty="0" smtClean="0"/>
              <a:t>Second cohort to begin in Bozeman  and Great Falls in May 2012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Graduate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Nurse </a:t>
            </a:r>
            <a:r>
              <a:rPr lang="en-US" dirty="0" smtClean="0"/>
              <a:t>Leader (2.1, 2.2, 2.3)</a:t>
            </a:r>
            <a:endParaRPr lang="en-US" dirty="0"/>
          </a:p>
          <a:p>
            <a:pPr lvl="1"/>
            <a:r>
              <a:rPr lang="en-US" sz="1800" dirty="0"/>
              <a:t>Enhancing Rural Health Care Delivery: A CNL-Engineering Partnership </a:t>
            </a:r>
            <a:r>
              <a:rPr lang="en-US" sz="1800" dirty="0" smtClean="0"/>
              <a:t>– ($744,471); </a:t>
            </a:r>
            <a:r>
              <a:rPr lang="en-US" sz="1800" dirty="0"/>
              <a:t>project director – Dr. Charlie Winters</a:t>
            </a:r>
            <a:endParaRPr lang="en-US" sz="2400" dirty="0"/>
          </a:p>
          <a:p>
            <a:pPr lvl="1"/>
            <a:r>
              <a:rPr lang="en-US" dirty="0"/>
              <a:t>Interdisciplinary collaboration with </a:t>
            </a:r>
            <a:r>
              <a:rPr lang="en-US" dirty="0" smtClean="0"/>
              <a:t>Industrial Engineering in </a:t>
            </a:r>
            <a:r>
              <a:rPr lang="en-US" dirty="0"/>
              <a:t>the College of Engineering</a:t>
            </a:r>
          </a:p>
          <a:p>
            <a:r>
              <a:rPr lang="en-US" dirty="0" smtClean="0"/>
              <a:t>Doctor of Nursing Practice program (1.1, 1.3, 2.3)</a:t>
            </a:r>
          </a:p>
          <a:p>
            <a:pPr lvl="1"/>
            <a:r>
              <a:rPr lang="en-US" dirty="0" smtClean="0"/>
              <a:t>Increase in base dollars received to support DNP program</a:t>
            </a:r>
          </a:p>
          <a:p>
            <a:pPr lvl="1"/>
            <a:r>
              <a:rPr lang="en-US" dirty="0" smtClean="0"/>
              <a:t>Extensive work done on MRO’s and DNP curriculum</a:t>
            </a:r>
          </a:p>
          <a:p>
            <a:pPr lvl="1"/>
            <a:r>
              <a:rPr lang="en-US" dirty="0" smtClean="0"/>
              <a:t>BOR review scheduled for summer and fall 2012</a:t>
            </a:r>
          </a:p>
          <a:p>
            <a:pPr lvl="1"/>
            <a:r>
              <a:rPr lang="en-US" dirty="0" smtClean="0"/>
              <a:t>Goal: first doctoral students begin studies in fall of 2013</a:t>
            </a:r>
          </a:p>
          <a:p>
            <a:r>
              <a:rPr lang="en-US" dirty="0" smtClean="0"/>
              <a:t>Graduate student support</a:t>
            </a:r>
          </a:p>
          <a:p>
            <a:pPr lvl="1"/>
            <a:r>
              <a:rPr lang="en-US" dirty="0" smtClean="0"/>
              <a:t>Nurse Traineeship ($31,296) Williams – tuition and fee support</a:t>
            </a:r>
          </a:p>
        </p:txBody>
      </p:sp>
    </p:spTree>
    <p:extLst>
      <p:ext uri="{BB962C8B-B14F-4D97-AF65-F5344CB8AC3E}">
        <p14:creationId xmlns:p14="http://schemas.microsoft.com/office/powerpoint/2010/main" val="3383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392" y="457200"/>
            <a:ext cx="7620000" cy="1554162"/>
          </a:xfrm>
        </p:spPr>
        <p:txBody>
          <a:bodyPr/>
          <a:lstStyle/>
          <a:p>
            <a:pPr algn="ctr"/>
            <a:r>
              <a:rPr lang="en-US" sz="3200" b="1" dirty="0" smtClean="0"/>
              <a:t>Graduate Student 2-Yr Progression</a:t>
            </a:r>
            <a:br>
              <a:rPr lang="en-US" sz="3200" b="1" dirty="0" smtClean="0"/>
            </a:br>
            <a:r>
              <a:rPr lang="en-US" sz="3200" b="1" dirty="0" smtClean="0"/>
              <a:t>2010 to 2012 (1.1)</a:t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7" name="Text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7155805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400" dirty="0" smtClean="0"/>
              <a:t>100</a:t>
            </a:r>
            <a:r>
              <a:rPr lang="en-US" sz="2400" dirty="0"/>
              <a:t>% retention (18 out of 18)</a:t>
            </a:r>
          </a:p>
          <a:p>
            <a:pPr eaLnBrk="1" hangingPunct="1"/>
            <a:r>
              <a:rPr lang="en-US" sz="2400" dirty="0"/>
              <a:t>72% finished as they planned originally (13 out of 18)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76200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ssential Leadership Traits of an &amp;#x0D;&amp;#x0A;Academic Dean&amp;#x0D;&amp;#x0A;&amp;#x0D;&amp;#x0A;How Those Traits Translate into Program Success&amp;#x0D;&amp;#x0A;&amp;#x0D;&amp;#x0A;Personal Case&amp;quot;&quot;/&gt;&lt;property id=&quot;20307&quot; value=&quot;306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290&quot;/&gt;&lt;/object&gt;&lt;object type=&quot;3&quot; unique_id=&quot;10006&quot;&gt;&lt;property id=&quot;20148&quot; value=&quot;5&quot;/&gt;&lt;property id=&quot;20300&quot; value=&quot;Slide 3 - &amp;quot;Important  Leadership  Theories/Writings for Me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Leadership Case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#1: A Leader is … Visionary&amp;quot;&quot;/&gt;&lt;property id=&quot;20307&quot; value=&quot;288&quot;/&gt;&lt;/object&gt;&lt;object type=&quot;3&quot; unique_id=&quot;10009&quot;&gt;&lt;property id=&quot;20148&quot; value=&quot;5&quot;/&gt;&lt;property id=&quot;20300&quot; value=&quot;Slide 6 - &amp;quot;Leadership Trait #1 (Vision) and Program Success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#2: A Leader is … Action Oriented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Leadership Trait #2 (Action Oriented) and Program Success&amp;quot;&quot;/&gt;&lt;property id=&quot;20307&quot; value=&quot;284&quot;/&gt;&lt;/object&gt;&lt;object type=&quot;3&quot; unique_id=&quot;10012&quot;&gt;&lt;property id=&quot;20148&quot; value=&quot;5&quot;/&gt;&lt;property id=&quot;20300&quot; value=&quot;Slide 9 - &amp;quot;Case Application (Trait #1: Vision &amp;amp; #2: Action Oriented)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Trait #3: A Leader is…Always Learning&amp;quot;&quot;/&gt;&lt;property id=&quot;20307&quot; value=&quot;293&quot;/&gt;&lt;/object&gt;&lt;object type=&quot;3&quot; unique_id=&quot;10014&quot;&gt;&lt;property id=&quot;20148&quot; value=&quot;5&quot;/&gt;&lt;property id=&quot;20300&quot; value=&quot;Slide 11 - &amp;quot;Leadership Trait #3 (Learning) and Program Success&amp;quot;&quot;/&gt;&lt;property id=&quot;20307&quot; value=&quot;295&quot;/&gt;&lt;/object&gt;&lt;object type=&quot;3&quot; unique_id=&quot;10015&quot;&gt;&lt;property id=&quot;20148&quot; value=&quot;5&quot;/&gt;&lt;property id=&quot;20300&quot; value=&quot;Slide 12 - &amp;quot;Trait #4: A Leader is a … Change Age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Leadership Trait #4 (Change) and Program Success 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Case Application (Trait #3 Learning &amp;amp; Trait #4 Change) &amp;quot;&quot;/&gt;&lt;property id=&quot;20307&quot; value=&quot;319&quot;/&gt;&lt;/object&gt;&lt;object type=&quot;3&quot; unique_id=&quot;10018&quot;&gt;&lt;property id=&quot;20148&quot; value=&quot;5&quot;/&gt;&lt;property id=&quot;20300&quot; value=&quot;Slide 15 - &amp;quot;Trait #5: A Leader….is a Problem Solver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Leadership Trait #5 (Problem Solver) and Program Success&amp;quot;&quot;/&gt;&lt;property id=&quot;20307&quot; value=&quot;323&quot;/&gt;&lt;/object&gt;&lt;object type=&quot;3&quot; unique_id=&quot;10020&quot;&gt;&lt;property id=&quot;20148&quot; value=&quot;5&quot;/&gt;&lt;property id=&quot;20300&quot; value=&quot;Slide 17 - &amp;quot;Trait # 6: A Leader…..Builds Relationships&amp;quot;&quot;/&gt;&lt;property id=&quot;20307&quot; value=&quot;305&quot;/&gt;&lt;/object&gt;&lt;object type=&quot;3&quot; unique_id=&quot;10021&quot;&gt;&lt;property id=&quot;20148&quot; value=&quot;5&quot;/&gt;&lt;property id=&quot;20300&quot; value=&quot;Slide 18 - &amp;quot;Leadership Trait #6 (Relationships) and Program Success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Case Application (Trait # 5 – Problem Solver, Trait #6 – Relationships, and Trait #7 – Ethics)&amp;quot;&quot;/&gt;&lt;property id=&quot;20307&quot; value=&quot;321&quot;/&gt;&lt;/object&gt;&lt;object type=&quot;3&quot; unique_id=&quot;10023&quot;&gt;&lt;property id=&quot;20148&quot; value=&quot;5&quot;/&gt;&lt;property id=&quot;20300&quot; value=&quot;Slide 20 - &amp;quot;Trait #7: A Leader is… Ethical&amp;quot;&quot;/&gt;&lt;property id=&quot;20307&quot; value=&quot;291&quot;/&gt;&lt;/object&gt;&lt;object type=&quot;3&quot; unique_id=&quot;10024&quot;&gt;&lt;property id=&quot;20148&quot; value=&quot;5&quot;/&gt;&lt;property id=&quot;20300&quot; value=&quot;Slide 21 - &amp;quot;Leadership Trait #7 (Ethics) and Program Success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Case Application (Trait #7 – Ethics)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And last – but not least….&amp;quot;&quot;/&gt;&lt;property id=&quot;20307&quot; value=&quot;318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 - &amp;quot;Lesson #7:Who I am Matters&amp;quot;&quot;/&gt;&lt;property id=&quot;20307&quot; value=&quot;300&quot;/&gt;&lt;/object&gt;&lt;object type=&quot;3&quot; unique_id=&quot;10029&quot;&gt;&lt;property id=&quot;20148&quot; value=&quot;5&quot;/&gt;&lt;property id=&quot;20300&quot; value=&quot;Slide 26 - &amp;quot;A Leader….Knows Her/himself&amp;quot;&quot;/&gt;&lt;property id=&quot;20307&quot; value=&quot;307&quot;/&gt;&lt;/object&gt;&lt;object type=&quot;3&quot; unique_id=&quot;10030&quot;&gt;&lt;property id=&quot;20148&quot; value=&quot;5&quot;/&gt;&lt;property id=&quot;20300&quot; value=&quot;Slide 27 - &amp;quot;&amp;#x0D;&amp;#x0A;&amp;#x0D;&amp;#x0A;&amp;#x0D;&amp;#x0A;&amp;#x0D;&amp;#x0A;&amp;#x0D;&amp;#x0A;&amp;#x0D;&amp;#x0A;&amp;#x0D;&amp;#x0A;&amp;#x0D;&amp;#x0A;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Personal Case: North Dakota Nursing Education Consortium (NEC)&amp;quot;&quot;/&gt;&lt;property id=&quot;20307&quot; value=&quot;301&quot;/&gt;&lt;/object&gt;&lt;object type=&quot;3&quot; unique_id=&quot;10032&quot;&gt;&lt;property id=&quot;20148&quot; value=&quot;5&quot;/&gt;&lt;property id=&quot;20300&quot; value=&quot;Slide 29 - &amp;quot;Peacemaking and Program Success&amp;quot;&quot;/&gt;&lt;property id=&quot;20307&quot; value=&quot;316&quot;/&gt;&lt;/object&gt;&lt;object type=&quot;3&quot; unique_id=&quot;10033&quot;&gt;&lt;property id=&quot;20148&quot; value=&quot;5&quot;/&gt;&lt;property id=&quot;20300&quot; value=&quot;Slide 30 - &amp;quot;Case Stu&amp;quot;&quot;/&gt;&lt;property id=&quot;20307&quot; value=&quot;31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4133</TotalTime>
  <Words>2009</Words>
  <Application>Microsoft Office PowerPoint</Application>
  <PresentationFormat>On-screen Show (4:3)</PresentationFormat>
  <Paragraphs>392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     College of Nursing 2011-2012 Academic Year Hi-Lights </vt:lpstr>
      <vt:lpstr>This Morning’s Topics </vt:lpstr>
      <vt:lpstr>PowerPoint Presentation</vt:lpstr>
      <vt:lpstr>Academic Programs</vt:lpstr>
      <vt:lpstr>Undergraduate Program</vt:lpstr>
      <vt:lpstr>NCLEX-RN Scores (1.1)</vt:lpstr>
      <vt:lpstr>Undergraduate Program</vt:lpstr>
      <vt:lpstr>Graduate Curriculum</vt:lpstr>
      <vt:lpstr>Graduate Student 2-Yr Progression 2010 to 2012 (1.1) </vt:lpstr>
      <vt:lpstr>May 2012 Graduates</vt:lpstr>
      <vt:lpstr>Research and Scholarship</vt:lpstr>
      <vt:lpstr>PowerPoint Presentation</vt:lpstr>
      <vt:lpstr>New Knowledge 2011 (3.3)</vt:lpstr>
      <vt:lpstr>New Knowledge 2011 (cont.)</vt:lpstr>
      <vt:lpstr>New Knowledge 2011 (cont.)</vt:lpstr>
      <vt:lpstr>Scholarship 2011 (3.3)</vt:lpstr>
      <vt:lpstr> Development (4.1) </vt:lpstr>
      <vt:lpstr>College of Nursing –  75 Years (4.3)</vt:lpstr>
      <vt:lpstr>Area Health Education  Center (4.1)</vt:lpstr>
      <vt:lpstr>Caring for Our Own Program (1.5)</vt:lpstr>
      <vt:lpstr>Service Learning (2.1, 2.2)</vt:lpstr>
      <vt:lpstr>Interdisciplinary Education  (2.1.d; 2.2.a)</vt:lpstr>
      <vt:lpstr>Outreach (4.1, 4.2) </vt:lpstr>
      <vt:lpstr>Student Accomplishments</vt:lpstr>
      <vt:lpstr>Faculty Accomplishments</vt:lpstr>
      <vt:lpstr>Personal Milestones</vt:lpstr>
      <vt:lpstr>Faculty Enrolled in Doctoral Study</vt:lpstr>
      <vt:lpstr>Have a  great summer…… thank you for all you do!</vt:lpstr>
    </vt:vector>
  </TitlesOfParts>
  <Company>College Of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essential leadership traits of an academic dean, how those traits translate into program success, and provide a case-in-point from your experience."</dc:title>
  <dc:creator>hmelland</dc:creator>
  <cp:lastModifiedBy>Melland, Helen</cp:lastModifiedBy>
  <cp:revision>349</cp:revision>
  <cp:lastPrinted>2011-05-02T19:25:45Z</cp:lastPrinted>
  <dcterms:created xsi:type="dcterms:W3CDTF">2009-03-16T18:31:35Z</dcterms:created>
  <dcterms:modified xsi:type="dcterms:W3CDTF">2012-05-03T04:16:53Z</dcterms:modified>
</cp:coreProperties>
</file>