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32"/>
  </p:notesMasterIdLst>
  <p:handoutMasterIdLst>
    <p:handoutMasterId r:id="rId33"/>
  </p:handoutMasterIdLst>
  <p:sldIdLst>
    <p:sldId id="344" r:id="rId2"/>
    <p:sldId id="411" r:id="rId3"/>
    <p:sldId id="420" r:id="rId4"/>
    <p:sldId id="358" r:id="rId5"/>
    <p:sldId id="424" r:id="rId6"/>
    <p:sldId id="433" r:id="rId7"/>
    <p:sldId id="412" r:id="rId8"/>
    <p:sldId id="417" r:id="rId9"/>
    <p:sldId id="418" r:id="rId10"/>
    <p:sldId id="432" r:id="rId11"/>
    <p:sldId id="380" r:id="rId12"/>
    <p:sldId id="413" r:id="rId13"/>
    <p:sldId id="421" r:id="rId14"/>
    <p:sldId id="352" r:id="rId15"/>
    <p:sldId id="436" r:id="rId16"/>
    <p:sldId id="422" r:id="rId17"/>
    <p:sldId id="385" r:id="rId18"/>
    <p:sldId id="439" r:id="rId19"/>
    <p:sldId id="423" r:id="rId20"/>
    <p:sldId id="407" r:id="rId21"/>
    <p:sldId id="364" r:id="rId22"/>
    <p:sldId id="383" r:id="rId23"/>
    <p:sldId id="431" r:id="rId24"/>
    <p:sldId id="414" r:id="rId25"/>
    <p:sldId id="345" r:id="rId26"/>
    <p:sldId id="353" r:id="rId27"/>
    <p:sldId id="437" r:id="rId28"/>
    <p:sldId id="350" r:id="rId29"/>
    <p:sldId id="415" r:id="rId30"/>
    <p:sldId id="410" r:id="rId31"/>
  </p:sldIdLst>
  <p:sldSz cx="9144000" cy="6858000" type="screen4x3"/>
  <p:notesSz cx="7010400" cy="9236075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509" autoAdjust="0"/>
  </p:normalViewPr>
  <p:slideViewPr>
    <p:cSldViewPr>
      <p:cViewPr varScale="1">
        <p:scale>
          <a:sx n="105" d="100"/>
          <a:sy n="105" d="100"/>
        </p:scale>
        <p:origin x="14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04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2008-2009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Fac FTE</c:v>
                </c:pt>
                <c:pt idx="1">
                  <c:v>TT Fac FTE</c:v>
                </c:pt>
                <c:pt idx="2">
                  <c:v>% TT Fac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62.5</c:v>
                </c:pt>
                <c:pt idx="1">
                  <c:v>15.8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2009-2010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Fac FTE</c:v>
                </c:pt>
                <c:pt idx="1">
                  <c:v>TT Fac FTE</c:v>
                </c:pt>
                <c:pt idx="2">
                  <c:v>% TT Fac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56.8</c:v>
                </c:pt>
                <c:pt idx="1">
                  <c:v>14.6</c:v>
                </c:pt>
                <c:pt idx="2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2010-2011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Fac FTE</c:v>
                </c:pt>
                <c:pt idx="1">
                  <c:v>TT Fac FTE</c:v>
                </c:pt>
                <c:pt idx="2">
                  <c:v>% TT Fac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59.3</c:v>
                </c:pt>
                <c:pt idx="1">
                  <c:v>14.4</c:v>
                </c:pt>
                <c:pt idx="2">
                  <c:v>24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2011-2012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Fac FTE</c:v>
                </c:pt>
                <c:pt idx="1">
                  <c:v>TT Fac FTE</c:v>
                </c:pt>
                <c:pt idx="2">
                  <c:v>% TT Fac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61.2</c:v>
                </c:pt>
                <c:pt idx="1">
                  <c:v>14.9</c:v>
                </c:pt>
                <c:pt idx="2">
                  <c:v>24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Fac FTE</c:v>
                </c:pt>
                <c:pt idx="1">
                  <c:v>TT Fac FTE</c:v>
                </c:pt>
                <c:pt idx="2">
                  <c:v>% TT Fac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72.7</c:v>
                </c:pt>
                <c:pt idx="1">
                  <c:v>19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7220600"/>
        <c:axId val="217220992"/>
      </c:barChart>
      <c:catAx>
        <c:axId val="21722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220992"/>
        <c:crosses val="autoZero"/>
        <c:auto val="1"/>
        <c:lblAlgn val="ctr"/>
        <c:lblOffset val="100"/>
        <c:noMultiLvlLbl val="0"/>
      </c:catAx>
      <c:valAx>
        <c:axId val="21722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220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B704B-8AAB-4F24-98DC-0A34AC4662AA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42F39-388C-4FFF-8436-7210BDC986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09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AAF1-96B3-427A-87CD-8E81D3820D0F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A28D1-9160-43C0-8FD5-7ABEA2F74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6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A28D1-9160-43C0-8FD5-7ABEA2F74E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0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E03A-68E3-4F6A-B5CB-420AA83E2E36}" type="datetimeFigureOut">
              <a:rPr lang="en-US" smtClean="0"/>
              <a:pPr/>
              <a:t>4/30/2014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71E9E60-09B9-4228-A706-3961C1A095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605E03A-68E3-4F6A-B5CB-420AA83E2E36}" type="datetimeFigureOut">
              <a:rPr lang="en-US" smtClean="0"/>
              <a:pPr/>
              <a:t>4/30/2014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28" y="5867400"/>
            <a:ext cx="1033272" cy="8576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ontana.edu/nursing/student/international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tcahn.org/" TargetMode="External"/><Relationship Id="rId2" Type="http://schemas.openxmlformats.org/officeDocument/2006/relationships/hyperlink" Target="http://eu.montana.edu/rural/healt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suaf.org/s/1584/index.aspx?sid=1584&amp;gid=1&amp;pgid=88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6400800" cy="4114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9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9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>College of Nursing</a:t>
            </a:r>
            <a:b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>2013-2014</a:t>
            </a:r>
            <a:b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1">
                    <a:lumMod val="75000"/>
                  </a:schemeClr>
                </a:solidFill>
              </a:rPr>
              <a:t>Academic Year Hi-Lights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1828800" cy="2743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1" y="609600"/>
            <a:ext cx="2514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Anna Pearl Sherrick with  a snow bonnet!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057400" y="1066800"/>
            <a:ext cx="1295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Instill a Culture of Leadership (1.3c, 1.3d)</a:t>
            </a:r>
            <a:br>
              <a:rPr lang="en-US" sz="2400" dirty="0" smtClean="0"/>
            </a:br>
            <a:r>
              <a:rPr lang="en-US" sz="2400" dirty="0" smtClean="0"/>
              <a:t>“MSU YEAR OF ENGAGED LEADERSHIP”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100" dirty="0"/>
              <a:t>Leaders and Legends Awards</a:t>
            </a:r>
          </a:p>
          <a:p>
            <a:pPr lvl="1"/>
            <a:r>
              <a:rPr lang="en-US" sz="2100" dirty="0"/>
              <a:t>Charlie Winters – Outstanding Faculty </a:t>
            </a:r>
          </a:p>
          <a:p>
            <a:pPr lvl="1"/>
            <a:r>
              <a:rPr lang="en-US" sz="2100" dirty="0"/>
              <a:t>Wendy  Minster - Outstanding Staff</a:t>
            </a:r>
          </a:p>
          <a:p>
            <a:pPr lvl="1"/>
            <a:r>
              <a:rPr lang="en-US" sz="2100" dirty="0"/>
              <a:t>Susan Myers-Clack – Outstanding Staff</a:t>
            </a:r>
          </a:p>
          <a:p>
            <a:pPr lvl="1"/>
            <a:r>
              <a:rPr lang="en-US" sz="2100" dirty="0"/>
              <a:t>Jeanine Brandt – Outstanding Alum</a:t>
            </a:r>
          </a:p>
          <a:p>
            <a:pPr lvl="1"/>
            <a:r>
              <a:rPr lang="en-US" sz="2100" dirty="0"/>
              <a:t>Anna Daniels – Honorary </a:t>
            </a:r>
            <a:r>
              <a:rPr lang="en-US" sz="2100" dirty="0" smtClean="0"/>
              <a:t>Alumna</a:t>
            </a:r>
            <a:endParaRPr lang="en-US" sz="2100" dirty="0"/>
          </a:p>
          <a:p>
            <a:r>
              <a:rPr lang="en-US" sz="2100" dirty="0"/>
              <a:t>Leadership MSU</a:t>
            </a:r>
          </a:p>
          <a:p>
            <a:pPr lvl="1"/>
            <a:r>
              <a:rPr lang="en-US" sz="2100" dirty="0"/>
              <a:t>Kay LaFrance</a:t>
            </a:r>
          </a:p>
          <a:p>
            <a:pPr lvl="1"/>
            <a:r>
              <a:rPr lang="en-US" sz="2100" dirty="0"/>
              <a:t>Sheila </a:t>
            </a:r>
            <a:r>
              <a:rPr lang="en-US" sz="2100" dirty="0" smtClean="0"/>
              <a:t>Matye</a:t>
            </a:r>
          </a:p>
          <a:p>
            <a:r>
              <a:rPr lang="en-US" sz="2100" dirty="0" smtClean="0"/>
              <a:t>Women’s </a:t>
            </a:r>
            <a:r>
              <a:rPr lang="en-US" sz="2100" dirty="0"/>
              <a:t>Health Symposium </a:t>
            </a:r>
            <a:r>
              <a:rPr lang="en-US" sz="2100" dirty="0" smtClean="0"/>
              <a:t>co-sponsored with </a:t>
            </a:r>
          </a:p>
          <a:p>
            <a:pPr marL="114300" indent="0">
              <a:buNone/>
            </a:pPr>
            <a:r>
              <a:rPr lang="en-US" sz="2100" dirty="0" smtClean="0"/>
              <a:t>     College of Education and Health and Human </a:t>
            </a:r>
          </a:p>
          <a:p>
            <a:pPr marL="114300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   Development (Teresa Wicks - “</a:t>
            </a:r>
            <a:r>
              <a:rPr lang="en-US" sz="2100" dirty="0"/>
              <a:t>Be Good to Your Bones.” </a:t>
            </a:r>
            <a:r>
              <a:rPr lang="en-US" sz="2100" dirty="0" smtClean="0"/>
              <a:t>)</a:t>
            </a:r>
            <a:endParaRPr lang="en-US" sz="2100" dirty="0"/>
          </a:p>
          <a:p>
            <a:r>
              <a:rPr lang="en-US" sz="2100" dirty="0" smtClean="0"/>
              <a:t>Book study </a:t>
            </a:r>
            <a:r>
              <a:rPr lang="en-US" sz="2100" i="1" dirty="0" smtClean="0"/>
              <a:t>The Growth and Development of Nursing Leaders </a:t>
            </a:r>
            <a:r>
              <a:rPr lang="en-US" sz="2100" dirty="0" smtClean="0"/>
              <a:t>(McBride) </a:t>
            </a:r>
          </a:p>
          <a:p>
            <a:r>
              <a:rPr lang="en-US" sz="2100" dirty="0" smtClean="0"/>
              <a:t>Escape Fire: </a:t>
            </a:r>
            <a:r>
              <a:rPr lang="en-US" sz="2100" i="1" dirty="0" smtClean="0"/>
              <a:t>The </a:t>
            </a:r>
            <a:r>
              <a:rPr lang="en-US" sz="2100" i="1" dirty="0"/>
              <a:t>Fight to Rescue American Health Care</a:t>
            </a:r>
            <a:r>
              <a:rPr lang="en-US" sz="2100" dirty="0"/>
              <a:t> </a:t>
            </a:r>
            <a:r>
              <a:rPr lang="en-US" sz="2100" dirty="0" smtClean="0"/>
              <a:t>(Linda Torma and Teresa Henry) </a:t>
            </a:r>
          </a:p>
          <a:p>
            <a:r>
              <a:rPr lang="en-US" sz="2100" dirty="0" smtClean="0"/>
              <a:t>Julie Hickethier – Engaged Leader Award (at pinning)</a:t>
            </a:r>
            <a:endParaRPr lang="en-US" sz="2100" dirty="0"/>
          </a:p>
          <a:p>
            <a:endParaRPr lang="en-US" sz="21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0800" y="3810000"/>
            <a:ext cx="16002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953000" y="1791161"/>
            <a:ext cx="1927559" cy="12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20000" cy="1143000"/>
          </a:xfrm>
        </p:spPr>
        <p:txBody>
          <a:bodyPr/>
          <a:lstStyle/>
          <a:p>
            <a:r>
              <a:rPr lang="en-US" sz="3600" dirty="0" smtClean="0"/>
              <a:t>Caring for Our Own Program (1.5)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48200"/>
          </a:xfrm>
        </p:spPr>
        <p:txBody>
          <a:bodyPr/>
          <a:lstStyle/>
          <a:p>
            <a:r>
              <a:rPr lang="en-US" sz="2400" dirty="0"/>
              <a:t>5.5% CON students American Indian – highest percentage of any </a:t>
            </a:r>
            <a:r>
              <a:rPr lang="en-US" sz="2400" dirty="0" smtClean="0"/>
              <a:t>college at MSU</a:t>
            </a:r>
            <a:endParaRPr lang="en-US" sz="2400" dirty="0"/>
          </a:p>
          <a:p>
            <a:r>
              <a:rPr lang="en-US" sz="2400" dirty="0" smtClean="0"/>
              <a:t>$1,085,295 Indian Health Service 3 year grant approved for support of undergraduate students</a:t>
            </a:r>
          </a:p>
          <a:p>
            <a:r>
              <a:rPr lang="en-US" sz="2400" dirty="0" smtClean="0"/>
              <a:t>$980,405 HRSA grant submitted January 2014</a:t>
            </a:r>
          </a:p>
          <a:p>
            <a:r>
              <a:rPr lang="en-US" sz="2400" dirty="0" smtClean="0"/>
              <a:t>Private gift of $4,000</a:t>
            </a:r>
          </a:p>
          <a:p>
            <a:r>
              <a:rPr lang="en-US" sz="2400" dirty="0" smtClean="0"/>
              <a:t>Staff turnover </a:t>
            </a:r>
          </a:p>
          <a:p>
            <a:pPr lvl="1"/>
            <a:r>
              <a:rPr lang="en-US" sz="1800" dirty="0" smtClean="0"/>
              <a:t>Jenny Gorsegner – Academic Advisor</a:t>
            </a:r>
          </a:p>
          <a:p>
            <a:pPr lvl="1"/>
            <a:r>
              <a:rPr lang="en-US" sz="1800" dirty="0" smtClean="0"/>
              <a:t>Terryn Martin – Nurse Mentor</a:t>
            </a:r>
          </a:p>
          <a:p>
            <a:pPr lvl="1"/>
            <a:r>
              <a:rPr lang="en-US" sz="1800" dirty="0" smtClean="0"/>
              <a:t>Alana Brown – Outreach Coordinator</a:t>
            </a:r>
          </a:p>
          <a:p>
            <a:pPr marL="114300" indent="0">
              <a:buNone/>
            </a:pPr>
            <a:endParaRPr lang="en-US" sz="3000" dirty="0" smtClean="0"/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343400"/>
            <a:ext cx="1872327" cy="14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065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sz="3200" dirty="0" smtClean="0"/>
              <a:t>Undergraduate Student Retention (1.6)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(Goal = 90% or higher)</a:t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688108"/>
              </p:ext>
            </p:extLst>
          </p:nvPr>
        </p:nvGraphicFramePr>
        <p:xfrm>
          <a:off x="457200" y="2758440"/>
          <a:ext cx="7086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  <a:gridCol w="2362200"/>
                <a:gridCol w="2362200"/>
              </a:tblGrid>
              <a:tr h="330200">
                <a:tc gridSpan="4">
                  <a:txBody>
                    <a:bodyPr/>
                    <a:lstStyle/>
                    <a:p>
                      <a:pPr algn="ctr"/>
                      <a:r>
                        <a:rPr lang="en-US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+mj-lt"/>
                        </a:rPr>
                        <a:t>Traditional Program</a:t>
                      </a:r>
                      <a:endParaRPr lang="en-US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302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3302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88.6%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85.34%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91.1%</a:t>
                      </a:r>
                      <a:endParaRPr lang="en-US" dirty="0"/>
                    </a:p>
                  </a:txBody>
                  <a:tcPr/>
                </a:tc>
              </a:tr>
              <a:tr h="33020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</a:rPr>
                        <a:t>Accelerated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Program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96.8%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9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143000"/>
            <a:ext cx="6477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GOAL </a:t>
            </a:r>
            <a:r>
              <a:rPr lang="en-US" sz="2800" b="1" dirty="0">
                <a:latin typeface="Arial" panose="020B0604020202020204" pitchFamily="34" charset="0"/>
              </a:rPr>
              <a:t>2.</a:t>
            </a:r>
          </a:p>
          <a:p>
            <a:r>
              <a:rPr lang="en-US" sz="2800" b="1" dirty="0" smtClean="0">
                <a:latin typeface="Arial" panose="020B0604020202020204" pitchFamily="34" charset="0"/>
              </a:rPr>
              <a:t>TEACHING/INTERACTIVE </a:t>
            </a:r>
            <a:r>
              <a:rPr lang="en-US" sz="2800" b="1" dirty="0">
                <a:latin typeface="Arial" panose="020B0604020202020204" pitchFamily="34" charset="0"/>
              </a:rPr>
              <a:t>LEARNING ENVIRONMENT</a:t>
            </a:r>
          </a:p>
          <a:p>
            <a:r>
              <a:rPr lang="en-US" sz="2800" dirty="0">
                <a:latin typeface="Arial" panose="020B0604020202020204" pitchFamily="34" charset="0"/>
              </a:rPr>
              <a:t>To create an interactive environment in which faculty and students discover, learn, and integrate knowledge into nursing </a:t>
            </a:r>
            <a:r>
              <a:rPr lang="en-US" sz="2800" dirty="0" smtClean="0">
                <a:latin typeface="Arial" panose="020B0604020202020204" pitchFamily="34" charset="0"/>
              </a:rPr>
              <a:t>practice</a:t>
            </a:r>
            <a:endParaRPr lang="en-US" sz="2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7620000" cy="1143000"/>
          </a:xfrm>
        </p:spPr>
        <p:txBody>
          <a:bodyPr/>
          <a:lstStyle/>
          <a:p>
            <a:r>
              <a:rPr lang="en-US" sz="3600" dirty="0" smtClean="0"/>
              <a:t>Service Learning (2.1, 2.2)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672" y="1417638"/>
            <a:ext cx="7620000" cy="4800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Domestic</a:t>
            </a:r>
          </a:p>
          <a:p>
            <a:pPr lvl="1"/>
            <a:r>
              <a:rPr lang="en-US" sz="1800" dirty="0" smtClean="0"/>
              <a:t>Fort Peck Reservation</a:t>
            </a:r>
          </a:p>
          <a:p>
            <a:pPr lvl="2"/>
            <a:r>
              <a:rPr lang="en-US" dirty="0" smtClean="0"/>
              <a:t>Pediatric experience for 2 groups of students</a:t>
            </a:r>
          </a:p>
          <a:p>
            <a:pPr lvl="2"/>
            <a:r>
              <a:rPr lang="en-US" dirty="0" smtClean="0"/>
              <a:t>Senior student</a:t>
            </a:r>
          </a:p>
          <a:p>
            <a:pPr lvl="2"/>
            <a:r>
              <a:rPr lang="en-US" dirty="0" smtClean="0"/>
              <a:t>Faculty volunteer trip last summer</a:t>
            </a:r>
          </a:p>
          <a:p>
            <a:r>
              <a:rPr lang="en-US" sz="1800" dirty="0" smtClean="0"/>
              <a:t>International</a:t>
            </a:r>
          </a:p>
          <a:p>
            <a:pPr lvl="1"/>
            <a:r>
              <a:rPr lang="en-US" sz="1800" dirty="0" smtClean="0"/>
              <a:t>Dominican Republic (fall) 15 students; Carolyn Wenger and Laurie Glover</a:t>
            </a:r>
          </a:p>
          <a:p>
            <a:pPr lvl="1"/>
            <a:r>
              <a:rPr lang="en-US" sz="1800" dirty="0" smtClean="0"/>
              <a:t>Ecuador (spring) 9 students;  </a:t>
            </a:r>
            <a:r>
              <a:rPr lang="en-US" sz="1800" dirty="0"/>
              <a:t>Karrin Sax and Paul Krogue </a:t>
            </a:r>
            <a:endParaRPr lang="en-US" sz="1800" dirty="0" smtClean="0"/>
          </a:p>
          <a:p>
            <a:pPr lvl="1"/>
            <a:r>
              <a:rPr lang="en-US" sz="1800" dirty="0"/>
              <a:t> </a:t>
            </a:r>
            <a:r>
              <a:rPr lang="en-US" sz="1800" dirty="0" smtClean="0"/>
              <a:t>Mongolia (summer) 3 students; Michele Sare</a:t>
            </a:r>
          </a:p>
          <a:p>
            <a:pPr lvl="1"/>
            <a:r>
              <a:rPr lang="en-US" sz="1800" dirty="0" smtClean="0"/>
              <a:t>Endowment</a:t>
            </a:r>
            <a:endParaRPr lang="en-US" sz="1800" dirty="0"/>
          </a:p>
          <a:p>
            <a:pPr lvl="1"/>
            <a:r>
              <a:rPr lang="en-US" sz="1800" dirty="0" smtClean="0"/>
              <a:t>Web page </a:t>
            </a:r>
            <a:r>
              <a:rPr lang="en-US" sz="1800" dirty="0"/>
              <a:t>presence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www.montana.edu/nursing/student/international.htm</a:t>
            </a:r>
            <a:endParaRPr lang="en-US" sz="1800" dirty="0" smtClean="0"/>
          </a:p>
          <a:p>
            <a:pPr lvl="1"/>
            <a:r>
              <a:rPr lang="en-US" sz="1800" dirty="0" smtClean="0"/>
              <a:t>Julie Ruff  - new international coordinator</a:t>
            </a:r>
          </a:p>
        </p:txBody>
      </p:sp>
      <p:pic>
        <p:nvPicPr>
          <p:cNvPr id="3074" name="Picture 2" descr="C:\Users\helen.melland\Pictures\Honduras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28" y="142352"/>
            <a:ext cx="1109472" cy="147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5164" y="915734"/>
            <a:ext cx="11176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5682599"/>
            <a:ext cx="1428369" cy="10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Support (2.3)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6629400"/>
          </a:xfrm>
        </p:spPr>
        <p:txBody>
          <a:bodyPr/>
          <a:lstStyle/>
          <a:p>
            <a:r>
              <a:rPr lang="en-US" sz="2800" dirty="0" smtClean="0"/>
              <a:t>Welcome Robert Barksdale</a:t>
            </a:r>
          </a:p>
          <a:p>
            <a:r>
              <a:rPr lang="en-US" sz="2800" dirty="0" smtClean="0"/>
              <a:t>Increased collaboration with ITC</a:t>
            </a:r>
          </a:p>
          <a:p>
            <a:r>
              <a:rPr lang="en-US" sz="2800" dirty="0" smtClean="0"/>
              <a:t>SUB Room 233</a:t>
            </a:r>
          </a:p>
          <a:p>
            <a:r>
              <a:rPr lang="en-US" sz="2800" dirty="0" smtClean="0"/>
              <a:t>EFAC</a:t>
            </a:r>
            <a:r>
              <a:rPr lang="en-US" sz="2800" dirty="0"/>
              <a:t> </a:t>
            </a:r>
            <a:r>
              <a:rPr lang="en-US" sz="2800" dirty="0" smtClean="0"/>
              <a:t>- $169,577</a:t>
            </a:r>
          </a:p>
          <a:p>
            <a:pPr lvl="1"/>
            <a:r>
              <a:rPr lang="en-US" sz="2800" dirty="0" smtClean="0"/>
              <a:t>3 sim junior manikins</a:t>
            </a:r>
          </a:p>
          <a:p>
            <a:pPr lvl="1"/>
            <a:r>
              <a:rPr lang="en-US" sz="2800" dirty="0" smtClean="0"/>
              <a:t>2 sim baby manikins</a:t>
            </a:r>
          </a:p>
          <a:p>
            <a:pPr lvl="1"/>
            <a:r>
              <a:rPr lang="en-US" sz="2800" dirty="0" smtClean="0"/>
              <a:t>2 Student auscultation manikins</a:t>
            </a:r>
          </a:p>
          <a:p>
            <a:r>
              <a:rPr lang="en-US" sz="2800" dirty="0" smtClean="0"/>
              <a:t>CFAC - $69,536</a:t>
            </a:r>
          </a:p>
          <a:p>
            <a:pPr lvl="1"/>
            <a:r>
              <a:rPr lang="en-US" sz="2800" dirty="0" smtClean="0"/>
              <a:t>CON video distance infrastructure</a:t>
            </a:r>
          </a:p>
          <a:p>
            <a:pPr lvl="1"/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97795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752600"/>
            <a:ext cx="64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GOAL 3.</a:t>
            </a:r>
          </a:p>
          <a:p>
            <a:r>
              <a:rPr lang="en-US" sz="2800" b="1" dirty="0">
                <a:latin typeface="Arial" panose="020B0604020202020204" pitchFamily="34" charset="0"/>
              </a:rPr>
              <a:t>DISCOVERY OF KNOWLEDGE: RESEARCH AND SCHOLARLY </a:t>
            </a:r>
            <a:r>
              <a:rPr lang="en-US" sz="2800" b="1" dirty="0" smtClean="0">
                <a:latin typeface="Arial" panose="020B0604020202020204" pitchFamily="34" charset="0"/>
              </a:rPr>
              <a:t>ACTIVITIES</a:t>
            </a:r>
            <a:endParaRPr lang="en-US" sz="2800" b="1" dirty="0">
              <a:latin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</a:rPr>
              <a:t>To serve as leaders in nursing by generating, translating, and disseminating knowledge through research and scholarly </a:t>
            </a:r>
            <a:r>
              <a:rPr lang="en-US" sz="2800" dirty="0" smtClean="0">
                <a:latin typeface="Arial" panose="020B0604020202020204" pitchFamily="34" charset="0"/>
              </a:rPr>
              <a:t>activities</a:t>
            </a:r>
            <a:endParaRPr lang="en-US" sz="2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Research and Scholarship – (3.1, 3.2, 3.3)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College of Nursing Research Seminar Series</a:t>
            </a:r>
          </a:p>
          <a:p>
            <a:r>
              <a:rPr lang="en-US" sz="2400" dirty="0" smtClean="0"/>
              <a:t>17 Publications</a:t>
            </a:r>
          </a:p>
          <a:p>
            <a:pPr lvl="1"/>
            <a:r>
              <a:rPr lang="en-US" dirty="0" smtClean="0"/>
              <a:t>12 Refereed Publications </a:t>
            </a:r>
          </a:p>
          <a:p>
            <a:pPr lvl="2"/>
            <a:r>
              <a:rPr lang="en-US" sz="2200" dirty="0" smtClean="0"/>
              <a:t>7 research </a:t>
            </a:r>
          </a:p>
          <a:p>
            <a:pPr lvl="2"/>
            <a:r>
              <a:rPr lang="en-US" sz="2200" dirty="0" smtClean="0"/>
              <a:t>5 scholarly</a:t>
            </a:r>
          </a:p>
          <a:p>
            <a:r>
              <a:rPr lang="en-US" sz="2400" dirty="0" smtClean="0"/>
              <a:t>17 grants submitted </a:t>
            </a:r>
            <a:r>
              <a:rPr lang="en-US" sz="2400" dirty="0"/>
              <a:t>in 2013 </a:t>
            </a:r>
            <a:r>
              <a:rPr lang="en-US" sz="2400" dirty="0" smtClean="0"/>
              <a:t> - 6 funded</a:t>
            </a:r>
          </a:p>
          <a:p>
            <a:pPr lvl="1"/>
            <a:r>
              <a:rPr lang="en-US" dirty="0" smtClean="0"/>
              <a:t>Teresa Seright – American Organization of Nurse Executives (research)</a:t>
            </a:r>
          </a:p>
          <a:p>
            <a:pPr lvl="1"/>
            <a:r>
              <a:rPr lang="en-US" dirty="0" smtClean="0"/>
              <a:t>Brian King (Melland, PI) – Indian Health Services(training)</a:t>
            </a:r>
          </a:p>
          <a:p>
            <a:pPr lvl="1"/>
            <a:r>
              <a:rPr lang="en-US" dirty="0" smtClean="0"/>
              <a:t>Elizabeth Kinion – Oral Health Nursing Education and Practice (training) </a:t>
            </a:r>
          </a:p>
          <a:p>
            <a:pPr lvl="1"/>
            <a:r>
              <a:rPr lang="en-US" dirty="0" smtClean="0"/>
              <a:t>Yoshi Colclough – CON Block Grant</a:t>
            </a:r>
          </a:p>
          <a:p>
            <a:pPr lvl="1"/>
            <a:r>
              <a:rPr lang="en-US" dirty="0" smtClean="0"/>
              <a:t>Susan Luparell – CON Block Grant</a:t>
            </a:r>
          </a:p>
          <a:p>
            <a:pPr lvl="1"/>
            <a:r>
              <a:rPr lang="en-US" dirty="0" smtClean="0"/>
              <a:t>Donna Williams - Advanced </a:t>
            </a:r>
            <a:r>
              <a:rPr lang="en-US" dirty="0"/>
              <a:t>Education Nurse Traineeship </a:t>
            </a:r>
            <a:r>
              <a:rPr lang="en-US" dirty="0" smtClean="0"/>
              <a:t>HRSA grant - $349,500. Tuition support for APRN students</a:t>
            </a:r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72" y="1752600"/>
            <a:ext cx="1828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FTE’s, TT, % TT (3.3)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98812"/>
              </p:ext>
            </p:extLst>
          </p:nvPr>
        </p:nvGraphicFramePr>
        <p:xfrm>
          <a:off x="9144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46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676400"/>
            <a:ext cx="6553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GOAL 4.</a:t>
            </a:r>
          </a:p>
          <a:p>
            <a:r>
              <a:rPr lang="en-US" sz="2800" b="1" dirty="0">
                <a:latin typeface="Arial" panose="020B0604020202020204" pitchFamily="34" charset="0"/>
              </a:rPr>
              <a:t>OUTREACH: PROMOTION OF HEALTH AND WELLNESS</a:t>
            </a:r>
          </a:p>
          <a:p>
            <a:r>
              <a:rPr lang="en-US" sz="2800" dirty="0">
                <a:latin typeface="Arial" panose="020B0604020202020204" pitchFamily="34" charset="0"/>
              </a:rPr>
              <a:t>To promote health and wellness through professional practice, collaboration, consultation, civic engagement, education and </a:t>
            </a:r>
            <a:r>
              <a:rPr lang="en-US" sz="2800" dirty="0" smtClean="0">
                <a:latin typeface="Arial" panose="020B0604020202020204" pitchFamily="34" charset="0"/>
              </a:rPr>
              <a:t>leadership</a:t>
            </a:r>
            <a:endParaRPr lang="en-US" sz="28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9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60550"/>
              </p:ext>
            </p:extLst>
          </p:nvPr>
        </p:nvGraphicFramePr>
        <p:xfrm>
          <a:off x="1143000" y="685800"/>
          <a:ext cx="6155092" cy="5364480"/>
        </p:xfrm>
        <a:graphic>
          <a:graphicData uri="http://schemas.openxmlformats.org/drawingml/2006/table">
            <a:tbl>
              <a:tblPr firstRow="1" firstCol="1" bandRow="1"/>
              <a:tblGrid>
                <a:gridCol w="1460936"/>
                <a:gridCol w="1460936"/>
                <a:gridCol w="1460936"/>
                <a:gridCol w="1772284"/>
              </a:tblGrid>
              <a:tr h="12879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6400800" algn="r"/>
                        </a:tabLs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Goal #1.  </a:t>
                      </a:r>
                      <a:r>
                        <a:rPr lang="en-US" sz="800" b="1" u="sng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TEACHING/LEADERSHIP: LEADERS IN NURSING PRACTICE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tabLst>
                          <a:tab pos="457200" algn="l"/>
                          <a:tab pos="914400" algn="l"/>
                          <a:tab pos="6400800" algn="r"/>
                        </a:tabLst>
                      </a:pPr>
                      <a:r>
                        <a:rPr lang="en-US" sz="800" b="1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/>
                        </a:rPr>
                        <a:t>To inspire baccalaureate and graduate students, within a diverse, challenging, and engaging learning environment, to become leaders in the practice of professional nursing.</a:t>
                      </a:r>
                      <a:endParaRPr lang="en-US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Goal #2.  </a:t>
                      </a:r>
                      <a: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TEACHING/INTERACTIVE LEARNING ENVIRONMENT  </a:t>
                      </a:r>
                      <a:b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 create an interactive environment in which faculty and students discover, learn, and integrate knowledge into nursing practice.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Goal #3.  </a:t>
                      </a:r>
                      <a: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DISCOVERY OF KNOWLEDGE: RESEARCH AND SCHOLARLY ACTIVITIES</a:t>
                      </a:r>
                      <a:b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 serve as leaders in nursing by generating, translating, and disseminating knowledge through research and scholarly activities.</a:t>
                      </a:r>
                      <a:r>
                        <a:rPr lang="en-US" sz="800" b="1" u="sng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Goal #4.  </a:t>
                      </a:r>
                      <a:r>
                        <a:rPr lang="en-US" sz="800" b="1" u="sng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OUTREACH: PROMOTION OF HEALTH AND WELLNESS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 promote health and wellness through professional practice, collaboration, consultation, civic engagement, education and  leadership.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68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 Offer high quality undergraduate and graduate curriculum based on professional and accreditation standards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 CON curriculum reflects the world at-large with diversity, national and international initiatives and standards.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 Enhance, value and support research and scholarship.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4.1   Foster and support outreach through service learning, research, and practice at the local, national, and international levels.  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 Develop and/or provide access to electives that allow students to have a diverse, challenging, and engaging experience.  Includes recognizing and encouraging student-inspired learning opportunities.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 Establish new and innovative partnerships to advance the MSU CON vision.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3.2. Increase the number and dollar amount of research grants submitted from the College of Nursing to expand depth and understanding of the problems/questions/hypotheses focused on by college researchers.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4.2.  Establish a reputation of faculty as experts in health education/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health promotion locally, nationally, and internationally.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1.3 Instill a culture of leadership where leadership, evidence-based practice, scholarship, and innovation are fostered and valued in the classroom, clinical learning setting, and point of care  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2.3. Use state of the art technology and informatics to optimize teaching outcomes and enhance student success across all campuses.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 Triple the publication productivity college-wide over a period of five years on the primary literature related to outcomes and discoveries from the aims of scholarly activity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4.3.  Promote a culture of wellness for faculty, staff and students.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  Seamless* nursing education supported between ADN-BSN-MN-DNP.  Includes successful promotion of the value of BSN/MN/DNP in Montana.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3.4 Standards and expectations for research in the College of Nursing increased in the tenure and promotion guidelines (Policy E-1).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4.4 Integrate staff into the outreach mission  of the College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   Recruit, retain and value diversity (e.g. gender, age, ethnicity) among students, staff, and faculty  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 Create opportunities for faculty and students to collaborate in scholarly activities across all levels of nursing education.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 Integrate staff into the teaching mission  of the College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3.6 Promote translational research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3.7 Integrate staff into the research mission  of the College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900" marR="47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Outreach (4.1, 4.2)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St. Vincent’s flu </a:t>
            </a:r>
            <a:r>
              <a:rPr lang="en-US" dirty="0"/>
              <a:t>shot </a:t>
            </a:r>
            <a:r>
              <a:rPr lang="en-US" dirty="0" smtClean="0"/>
              <a:t>clinic</a:t>
            </a:r>
            <a:r>
              <a:rPr lang="en-US" dirty="0"/>
              <a:t>  </a:t>
            </a:r>
            <a:r>
              <a:rPr lang="en-US" dirty="0" smtClean="0"/>
              <a:t>(Teresa Wicks)</a:t>
            </a:r>
          </a:p>
          <a:p>
            <a:r>
              <a:rPr lang="en-US" dirty="0" smtClean="0"/>
              <a:t>St </a:t>
            </a:r>
            <a:r>
              <a:rPr lang="en-US" dirty="0"/>
              <a:t>Jude Walk for Children </a:t>
            </a:r>
            <a:r>
              <a:rPr lang="en-US" dirty="0" smtClean="0"/>
              <a:t>(JoAnn Paterson)</a:t>
            </a:r>
          </a:p>
          <a:p>
            <a:r>
              <a:rPr lang="en-US" dirty="0" smtClean="0"/>
              <a:t>Missoula </a:t>
            </a:r>
            <a:r>
              <a:rPr lang="en-US" dirty="0"/>
              <a:t>Project Homeless </a:t>
            </a:r>
            <a:endParaRPr lang="en-US" dirty="0" smtClean="0"/>
          </a:p>
          <a:p>
            <a:r>
              <a:rPr lang="en-US" dirty="0" smtClean="0"/>
              <a:t>St. Pat’s Hospital and International Health Collaborative health screening (</a:t>
            </a:r>
            <a:r>
              <a:rPr lang="en-US" dirty="0"/>
              <a:t>Brett Hollis, Sally Rappold, Teresa Henry, Michelle Huntley and Karrin Sax </a:t>
            </a:r>
            <a:r>
              <a:rPr lang="en-US" dirty="0" smtClean="0"/>
              <a:t>)</a:t>
            </a:r>
          </a:p>
          <a:p>
            <a:r>
              <a:rPr lang="en-US" dirty="0"/>
              <a:t>Peace Place Respite </a:t>
            </a:r>
            <a:r>
              <a:rPr lang="en-US" dirty="0" smtClean="0"/>
              <a:t>Care in Great Falls (Sheila Matye)</a:t>
            </a:r>
          </a:p>
          <a:p>
            <a:r>
              <a:rPr lang="en-US" i="1" dirty="0"/>
              <a:t>Out of the Darkness </a:t>
            </a:r>
            <a:r>
              <a:rPr lang="en-US" i="1" dirty="0" smtClean="0"/>
              <a:t>Walk</a:t>
            </a:r>
            <a:r>
              <a:rPr lang="en-US" dirty="0"/>
              <a:t> </a:t>
            </a:r>
            <a:r>
              <a:rPr lang="en-US" dirty="0" smtClean="0"/>
              <a:t>sponsored by the </a:t>
            </a:r>
            <a:r>
              <a:rPr lang="en-US" dirty="0"/>
              <a:t>American Foundation for Suicide </a:t>
            </a:r>
            <a:r>
              <a:rPr lang="en-US" dirty="0" smtClean="0"/>
              <a:t>Prevention (Julie Pullen)</a:t>
            </a:r>
          </a:p>
          <a:p>
            <a:r>
              <a:rPr lang="en-US" dirty="0"/>
              <a:t>C</a:t>
            </a:r>
            <a:r>
              <a:rPr lang="en-US" dirty="0" smtClean="0"/>
              <a:t>ommunity </a:t>
            </a:r>
            <a:r>
              <a:rPr lang="en-US" dirty="0"/>
              <a:t>disaster drill, simulating an airplane </a:t>
            </a:r>
            <a:r>
              <a:rPr lang="en-US" dirty="0" smtClean="0"/>
              <a:t>crash coordinated </a:t>
            </a:r>
            <a:r>
              <a:rPr lang="en-US" dirty="0"/>
              <a:t>among Benefis Health </a:t>
            </a:r>
            <a:r>
              <a:rPr lang="en-US" dirty="0" smtClean="0"/>
              <a:t>Systems</a:t>
            </a:r>
          </a:p>
          <a:p>
            <a:r>
              <a:rPr lang="en-US" dirty="0"/>
              <a:t>S</a:t>
            </a:r>
            <a:r>
              <a:rPr lang="en-US" dirty="0" smtClean="0"/>
              <a:t>creening </a:t>
            </a:r>
            <a:r>
              <a:rPr lang="en-US" dirty="0"/>
              <a:t>clinic for children in Head </a:t>
            </a:r>
            <a:r>
              <a:rPr lang="en-US" dirty="0" smtClean="0"/>
              <a:t>Start (Maria Wines)</a:t>
            </a:r>
          </a:p>
          <a:p>
            <a:r>
              <a:rPr lang="en-US" dirty="0" smtClean="0"/>
              <a:t>Six faculty trained as QPR instructors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33400"/>
            <a:ext cx="1383792" cy="11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1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/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Gifts to the College (4.1)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671854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en-US" sz="9600" dirty="0" smtClean="0"/>
              <a:t>380 total gifts from 332 donors</a:t>
            </a:r>
          </a:p>
          <a:p>
            <a:pPr lvl="1"/>
            <a:r>
              <a:rPr lang="en-US" sz="9600" dirty="0" smtClean="0"/>
              <a:t>Over $175,000</a:t>
            </a:r>
          </a:p>
          <a:p>
            <a:pPr lvl="2"/>
            <a:r>
              <a:rPr lang="en-US" sz="9600" dirty="0" smtClean="0"/>
              <a:t>Roughly $97,000 for current use</a:t>
            </a:r>
          </a:p>
          <a:p>
            <a:pPr lvl="2"/>
            <a:r>
              <a:rPr lang="en-US" sz="9600" dirty="0" smtClean="0"/>
              <a:t>Roughly $81,000 for endowed gifts</a:t>
            </a:r>
          </a:p>
          <a:p>
            <a:pPr lvl="1"/>
            <a:r>
              <a:rPr lang="en-US" sz="9600" dirty="0" smtClean="0"/>
              <a:t>Average gift amount of $471</a:t>
            </a:r>
          </a:p>
          <a:p>
            <a:pPr lvl="1"/>
            <a:r>
              <a:rPr lang="en-US" sz="9600" dirty="0" smtClean="0"/>
              <a:t>26 gifts were $1,000 or more</a:t>
            </a:r>
          </a:p>
          <a:p>
            <a:pPr lvl="1"/>
            <a:r>
              <a:rPr lang="en-US" sz="9600" dirty="0" smtClean="0"/>
              <a:t>Three planned gifts were documented</a:t>
            </a:r>
          </a:p>
          <a:p>
            <a:pPr lvl="2"/>
            <a:r>
              <a:rPr lang="en-US" sz="9600" dirty="0" smtClean="0"/>
              <a:t>One is for $250,000</a:t>
            </a:r>
          </a:p>
          <a:p>
            <a:pPr lvl="1"/>
            <a:r>
              <a:rPr lang="en-US" sz="9600" dirty="0" smtClean="0"/>
              <a:t>Nine Directors of Development are currently working on 46 constituents on potential gifts for the College</a:t>
            </a:r>
          </a:p>
          <a:p>
            <a:pPr lvl="1"/>
            <a:r>
              <a:rPr lang="en-US" sz="9600" dirty="0" smtClean="0"/>
              <a:t>Current open solicitations, verbal commitments, and pending planned gift documentation total $660,000</a:t>
            </a:r>
          </a:p>
          <a:p>
            <a:pPr lvl="1"/>
            <a:r>
              <a:rPr lang="en-US" sz="9600" dirty="0" smtClean="0"/>
              <a:t>$2,000 gift per accelerated student on Great Falls campus from Benefis</a:t>
            </a:r>
          </a:p>
          <a:p>
            <a:pPr lvl="1"/>
            <a:endParaRPr lang="en-US" sz="8000" dirty="0" smtClean="0"/>
          </a:p>
          <a:p>
            <a:endParaRPr lang="en-US" sz="9800" dirty="0" smtClean="0"/>
          </a:p>
        </p:txBody>
      </p:sp>
    </p:spTree>
    <p:extLst>
      <p:ext uri="{BB962C8B-B14F-4D97-AF65-F5344CB8AC3E}">
        <p14:creationId xmlns:p14="http://schemas.microsoft.com/office/powerpoint/2010/main" val="30933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Faculty Pursuing the Doctoral Degree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2400" i="1" dirty="0" smtClean="0"/>
              <a:t>Currently Enrolled</a:t>
            </a:r>
          </a:p>
          <a:p>
            <a:pPr lvl="2"/>
            <a:r>
              <a:rPr lang="en-US" sz="2200" i="1" dirty="0" smtClean="0"/>
              <a:t>Julie Ruff – Montana State University</a:t>
            </a:r>
          </a:p>
          <a:p>
            <a:pPr lvl="2"/>
            <a:r>
              <a:rPr lang="en-US" sz="2200" i="1" dirty="0" smtClean="0"/>
              <a:t>Sally Rappold – University of Montana</a:t>
            </a:r>
          </a:p>
          <a:p>
            <a:pPr lvl="2"/>
            <a:r>
              <a:rPr lang="en-US" sz="2200" i="1" dirty="0" smtClean="0"/>
              <a:t>Stacy Stellflug – University of Colorado</a:t>
            </a:r>
          </a:p>
          <a:p>
            <a:pPr lvl="2"/>
            <a:r>
              <a:rPr lang="en-US" sz="2200" i="1" dirty="0" smtClean="0"/>
              <a:t>Paul Krogue –University of Arizona</a:t>
            </a:r>
          </a:p>
          <a:p>
            <a:pPr lvl="2"/>
            <a:r>
              <a:rPr lang="en-US" sz="2200" i="1" dirty="0" smtClean="0"/>
              <a:t>Jane Scharff – University of Missouri – Columbia</a:t>
            </a:r>
          </a:p>
          <a:p>
            <a:pPr lvl="2"/>
            <a:r>
              <a:rPr lang="en-US" sz="2200" i="1" dirty="0" smtClean="0"/>
              <a:t>Emily Tesar – University of Missouri – Columbia</a:t>
            </a:r>
          </a:p>
          <a:p>
            <a:pPr lvl="2"/>
            <a:r>
              <a:rPr lang="en-US" sz="2200" i="1" dirty="0" smtClean="0"/>
              <a:t>Julie Pullen –Concordia University in Wisconsin</a:t>
            </a:r>
          </a:p>
          <a:p>
            <a:pPr lvl="2"/>
            <a:r>
              <a:rPr lang="en-US" sz="2200" i="1" dirty="0" smtClean="0"/>
              <a:t>Sheila Matye – American Sentinel University</a:t>
            </a:r>
          </a:p>
          <a:p>
            <a:pPr lvl="2"/>
            <a:r>
              <a:rPr lang="en-US" sz="2200" i="1" dirty="0" smtClean="0"/>
              <a:t>Shelly Banta – MSU CON</a:t>
            </a:r>
          </a:p>
          <a:p>
            <a:pPr lvl="1"/>
            <a:r>
              <a:rPr lang="en-US" sz="2400" i="1" dirty="0" smtClean="0"/>
              <a:t>Beginning Studies</a:t>
            </a:r>
          </a:p>
          <a:p>
            <a:pPr lvl="2"/>
            <a:r>
              <a:rPr lang="en-US" sz="2200" i="1" dirty="0" smtClean="0"/>
              <a:t>Kathy Damberger – MSU CON</a:t>
            </a:r>
          </a:p>
          <a:p>
            <a:pPr lvl="2"/>
            <a:r>
              <a:rPr lang="en-US" sz="2200" i="1" dirty="0" smtClean="0"/>
              <a:t>Janice Hausauer- MSU CON</a:t>
            </a:r>
          </a:p>
          <a:p>
            <a:pPr lvl="2"/>
            <a:r>
              <a:rPr lang="en-US" sz="2200" i="1" dirty="0" smtClean="0"/>
              <a:t>Linda Kovolisky – MSU CON</a:t>
            </a:r>
          </a:p>
          <a:p>
            <a:pPr lvl="2"/>
            <a:r>
              <a:rPr lang="en-US" sz="2200" i="1" dirty="0" smtClean="0"/>
              <a:t>Susan Raph – University of Nevada - Reno</a:t>
            </a:r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574630">
            <a:off x="6266687" y="1368645"/>
            <a:ext cx="1905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AWESOME!!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Achievements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8493"/>
            <a:ext cx="7620000" cy="4983162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Laura Larsson - </a:t>
            </a:r>
            <a:r>
              <a:rPr lang="en-US" dirty="0" smtClean="0"/>
              <a:t>tenure</a:t>
            </a:r>
          </a:p>
          <a:p>
            <a:pPr lvl="0"/>
            <a:r>
              <a:rPr lang="en-US" b="1" dirty="0" smtClean="0"/>
              <a:t>Jean Shreffler Grant – </a:t>
            </a:r>
            <a:r>
              <a:rPr lang="en-US" dirty="0" smtClean="0"/>
              <a:t>sabbatical</a:t>
            </a:r>
            <a:endParaRPr lang="en-US" b="1" dirty="0" smtClean="0"/>
          </a:p>
          <a:p>
            <a:pPr lvl="0"/>
            <a:r>
              <a:rPr lang="en-US" b="1" dirty="0" smtClean="0"/>
              <a:t>Kris </a:t>
            </a:r>
            <a:r>
              <a:rPr lang="en-US" b="1" dirty="0"/>
              <a:t>Juliar</a:t>
            </a:r>
            <a:r>
              <a:rPr lang="en-US" dirty="0"/>
              <a:t> </a:t>
            </a:r>
            <a:r>
              <a:rPr lang="en-US" dirty="0" smtClean="0"/>
              <a:t>– appointed by HRSA serve </a:t>
            </a:r>
            <a:r>
              <a:rPr lang="en-US" dirty="0"/>
              <a:t>on a small group that will be advising them on the future of the AHEC system.  </a:t>
            </a:r>
          </a:p>
          <a:p>
            <a:r>
              <a:rPr lang="en-US" b="1" dirty="0" smtClean="0"/>
              <a:t>Carolyn Wenger </a:t>
            </a:r>
            <a:r>
              <a:rPr lang="en-US" dirty="0" smtClean="0"/>
              <a:t>has completed 26 years volunteering at the Billings Rescue Mission</a:t>
            </a:r>
          </a:p>
          <a:p>
            <a:r>
              <a:rPr lang="en-US" b="1" dirty="0"/>
              <a:t>Emily Tesar </a:t>
            </a:r>
            <a:r>
              <a:rPr lang="en-US" dirty="0"/>
              <a:t>-  Verna Adwell Rhodes Travel Scholarship to attend the International Nursing Societies Qualitative Inquiry in the Applied Health Sciences; Basel, </a:t>
            </a:r>
            <a:r>
              <a:rPr lang="en-US" dirty="0" smtClean="0"/>
              <a:t>Switzerland</a:t>
            </a:r>
          </a:p>
          <a:p>
            <a:r>
              <a:rPr lang="en-US" b="1" dirty="0" smtClean="0"/>
              <a:t>Cary Heskett </a:t>
            </a:r>
            <a:r>
              <a:rPr lang="en-US" dirty="0" smtClean="0"/>
              <a:t>– awarded the KRMC Home Options Employee of the Year</a:t>
            </a:r>
          </a:p>
          <a:p>
            <a:r>
              <a:rPr lang="en-US" b="1" dirty="0" smtClean="0"/>
              <a:t>Susan Raph </a:t>
            </a:r>
            <a:r>
              <a:rPr lang="en-US" dirty="0" smtClean="0"/>
              <a:t>– completed 4 year term on MSU Alumni Relations Advisory Board – MSU Alumni Foundation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845">
            <a:off x="252412" y="59153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b="1" dirty="0"/>
              <a:t>Deanna Babb </a:t>
            </a:r>
            <a:r>
              <a:rPr lang="en-US" sz="1700" b="1" dirty="0" smtClean="0"/>
              <a:t> - </a:t>
            </a:r>
            <a:r>
              <a:rPr lang="en-US" sz="1700" dirty="0" smtClean="0"/>
              <a:t>named </a:t>
            </a:r>
            <a:r>
              <a:rPr lang="en-US" sz="1700" dirty="0"/>
              <a:t>a 2014 Fellow of the American Association of Nurse Practitioners (FAANP</a:t>
            </a:r>
            <a:r>
              <a:rPr lang="en-US" sz="1700" dirty="0" smtClean="0"/>
              <a:t>) </a:t>
            </a:r>
          </a:p>
          <a:p>
            <a:pPr lvl="0"/>
            <a:r>
              <a:rPr lang="en-US" sz="1700" b="1" dirty="0" smtClean="0"/>
              <a:t>Laura </a:t>
            </a:r>
            <a:r>
              <a:rPr lang="en-US" sz="1700" b="1" dirty="0"/>
              <a:t>Larsson</a:t>
            </a:r>
            <a:r>
              <a:rPr lang="en-US" sz="1700" dirty="0"/>
              <a:t> </a:t>
            </a:r>
            <a:r>
              <a:rPr lang="en-US" sz="1700" dirty="0" smtClean="0"/>
              <a:t> - nominated </a:t>
            </a:r>
            <a:r>
              <a:rPr lang="en-US" sz="1700" dirty="0"/>
              <a:t>to serve on the Institute of Medicine review panel </a:t>
            </a:r>
            <a:r>
              <a:rPr lang="en-US" sz="1700" dirty="0" smtClean="0"/>
              <a:t>for Human </a:t>
            </a:r>
            <a:r>
              <a:rPr lang="en-US" sz="1700" dirty="0"/>
              <a:t>Biological Effects of Low level Ionizing Radiation: Research Directions and the Role of the Armed Forces Radiobiological Research </a:t>
            </a:r>
            <a:r>
              <a:rPr lang="en-US" sz="1700" dirty="0" smtClean="0"/>
              <a:t>Initiative </a:t>
            </a:r>
          </a:p>
          <a:p>
            <a:r>
              <a:rPr lang="en-US" sz="1700" b="1" dirty="0"/>
              <a:t>Teresa </a:t>
            </a:r>
            <a:r>
              <a:rPr lang="en-US" sz="1700" b="1" dirty="0" smtClean="0"/>
              <a:t>Henry - r</a:t>
            </a:r>
            <a:r>
              <a:rPr lang="en-US" sz="1700" dirty="0" smtClean="0"/>
              <a:t>eappointed </a:t>
            </a:r>
            <a:r>
              <a:rPr lang="en-US" sz="1700" dirty="0"/>
              <a:t>to a three year term on the Health Board in </a:t>
            </a:r>
            <a:r>
              <a:rPr lang="en-US" sz="1700" dirty="0" smtClean="0"/>
              <a:t>Missoula</a:t>
            </a:r>
          </a:p>
          <a:p>
            <a:r>
              <a:rPr lang="en-US" sz="1700" b="1" dirty="0" smtClean="0"/>
              <a:t>Charlie Winters </a:t>
            </a:r>
            <a:r>
              <a:rPr lang="en-US" sz="1700" dirty="0" smtClean="0"/>
              <a:t>– appointed to PCORI Standing Panel for Improving Methods for Conducting patient-Centered Outcomes Research; Editorial Board member Nursing Research; elected to WIN Board of Governors representing nursing education; appointed </a:t>
            </a:r>
            <a:r>
              <a:rPr lang="en-US" sz="1700" dirty="0"/>
              <a:t>to the </a:t>
            </a:r>
            <a:r>
              <a:rPr lang="en-US" sz="1700" i="1" dirty="0"/>
              <a:t>Providence Health &amp; Services, Western Montana Region, Community Ministry </a:t>
            </a:r>
            <a:r>
              <a:rPr lang="en-US" sz="1700" i="1" dirty="0" smtClean="0"/>
              <a:t>Board</a:t>
            </a:r>
          </a:p>
          <a:p>
            <a:pPr marL="342900" lvl="1">
              <a:buClr>
                <a:schemeClr val="accent1"/>
              </a:buClr>
            </a:pPr>
            <a:r>
              <a:rPr lang="en-US" sz="1700" b="1" dirty="0" smtClean="0"/>
              <a:t>Kris </a:t>
            </a:r>
            <a:r>
              <a:rPr lang="en-US" sz="1700" b="1" dirty="0"/>
              <a:t>Juliar </a:t>
            </a:r>
            <a:r>
              <a:rPr lang="en-US" sz="1700" dirty="0" smtClean="0"/>
              <a:t>– appointed to the Governor’s </a:t>
            </a:r>
            <a:r>
              <a:rPr lang="en-US" sz="1700" dirty="0"/>
              <a:t>Healthier Montana Task </a:t>
            </a:r>
            <a:r>
              <a:rPr lang="en-US" sz="1700" dirty="0" smtClean="0"/>
              <a:t>Force</a:t>
            </a:r>
          </a:p>
          <a:p>
            <a:pPr marL="342900" lvl="1">
              <a:buClr>
                <a:schemeClr val="accent1"/>
              </a:buClr>
            </a:pPr>
            <a:r>
              <a:rPr lang="en-US" sz="1700" b="1" dirty="0"/>
              <a:t>Steve Glow</a:t>
            </a:r>
            <a:r>
              <a:rPr lang="en-US" sz="1700" dirty="0"/>
              <a:t> </a:t>
            </a:r>
            <a:r>
              <a:rPr lang="en-US" sz="1700" dirty="0" smtClean="0"/>
              <a:t>- appointed </a:t>
            </a:r>
            <a:r>
              <a:rPr lang="en-US" sz="1700" dirty="0"/>
              <a:t>to the National Emergency Management and Preparedness Committee for the Emergency Nurses </a:t>
            </a:r>
            <a:r>
              <a:rPr lang="en-US" sz="1700" dirty="0" smtClean="0"/>
              <a:t>Association</a:t>
            </a:r>
            <a:endParaRPr lang="en-US" sz="2300" dirty="0"/>
          </a:p>
          <a:p>
            <a:endParaRPr lang="en-US" sz="1600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445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Achievements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>
            <a:normAutofit/>
          </a:bodyPr>
          <a:lstStyle/>
          <a:p>
            <a:r>
              <a:rPr lang="en-US" sz="1900" b="1" dirty="0" smtClean="0"/>
              <a:t>Linda </a:t>
            </a:r>
            <a:r>
              <a:rPr lang="en-US" sz="1900" b="1" dirty="0"/>
              <a:t>Torma</a:t>
            </a:r>
            <a:r>
              <a:rPr lang="en-US" sz="1900" dirty="0"/>
              <a:t> </a:t>
            </a:r>
            <a:r>
              <a:rPr lang="en-US" sz="1900" dirty="0" smtClean="0"/>
              <a:t>– appointed as </a:t>
            </a:r>
            <a:r>
              <a:rPr lang="en-US" sz="1900" dirty="0"/>
              <a:t>a Technical Expert Panel member for the AHRQ Effective Health Care (EHC) report entitled “Treatments for Fibromyalgia in Adult </a:t>
            </a:r>
            <a:r>
              <a:rPr lang="en-US" sz="1900" dirty="0" smtClean="0"/>
              <a:t>Subgroups” </a:t>
            </a:r>
          </a:p>
          <a:p>
            <a:r>
              <a:rPr lang="en-US" sz="1900" b="1" dirty="0" smtClean="0"/>
              <a:t>Elizabeth </a:t>
            </a:r>
            <a:r>
              <a:rPr lang="en-US" sz="1900" b="1" dirty="0"/>
              <a:t>Kinion</a:t>
            </a:r>
            <a:r>
              <a:rPr lang="en-US" sz="1900" dirty="0"/>
              <a:t> </a:t>
            </a:r>
            <a:r>
              <a:rPr lang="en-US" sz="1900" dirty="0" smtClean="0"/>
              <a:t>- service </a:t>
            </a:r>
            <a:r>
              <a:rPr lang="en-US" sz="1900" dirty="0"/>
              <a:t>as an NIH grant reviewer </a:t>
            </a:r>
            <a:endParaRPr lang="en-US" sz="1900" dirty="0" smtClean="0"/>
          </a:p>
          <a:p>
            <a:r>
              <a:rPr lang="en-US" sz="1900" b="1" dirty="0" smtClean="0"/>
              <a:t>Kathy </a:t>
            </a:r>
            <a:r>
              <a:rPr lang="en-US" sz="1900" b="1" dirty="0"/>
              <a:t>Damberger</a:t>
            </a:r>
            <a:r>
              <a:rPr lang="en-US" sz="1900" dirty="0"/>
              <a:t> </a:t>
            </a:r>
            <a:r>
              <a:rPr lang="en-US" sz="1900" dirty="0" smtClean="0"/>
              <a:t>– recognized by Bobcat Radio from as the CON’s Most </a:t>
            </a:r>
            <a:r>
              <a:rPr lang="en-US" sz="1900" dirty="0"/>
              <a:t>Valuable Professor (MVP</a:t>
            </a:r>
            <a:r>
              <a:rPr lang="en-US" sz="1900" dirty="0" smtClean="0"/>
              <a:t>)</a:t>
            </a:r>
          </a:p>
          <a:p>
            <a:r>
              <a:rPr lang="en-US" sz="1900" b="1" dirty="0"/>
              <a:t>Stacy </a:t>
            </a:r>
            <a:r>
              <a:rPr lang="en-US" sz="1900" b="1" dirty="0" smtClean="0"/>
              <a:t>Stellflug</a:t>
            </a:r>
            <a:r>
              <a:rPr lang="en-US" sz="1900" dirty="0" smtClean="0"/>
              <a:t> </a:t>
            </a:r>
            <a:r>
              <a:rPr lang="en-US" sz="1900" dirty="0"/>
              <a:t>- advisory committee for a HRSA State Partnership Regionalization of Care Program Grant for $200,000 titled the Montana Inclusive Model for Pediatric Emergent Care (MIMPEC) </a:t>
            </a:r>
            <a:r>
              <a:rPr lang="en-US" sz="1900" dirty="0" smtClean="0"/>
              <a:t>Program; service </a:t>
            </a:r>
            <a:r>
              <a:rPr lang="en-US" sz="1900" dirty="0"/>
              <a:t>on the Billings Area Institutional Review Board as a full member and pediatric specialty representative 2013  </a:t>
            </a:r>
            <a:endParaRPr lang="en-US" sz="1900" dirty="0" smtClean="0"/>
          </a:p>
          <a:p>
            <a:r>
              <a:rPr lang="en-US" sz="1900" dirty="0"/>
              <a:t> </a:t>
            </a:r>
            <a:r>
              <a:rPr lang="en-US" sz="1900" b="1" dirty="0"/>
              <a:t>Karen Zulkowski </a:t>
            </a:r>
            <a:r>
              <a:rPr lang="en-US" sz="1900" dirty="0"/>
              <a:t>(content expert) – on a team behind the development of a new mobile app for smart </a:t>
            </a:r>
            <a:r>
              <a:rPr lang="en-US" sz="1900" dirty="0" smtClean="0"/>
              <a:t>phones; </a:t>
            </a:r>
            <a:r>
              <a:rPr lang="en-US" sz="2000" dirty="0" smtClean="0"/>
              <a:t>service </a:t>
            </a:r>
            <a:r>
              <a:rPr lang="en-US" sz="2000" dirty="0"/>
              <a:t>as an expert panel member at the NPUAP Unavoidable Consensus Conference</a:t>
            </a:r>
          </a:p>
          <a:p>
            <a:endParaRPr lang="en-US" sz="1900" dirty="0"/>
          </a:p>
          <a:p>
            <a:pPr marL="411480" lvl="1" indent="0">
              <a:buNone/>
            </a:pPr>
            <a:endParaRPr lang="en-US" sz="2100" dirty="0" smtClean="0"/>
          </a:p>
          <a:p>
            <a:pPr lvl="2"/>
            <a:endParaRPr lang="en-US" sz="2100" dirty="0" smtClean="0"/>
          </a:p>
          <a:p>
            <a:pPr lvl="2"/>
            <a:endParaRPr lang="en-US" sz="2100" dirty="0" smtClean="0"/>
          </a:p>
          <a:p>
            <a:pPr lvl="2"/>
            <a:endParaRPr lang="en-US" sz="1600" dirty="0" smtClean="0"/>
          </a:p>
          <a:p>
            <a:pPr lvl="2"/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14400"/>
          </a:xfrm>
        </p:spPr>
        <p:txBody>
          <a:bodyPr/>
          <a:lstStyle/>
          <a:p>
            <a:r>
              <a:rPr lang="en-US" sz="3600" dirty="0" smtClean="0"/>
              <a:t>Student Accomplishments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7315200" cy="4953000"/>
          </a:xfrm>
        </p:spPr>
        <p:txBody>
          <a:bodyPr>
            <a:noAutofit/>
          </a:bodyPr>
          <a:lstStyle/>
          <a:p>
            <a:pPr lvl="0"/>
            <a:r>
              <a:rPr lang="en-US" sz="1600" dirty="0" smtClean="0"/>
              <a:t>Great </a:t>
            </a:r>
            <a:r>
              <a:rPr lang="en-US" sz="1600" dirty="0"/>
              <a:t>Falls </a:t>
            </a:r>
            <a:r>
              <a:rPr lang="en-US" sz="1600" dirty="0" smtClean="0"/>
              <a:t>students </a:t>
            </a:r>
            <a:r>
              <a:rPr lang="en-US" sz="1600" dirty="0"/>
              <a:t>held a benefit in November for one of their classmates who has a seriously ill </a:t>
            </a:r>
            <a:r>
              <a:rPr lang="en-US" sz="1600" dirty="0" smtClean="0"/>
              <a:t>child - raised </a:t>
            </a:r>
            <a:r>
              <a:rPr lang="en-US" sz="1600" dirty="0"/>
              <a:t>$10,141 </a:t>
            </a:r>
            <a:endParaRPr lang="en-US" sz="1600" dirty="0" smtClean="0"/>
          </a:p>
          <a:p>
            <a:pPr lvl="0"/>
            <a:r>
              <a:rPr lang="en-US" sz="1600" dirty="0" smtClean="0"/>
              <a:t>6 students graduating from the Honors program </a:t>
            </a:r>
            <a:r>
              <a:rPr lang="en-US" sz="1600" dirty="0"/>
              <a:t> </a:t>
            </a:r>
            <a:endParaRPr lang="en-US" sz="1600" dirty="0" smtClean="0"/>
          </a:p>
          <a:p>
            <a:pPr lvl="0"/>
            <a:r>
              <a:rPr lang="en-US" sz="1600" dirty="0" smtClean="0"/>
              <a:t>Awards for Excellence</a:t>
            </a:r>
          </a:p>
          <a:p>
            <a:pPr lvl="1"/>
            <a:r>
              <a:rPr lang="en-US" sz="1600" dirty="0" smtClean="0"/>
              <a:t>Leann </a:t>
            </a:r>
            <a:r>
              <a:rPr lang="en-US" sz="1600" dirty="0"/>
              <a:t>Dorvall, Student; Kimberly Peterson, </a:t>
            </a:r>
            <a:r>
              <a:rPr lang="en-US" sz="1600" dirty="0" smtClean="0"/>
              <a:t>Faculty Mentor</a:t>
            </a:r>
            <a:endParaRPr lang="en-US" sz="1600" dirty="0"/>
          </a:p>
          <a:p>
            <a:pPr lvl="1"/>
            <a:r>
              <a:rPr lang="en-US" sz="1600" dirty="0"/>
              <a:t>Jill Pennington, Student; Jeannie Osellame, </a:t>
            </a:r>
            <a:r>
              <a:rPr lang="en-US" sz="1600" dirty="0" smtClean="0"/>
              <a:t>Faculty Mentor</a:t>
            </a:r>
            <a:endParaRPr lang="en-US" sz="1600" dirty="0"/>
          </a:p>
          <a:p>
            <a:pPr lvl="1"/>
            <a:r>
              <a:rPr lang="en-US" sz="1600" dirty="0"/>
              <a:t>Noel Yelvington, Student; Susan Luparell, </a:t>
            </a:r>
            <a:r>
              <a:rPr lang="en-US" sz="1600" dirty="0" smtClean="0"/>
              <a:t>Faculty Mentor</a:t>
            </a:r>
            <a:endParaRPr lang="en-US" sz="1600" dirty="0"/>
          </a:p>
          <a:p>
            <a:pPr lvl="1"/>
            <a:r>
              <a:rPr lang="en-US" sz="1600" dirty="0"/>
              <a:t>Emilie Kuster, Student; Laura Larson, </a:t>
            </a:r>
            <a:r>
              <a:rPr lang="en-US" sz="1600" dirty="0" smtClean="0"/>
              <a:t>Faculty Mentor</a:t>
            </a:r>
          </a:p>
          <a:p>
            <a:r>
              <a:rPr lang="en-US" sz="1600" dirty="0" smtClean="0"/>
              <a:t>Emilie Kuster - </a:t>
            </a:r>
            <a:r>
              <a:rPr lang="en-US" sz="1600" dirty="0"/>
              <a:t>Torlief </a:t>
            </a:r>
            <a:r>
              <a:rPr lang="en-US" sz="1600" dirty="0" smtClean="0"/>
              <a:t>Aasheim Award – one of 7 graduating MSU seniors</a:t>
            </a:r>
          </a:p>
          <a:p>
            <a:r>
              <a:rPr lang="en-US" sz="1600" dirty="0" smtClean="0"/>
              <a:t>Corliss Ledington – DNP student – selected to attend the AACN Policy Summit</a:t>
            </a:r>
          </a:p>
          <a:p>
            <a:pPr lvl="0"/>
            <a:r>
              <a:rPr lang="en-US" sz="1600" dirty="0"/>
              <a:t>Sydney </a:t>
            </a:r>
            <a:r>
              <a:rPr lang="en-US" sz="1600" dirty="0" smtClean="0"/>
              <a:t>Hirst</a:t>
            </a:r>
            <a:r>
              <a:rPr lang="en-US" sz="1600" dirty="0"/>
              <a:t> </a:t>
            </a:r>
            <a:r>
              <a:rPr lang="en-US" sz="1600" dirty="0" smtClean="0"/>
              <a:t>– (J1) - Paramedic </a:t>
            </a:r>
            <a:r>
              <a:rPr lang="en-US" sz="1600" dirty="0"/>
              <a:t>of the </a:t>
            </a:r>
            <a:r>
              <a:rPr lang="en-US" sz="1600" dirty="0" smtClean="0"/>
              <a:t>Year</a:t>
            </a:r>
            <a:endParaRPr lang="en-US" sz="1600" dirty="0"/>
          </a:p>
          <a:p>
            <a:r>
              <a:rPr lang="en-US" sz="1600" dirty="0" smtClean="0"/>
              <a:t>Sponsored 4 students to national NSA</a:t>
            </a:r>
            <a:endParaRPr lang="en-US" sz="1600" dirty="0"/>
          </a:p>
          <a:p>
            <a:r>
              <a:rPr lang="en-US" sz="1600" dirty="0" smtClean="0"/>
              <a:t>Kellie Phillips – (J2 – Billings) Honorable </a:t>
            </a:r>
            <a:r>
              <a:rPr lang="en-US" sz="1600" dirty="0"/>
              <a:t>Mention from the Udall Scholarship </a:t>
            </a:r>
            <a:r>
              <a:rPr lang="en-US" sz="1600" dirty="0" smtClean="0"/>
              <a:t>program -second </a:t>
            </a:r>
            <a:r>
              <a:rPr lang="en-US" sz="1600" dirty="0"/>
              <a:t>year in a </a:t>
            </a:r>
            <a:r>
              <a:rPr lang="en-US" sz="1600" dirty="0" smtClean="0"/>
              <a:t>row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34000"/>
            <a:ext cx="1943818" cy="12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r>
              <a:rPr lang="en-US" dirty="0" smtClean="0"/>
              <a:t>Welcome to New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343400"/>
          </a:xfrm>
        </p:spPr>
        <p:txBody>
          <a:bodyPr/>
          <a:lstStyle/>
          <a:p>
            <a:r>
              <a:rPr lang="en-US" dirty="0" smtClean="0"/>
              <a:t>Dona Hall – Missoula campus Administrative Associate II</a:t>
            </a:r>
          </a:p>
          <a:p>
            <a:r>
              <a:rPr lang="en-US" dirty="0" smtClean="0"/>
              <a:t> Sharon Poore – Billings campus Administrative Associate II</a:t>
            </a:r>
          </a:p>
          <a:p>
            <a:r>
              <a:rPr lang="en-US" dirty="0" smtClean="0"/>
              <a:t>Martha Peters – Director of Administration and Finance</a:t>
            </a:r>
          </a:p>
          <a:p>
            <a:r>
              <a:rPr lang="en-US" dirty="0" smtClean="0"/>
              <a:t>Robert Barksdale – CON IT Coordinator</a:t>
            </a:r>
          </a:p>
          <a:p>
            <a:r>
              <a:rPr lang="en-US" dirty="0" smtClean="0"/>
              <a:t>Patricia LaDue – Undergraduate Program Assistant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Personal Milestones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7620000" cy="5257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Marriages</a:t>
            </a:r>
          </a:p>
          <a:p>
            <a:pPr lvl="1"/>
            <a:r>
              <a:rPr lang="en-US" sz="1800" dirty="0" smtClean="0"/>
              <a:t>Becky Wolff was </a:t>
            </a:r>
            <a:r>
              <a:rPr lang="en-US" sz="1800" dirty="0"/>
              <a:t>married to Bob Muller on Valentine’s Day </a:t>
            </a:r>
            <a:endParaRPr lang="en-US" sz="1800" dirty="0" smtClean="0"/>
          </a:p>
          <a:p>
            <a:r>
              <a:rPr lang="en-US" sz="1800" dirty="0" smtClean="0"/>
              <a:t>Births</a:t>
            </a:r>
          </a:p>
          <a:p>
            <a:pPr lvl="1"/>
            <a:r>
              <a:rPr lang="en-US" sz="1800" dirty="0"/>
              <a:t>Maria Wines and family on the birth of their second child, Riggs Daniel</a:t>
            </a:r>
            <a:endParaRPr lang="en-US" sz="1800" dirty="0" smtClean="0"/>
          </a:p>
          <a:p>
            <a:r>
              <a:rPr lang="en-US" sz="1800" dirty="0" smtClean="0"/>
              <a:t>Grandchildren born</a:t>
            </a:r>
          </a:p>
          <a:p>
            <a:pPr lvl="1"/>
            <a:r>
              <a:rPr lang="en-US" sz="1800" dirty="0" smtClean="0"/>
              <a:t>Glenna Burg has a new granddaughter</a:t>
            </a:r>
          </a:p>
          <a:p>
            <a:pPr lvl="1"/>
            <a:r>
              <a:rPr lang="en-US" sz="1800" dirty="0" smtClean="0"/>
              <a:t>Helen Melland has a new grandson</a:t>
            </a:r>
          </a:p>
          <a:p>
            <a:r>
              <a:rPr lang="en-US" sz="1800" dirty="0" smtClean="0"/>
              <a:t>Retirement</a:t>
            </a:r>
          </a:p>
          <a:p>
            <a:pPr lvl="1"/>
            <a:r>
              <a:rPr lang="en-US" sz="1800" dirty="0" smtClean="0"/>
              <a:t>Mary Ann Prawdzienski</a:t>
            </a:r>
          </a:p>
          <a:p>
            <a:pPr lvl="1"/>
            <a:r>
              <a:rPr lang="en-US" sz="1800" dirty="0" smtClean="0"/>
              <a:t>Lynn Taylor</a:t>
            </a:r>
          </a:p>
          <a:p>
            <a:r>
              <a:rPr lang="en-US" sz="1800" dirty="0" smtClean="0"/>
              <a:t>Graduation </a:t>
            </a:r>
          </a:p>
          <a:p>
            <a:pPr lvl="1"/>
            <a:r>
              <a:rPr lang="en-US" sz="1800" dirty="0" smtClean="0"/>
              <a:t>Becky Wolff Muller  </a:t>
            </a:r>
            <a:r>
              <a:rPr lang="en-US" sz="1800" dirty="0"/>
              <a:t>graduated with her Post Master’s FNP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/>
              <a:t>Janet Smith completed her masters in International Health and started the CNL.  </a:t>
            </a:r>
            <a:endParaRPr lang="en-US" sz="1800" dirty="0" smtClean="0"/>
          </a:p>
          <a:p>
            <a:pPr lvl="1"/>
            <a:r>
              <a:rPr lang="en-US" sz="1800" dirty="0" smtClean="0"/>
              <a:t>Denise LaSalle – Masters in Nursing University of Phoenix (summer 2014)</a:t>
            </a:r>
            <a:endParaRPr lang="en-US" sz="1800" dirty="0"/>
          </a:p>
          <a:p>
            <a:pPr lvl="1"/>
            <a:endParaRPr lang="en-US" sz="1800" dirty="0" smtClean="0"/>
          </a:p>
          <a:p>
            <a:endParaRPr lang="en-US" sz="1000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CCNE Continuous Improvement Progress Report – June 1</a:t>
            </a:r>
          </a:p>
          <a:p>
            <a:pPr lvl="1"/>
            <a:r>
              <a:rPr lang="en-US" dirty="0" smtClean="0"/>
              <a:t>Update your presentations – 2011-2014 in </a:t>
            </a:r>
            <a:r>
              <a:rPr lang="en-US" smtClean="0"/>
              <a:t>Activity Insight by May 15</a:t>
            </a:r>
          </a:p>
          <a:p>
            <a:r>
              <a:rPr lang="en-US" dirty="0" smtClean="0"/>
              <a:t>International </a:t>
            </a:r>
            <a:r>
              <a:rPr lang="en-US" dirty="0" smtClean="0"/>
              <a:t>Rural Health &amp; Rural Nursing Research Conference – July 29-31, Bozeman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http://eu.montana.edu/rural/health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Montana Center to Advance Through Nursing (MT-CAHN) Summit  - June 9-10, Great Northern Hotel, Helena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Workforce needs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 smtClean="0"/>
              <a:t>Nursing education preparation to meet future healthcare 		needs</a:t>
            </a:r>
          </a:p>
          <a:p>
            <a:pPr marL="411480" lvl="1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http://mtcahn.org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Leaders and Legends Awards Homecoming Reception – September27</a:t>
            </a:r>
          </a:p>
          <a:p>
            <a:pPr lvl="1"/>
            <a:r>
              <a:rPr lang="en-US" u="sng" dirty="0">
                <a:hlinkClick r:id="rId4"/>
              </a:rPr>
              <a:t>http://msuaf.org/s/1584/index.aspx?sid=1584&amp;gid=1&amp;pgid=882</a:t>
            </a:r>
            <a:r>
              <a:rPr lang="en-US" u="sng" dirty="0"/>
              <a:t> </a:t>
            </a:r>
            <a:r>
              <a:rPr lang="en-US" dirty="0"/>
              <a:t>  </a:t>
            </a:r>
            <a:endParaRPr lang="en-US" dirty="0" smtClean="0"/>
          </a:p>
          <a:p>
            <a:r>
              <a:rPr lang="en-US" dirty="0" smtClean="0"/>
              <a:t>December 11-12: Winter meeting and pinning</a:t>
            </a:r>
          </a:p>
          <a:p>
            <a:r>
              <a:rPr lang="en-US" dirty="0" smtClean="0"/>
              <a:t>May 2015 – spring meeting in renovated SUB!</a:t>
            </a:r>
          </a:p>
          <a:p>
            <a:r>
              <a:rPr lang="en-US" dirty="0" smtClean="0"/>
              <a:t>August 2015 – fall meeting in Billings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990600"/>
            <a:ext cx="594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b="1" dirty="0"/>
              <a:t>GOAL 1.</a:t>
            </a:r>
            <a:br>
              <a:rPr lang="en-US" sz="2800" b="1" dirty="0"/>
            </a:br>
            <a:r>
              <a:rPr lang="en-US" sz="2800" b="1" dirty="0"/>
              <a:t>TEACHING/LEADERSHIP: LEADERS IN NURSING PRACTICE</a:t>
            </a:r>
            <a:br>
              <a:rPr lang="en-US" sz="2800" b="1" dirty="0"/>
            </a:br>
            <a:r>
              <a:rPr lang="en-US" sz="2800" dirty="0"/>
              <a:t>To inspire baccalaureate and graduate students, within a diverse, challenging, and engaging learning environment, to become leaders in the practice of professional nursing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83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Have a  great summer……</a:t>
            </a:r>
            <a:br>
              <a:rPr lang="en-US" sz="4000" dirty="0" smtClean="0"/>
            </a:br>
            <a:r>
              <a:rPr lang="en-US" sz="4000" b="1" i="1" dirty="0" smtClean="0"/>
              <a:t>thank you </a:t>
            </a:r>
            <a:r>
              <a:rPr lang="en-US" sz="4000" dirty="0" smtClean="0"/>
              <a:t>for all you do!</a:t>
            </a:r>
            <a:endParaRPr lang="en-US" sz="4000" dirty="0"/>
          </a:p>
        </p:txBody>
      </p:sp>
      <p:pic>
        <p:nvPicPr>
          <p:cNvPr id="1028" name="Picture 4" descr="C:\Users\helen.melland\AppData\Local\Microsoft\Windows\Temporary Internet Files\Content.IE5\WPYBM8TJ\MP90044433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334000" cy="452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020762"/>
          </a:xfrm>
        </p:spPr>
        <p:txBody>
          <a:bodyPr/>
          <a:lstStyle/>
          <a:p>
            <a:r>
              <a:rPr lang="en-US" sz="3600" dirty="0" smtClean="0"/>
              <a:t> Admissions - Traditional Undergraduate Program </a:t>
            </a:r>
            <a:r>
              <a:rPr lang="en-US" dirty="0" smtClean="0"/>
              <a:t>(1.1)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267200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en-US" sz="7600" b="1" dirty="0" smtClean="0"/>
              <a:t>Fall 2013 admission cycle  </a:t>
            </a:r>
          </a:p>
          <a:p>
            <a:pPr lvl="2"/>
            <a:r>
              <a:rPr lang="en-US" sz="7400" dirty="0" smtClean="0"/>
              <a:t>228 applications (24 males, 204 females)</a:t>
            </a:r>
          </a:p>
          <a:p>
            <a:pPr lvl="2"/>
            <a:r>
              <a:rPr lang="en-US" sz="7600" dirty="0" smtClean="0"/>
              <a:t>Campus Requests </a:t>
            </a:r>
          </a:p>
          <a:p>
            <a:pPr lvl="3"/>
            <a:r>
              <a:rPr lang="en-US" sz="7400" dirty="0" smtClean="0"/>
              <a:t>Bozeman  - 78</a:t>
            </a:r>
          </a:p>
          <a:p>
            <a:pPr lvl="3"/>
            <a:r>
              <a:rPr lang="en-US" sz="7600" dirty="0" smtClean="0"/>
              <a:t>Billings – 54</a:t>
            </a:r>
          </a:p>
          <a:p>
            <a:pPr lvl="3"/>
            <a:r>
              <a:rPr lang="en-US" sz="7600" dirty="0" smtClean="0"/>
              <a:t>Great Falls – 23</a:t>
            </a:r>
          </a:p>
          <a:p>
            <a:pPr lvl="3"/>
            <a:r>
              <a:rPr lang="en-US" sz="7600" dirty="0" smtClean="0"/>
              <a:t>Missoula – 55</a:t>
            </a:r>
          </a:p>
          <a:p>
            <a:pPr lvl="3"/>
            <a:r>
              <a:rPr lang="en-US" sz="7600" dirty="0" smtClean="0"/>
              <a:t>Kalispell – 15</a:t>
            </a:r>
          </a:p>
          <a:p>
            <a:pPr lvl="2"/>
            <a:r>
              <a:rPr lang="en-US" sz="7800" dirty="0" smtClean="0"/>
              <a:t>Cutoff GPA – 3.588</a:t>
            </a:r>
          </a:p>
          <a:p>
            <a:pPr lvl="1"/>
            <a:r>
              <a:rPr lang="en-US" sz="8000" b="1" dirty="0" smtClean="0"/>
              <a:t>Spring 2014 admission cycle</a:t>
            </a:r>
          </a:p>
          <a:p>
            <a:pPr lvl="2"/>
            <a:r>
              <a:rPr lang="en-US" sz="7400" dirty="0" smtClean="0"/>
              <a:t>186 applications (30 males, 156 females)</a:t>
            </a:r>
          </a:p>
          <a:p>
            <a:pPr lvl="2">
              <a:buClr>
                <a:srgbClr val="9BBB59"/>
              </a:buClr>
            </a:pPr>
            <a:r>
              <a:rPr lang="en-US" sz="7600" dirty="0"/>
              <a:t>Campus Requests </a:t>
            </a:r>
            <a:endParaRPr lang="en-US" sz="7600" dirty="0" smtClean="0"/>
          </a:p>
          <a:p>
            <a:pPr lvl="3">
              <a:buClr>
                <a:srgbClr val="9BBB59"/>
              </a:buClr>
            </a:pPr>
            <a:r>
              <a:rPr lang="en-US" sz="7400" dirty="0" smtClean="0"/>
              <a:t>Billings </a:t>
            </a:r>
            <a:r>
              <a:rPr lang="en-US" sz="7400" dirty="0"/>
              <a:t>– </a:t>
            </a:r>
            <a:r>
              <a:rPr lang="en-US" sz="7400" dirty="0" smtClean="0"/>
              <a:t>72</a:t>
            </a:r>
            <a:endParaRPr lang="en-US" sz="7400" dirty="0"/>
          </a:p>
          <a:p>
            <a:pPr lvl="3">
              <a:buClr>
                <a:srgbClr val="8064A2"/>
              </a:buClr>
            </a:pPr>
            <a:r>
              <a:rPr lang="en-US" sz="7600" dirty="0"/>
              <a:t>Great Falls – </a:t>
            </a:r>
            <a:r>
              <a:rPr lang="en-US" sz="7600" dirty="0" smtClean="0"/>
              <a:t>28 </a:t>
            </a:r>
            <a:endParaRPr lang="en-US" sz="7600" dirty="0"/>
          </a:p>
          <a:p>
            <a:pPr lvl="3">
              <a:buClr>
                <a:srgbClr val="8064A2"/>
              </a:buClr>
            </a:pPr>
            <a:r>
              <a:rPr lang="en-US" sz="7600" dirty="0"/>
              <a:t>Missoula </a:t>
            </a:r>
            <a:r>
              <a:rPr lang="en-US" sz="7600" dirty="0" smtClean="0"/>
              <a:t>– 67 </a:t>
            </a:r>
          </a:p>
          <a:p>
            <a:pPr lvl="3">
              <a:buClr>
                <a:srgbClr val="8064A2"/>
              </a:buClr>
            </a:pPr>
            <a:r>
              <a:rPr lang="en-US" sz="7600" dirty="0" smtClean="0"/>
              <a:t>Kalispell – 19</a:t>
            </a:r>
          </a:p>
          <a:p>
            <a:pPr lvl="2">
              <a:buClr>
                <a:srgbClr val="8064A2"/>
              </a:buClr>
            </a:pPr>
            <a:r>
              <a:rPr lang="en-US" sz="7800" dirty="0" smtClean="0"/>
              <a:t>Cutoff GPA – 3.521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554162"/>
          </a:xfrm>
        </p:spPr>
        <p:txBody>
          <a:bodyPr/>
          <a:lstStyle/>
          <a:p>
            <a:r>
              <a:rPr lang="en-US" dirty="0" smtClean="0"/>
              <a:t>Accelerated Program (1.1)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Clr>
                <a:srgbClr val="8064A2"/>
              </a:buClr>
            </a:pPr>
            <a:r>
              <a:rPr lang="en-US" sz="2800" dirty="0" smtClean="0"/>
              <a:t>Admissions</a:t>
            </a:r>
          </a:p>
          <a:p>
            <a:pPr lvl="2">
              <a:buClr>
                <a:srgbClr val="8064A2"/>
              </a:buClr>
            </a:pPr>
            <a:r>
              <a:rPr lang="en-US" sz="2800" dirty="0" smtClean="0"/>
              <a:t>150 </a:t>
            </a:r>
            <a:r>
              <a:rPr lang="en-US" sz="2800" dirty="0"/>
              <a:t>applications</a:t>
            </a:r>
          </a:p>
          <a:p>
            <a:pPr lvl="2">
              <a:buClr>
                <a:srgbClr val="8064A2"/>
              </a:buClr>
            </a:pPr>
            <a:r>
              <a:rPr lang="en-US" sz="2800" dirty="0"/>
              <a:t>Interviewed 87</a:t>
            </a:r>
          </a:p>
          <a:p>
            <a:pPr lvl="2">
              <a:buClr>
                <a:srgbClr val="8064A2"/>
              </a:buClr>
            </a:pPr>
            <a:r>
              <a:rPr lang="en-US" sz="2800" dirty="0"/>
              <a:t>32 </a:t>
            </a:r>
            <a:r>
              <a:rPr lang="en-US" sz="2800" dirty="0" smtClean="0"/>
              <a:t>admitted</a:t>
            </a:r>
          </a:p>
          <a:p>
            <a:pPr lvl="3">
              <a:buClr>
                <a:srgbClr val="8064A2"/>
              </a:buClr>
            </a:pPr>
            <a:r>
              <a:rPr lang="en-US" sz="2800" dirty="0" smtClean="0"/>
              <a:t>16 Bozeman</a:t>
            </a:r>
          </a:p>
          <a:p>
            <a:pPr lvl="3">
              <a:buClr>
                <a:srgbClr val="8064A2"/>
              </a:buClr>
            </a:pPr>
            <a:r>
              <a:rPr lang="en-US" sz="2800" dirty="0" smtClean="0"/>
              <a:t>16 Great Falls</a:t>
            </a:r>
            <a:endParaRPr lang="en-US" sz="2800" dirty="0"/>
          </a:p>
          <a:p>
            <a:pPr lvl="3">
              <a:buClr>
                <a:srgbClr val="8064A2"/>
              </a:buClr>
            </a:pPr>
            <a:r>
              <a:rPr lang="en-US" sz="2600" dirty="0"/>
              <a:t>5 males; 27 </a:t>
            </a:r>
            <a:r>
              <a:rPr lang="en-US" sz="2600" dirty="0" smtClean="0"/>
              <a:t>females</a:t>
            </a:r>
          </a:p>
          <a:p>
            <a:pPr lvl="1">
              <a:buClr>
                <a:srgbClr val="8064A2"/>
              </a:buClr>
            </a:pPr>
            <a:r>
              <a:rPr lang="en-US" sz="3000" dirty="0" smtClean="0"/>
              <a:t>Third cohort will graduate in August</a:t>
            </a:r>
          </a:p>
          <a:p>
            <a:pPr lvl="2">
              <a:buClr>
                <a:srgbClr val="8064A2"/>
              </a:buClr>
            </a:pPr>
            <a:r>
              <a:rPr lang="en-US" sz="2800" dirty="0" smtClean="0"/>
              <a:t>16 Bozeman; 16 Great Falls</a:t>
            </a:r>
          </a:p>
          <a:p>
            <a:pPr lvl="1">
              <a:buClr>
                <a:srgbClr val="8064A2"/>
              </a:buClr>
            </a:pPr>
            <a:r>
              <a:rPr lang="en-US" sz="3000" dirty="0" smtClean="0"/>
              <a:t>100% NCLEX-RN first time pass rate for first two classes</a:t>
            </a:r>
          </a:p>
          <a:p>
            <a:pPr lvl="2">
              <a:buClr>
                <a:srgbClr val="8064A2"/>
              </a:buClr>
            </a:pPr>
            <a:endParaRPr lang="en-US" sz="2500" dirty="0"/>
          </a:p>
          <a:p>
            <a:pPr lvl="2">
              <a:buClr>
                <a:srgbClr val="8064A2"/>
              </a:buClr>
            </a:pPr>
            <a:endParaRPr lang="en-US" sz="2500" dirty="0"/>
          </a:p>
          <a:p>
            <a:pPr lvl="2">
              <a:buClr>
                <a:srgbClr val="8064A2"/>
              </a:buClr>
            </a:pPr>
            <a:endParaRPr lang="en-US" sz="2500" dirty="0"/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>
              <a:buClr>
                <a:srgbClr val="8064A2"/>
              </a:buClr>
            </a:pPr>
            <a:endParaRPr lang="en-US" sz="3000" dirty="0"/>
          </a:p>
          <a:p>
            <a:pPr lvl="2">
              <a:buClr>
                <a:srgbClr val="8064A2"/>
              </a:buClr>
            </a:pPr>
            <a:endParaRPr lang="en-US" sz="2500" dirty="0"/>
          </a:p>
          <a:p>
            <a:pPr lvl="2">
              <a:buClr>
                <a:srgbClr val="8064A2"/>
              </a:buClr>
            </a:pPr>
            <a:endParaRPr lang="en-US" sz="2500" dirty="0"/>
          </a:p>
          <a:p>
            <a:pPr lvl="2">
              <a:buClr>
                <a:srgbClr val="8064A2"/>
              </a:buClr>
            </a:pPr>
            <a:endParaRPr lang="en-US" sz="2500" dirty="0"/>
          </a:p>
          <a:p>
            <a:pPr lvl="3"/>
            <a:endParaRPr lang="en-US" sz="23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2800" dirty="0" smtClean="0"/>
              <a:t> Graduate Program (1.1)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Applications</a:t>
            </a:r>
          </a:p>
          <a:p>
            <a:pPr lvl="2"/>
            <a:r>
              <a:rPr lang="en-US" dirty="0" smtClean="0"/>
              <a:t>DNP</a:t>
            </a:r>
          </a:p>
          <a:p>
            <a:pPr lvl="3"/>
            <a:r>
              <a:rPr lang="en-US" dirty="0" smtClean="0"/>
              <a:t>50 – Family/Individual Nurse Practitioner</a:t>
            </a:r>
          </a:p>
          <a:p>
            <a:pPr lvl="3"/>
            <a:r>
              <a:rPr lang="en-US" dirty="0" smtClean="0"/>
              <a:t>13  -  Psych/Mental Health Nurse Practitioner</a:t>
            </a:r>
          </a:p>
          <a:p>
            <a:pPr lvl="3"/>
            <a:r>
              <a:rPr lang="en-US" dirty="0" smtClean="0"/>
              <a:t> MN-DNP</a:t>
            </a:r>
          </a:p>
          <a:p>
            <a:pPr lvl="4"/>
            <a:r>
              <a:rPr lang="en-US" sz="1800" dirty="0" smtClean="0"/>
              <a:t>3 –Family/Individual Nurse Practitioner</a:t>
            </a:r>
          </a:p>
          <a:p>
            <a:pPr lvl="4"/>
            <a:r>
              <a:rPr lang="en-US" sz="1800" dirty="0"/>
              <a:t>4</a:t>
            </a:r>
            <a:r>
              <a:rPr lang="en-US" sz="1800" dirty="0" smtClean="0"/>
              <a:t> - Psych/Mental </a:t>
            </a:r>
            <a:r>
              <a:rPr lang="en-US" sz="1800" dirty="0"/>
              <a:t>Health Nurse </a:t>
            </a:r>
            <a:r>
              <a:rPr lang="en-US" sz="1800" dirty="0" smtClean="0"/>
              <a:t>Practitioner</a:t>
            </a:r>
          </a:p>
          <a:p>
            <a:pPr lvl="2"/>
            <a:r>
              <a:rPr lang="en-US" dirty="0" smtClean="0"/>
              <a:t>CNL – 8</a:t>
            </a:r>
          </a:p>
          <a:p>
            <a:pPr lvl="2"/>
            <a:r>
              <a:rPr lang="en-US" b="1" dirty="0" smtClean="0"/>
              <a:t>Total = 78</a:t>
            </a:r>
            <a:endParaRPr lang="en-US" b="1" dirty="0"/>
          </a:p>
          <a:p>
            <a:pPr lvl="1"/>
            <a:r>
              <a:rPr lang="en-US" sz="2200" dirty="0" smtClean="0"/>
              <a:t>AY 13-14 Graduates</a:t>
            </a:r>
          </a:p>
          <a:p>
            <a:pPr lvl="2"/>
            <a:r>
              <a:rPr lang="en-US" dirty="0" smtClean="0"/>
              <a:t>22 FNPs</a:t>
            </a:r>
          </a:p>
          <a:p>
            <a:pPr lvl="2"/>
            <a:r>
              <a:rPr lang="en-US" dirty="0" smtClean="0"/>
              <a:t>4 post-master’s FNP</a:t>
            </a:r>
          </a:p>
          <a:p>
            <a:pPr lvl="2"/>
            <a:r>
              <a:rPr lang="en-US" dirty="0" smtClean="0"/>
              <a:t>6 Mental Health NP</a:t>
            </a:r>
          </a:p>
          <a:p>
            <a:pPr lvl="2"/>
            <a:r>
              <a:rPr lang="en-US" dirty="0" smtClean="0"/>
              <a:t>5 post-mater’s Mental Health NP</a:t>
            </a:r>
          </a:p>
          <a:p>
            <a:pPr lvl="2"/>
            <a:r>
              <a:rPr lang="en-US" dirty="0" smtClean="0"/>
              <a:t>1 CNL in May; 3 in December</a:t>
            </a:r>
          </a:p>
          <a:p>
            <a:pPr lvl="2"/>
            <a:r>
              <a:rPr lang="en-US" b="1" dirty="0" smtClean="0"/>
              <a:t>Total = 37 May; 40 for the academic year</a:t>
            </a:r>
          </a:p>
          <a:p>
            <a:pPr lvl="2"/>
            <a:endParaRPr lang="en-US" dirty="0" smtClean="0"/>
          </a:p>
          <a:p>
            <a:pPr lvl="1"/>
            <a:endParaRPr lang="en-US" sz="2200" dirty="0"/>
          </a:p>
          <a:p>
            <a:pPr lvl="3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84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NCLEX-RN Scores (1.1)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689259"/>
              </p:ext>
            </p:extLst>
          </p:nvPr>
        </p:nvGraphicFramePr>
        <p:xfrm>
          <a:off x="228600" y="1905000"/>
          <a:ext cx="76962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700"/>
                <a:gridCol w="1282700"/>
                <a:gridCol w="1246396"/>
                <a:gridCol w="1319004"/>
                <a:gridCol w="1282700"/>
                <a:gridCol w="1282700"/>
              </a:tblGrid>
              <a:tr h="1117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October-March</a:t>
                      </a:r>
                    </a:p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April-Sept</a:t>
                      </a:r>
                    </a:p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October-March</a:t>
                      </a:r>
                    </a:p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April – Sept</a:t>
                      </a:r>
                    </a:p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October –</a:t>
                      </a:r>
                    </a:p>
                    <a:p>
                      <a:pPr algn="ctr"/>
                      <a:r>
                        <a:rPr lang="en-US" dirty="0" smtClean="0"/>
                        <a:t>March</a:t>
                      </a:r>
                    </a:p>
                    <a:p>
                      <a:pPr algn="ctr"/>
                      <a:r>
                        <a:rPr lang="en-US" dirty="0" smtClean="0"/>
                        <a:t>2013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April-</a:t>
                      </a:r>
                      <a:r>
                        <a:rPr lang="en-US" baseline="0" dirty="0" smtClean="0"/>
                        <a:t> Sept</a:t>
                      </a:r>
                    </a:p>
                    <a:p>
                      <a:pPr algn="ctr"/>
                      <a:r>
                        <a:rPr lang="en-US" baseline="0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N=72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N=91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N=79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N=105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N=86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N=130</a:t>
                      </a:r>
                      <a:endParaRPr lang="en-US" dirty="0"/>
                    </a:p>
                  </a:txBody>
                  <a:tcPr/>
                </a:tc>
              </a:tr>
              <a:tr h="111760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98%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2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Certification (1.3e)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52 faculty (full or part-time ) are certified</a:t>
            </a:r>
          </a:p>
          <a:p>
            <a:r>
              <a:rPr lang="en-US" dirty="0" smtClean="0"/>
              <a:t>Recertifications</a:t>
            </a:r>
          </a:p>
          <a:p>
            <a:pPr lvl="1"/>
            <a:r>
              <a:rPr lang="en-US" dirty="0"/>
              <a:t>Linda Torma </a:t>
            </a:r>
            <a:r>
              <a:rPr lang="en-US" dirty="0" smtClean="0"/>
              <a:t>- renewed 5 year certification </a:t>
            </a:r>
            <a:r>
              <a:rPr lang="en-US" dirty="0"/>
              <a:t>as a Clinical Nurse Specialist in Gerontological Nursing </a:t>
            </a:r>
            <a:endParaRPr lang="en-US" dirty="0" smtClean="0"/>
          </a:p>
          <a:p>
            <a:pPr lvl="1"/>
            <a:r>
              <a:rPr lang="en-US" dirty="0" smtClean="0"/>
              <a:t>Kelli </a:t>
            </a:r>
            <a:r>
              <a:rPr lang="en-US" dirty="0"/>
              <a:t>Begley </a:t>
            </a:r>
            <a:r>
              <a:rPr lang="en-US" dirty="0" smtClean="0"/>
              <a:t>- renewed </a:t>
            </a:r>
            <a:r>
              <a:rPr lang="en-US" dirty="0"/>
              <a:t>5 year board certification as a CNS in child and adolescent </a:t>
            </a:r>
            <a:r>
              <a:rPr lang="en-US" dirty="0" smtClean="0"/>
              <a:t>psychiatry</a:t>
            </a:r>
          </a:p>
          <a:p>
            <a:pPr lvl="1"/>
            <a:r>
              <a:rPr lang="en-US" dirty="0"/>
              <a:t>Jennifer Sofie </a:t>
            </a:r>
            <a:r>
              <a:rPr lang="en-US" dirty="0" smtClean="0"/>
              <a:t>- passed </a:t>
            </a:r>
            <a:r>
              <a:rPr lang="en-US" dirty="0"/>
              <a:t>the exam to become certified on the National Registry of Certified Medical Examiners </a:t>
            </a:r>
            <a:endParaRPr lang="en-US" dirty="0" smtClean="0"/>
          </a:p>
          <a:p>
            <a:pPr lvl="1"/>
            <a:r>
              <a:rPr lang="en-US" dirty="0" smtClean="0"/>
              <a:t>Cary </a:t>
            </a:r>
            <a:r>
              <a:rPr lang="en-US" dirty="0"/>
              <a:t>Heskett </a:t>
            </a:r>
            <a:r>
              <a:rPr lang="en-US" dirty="0" smtClean="0"/>
              <a:t>- board </a:t>
            </a:r>
            <a:r>
              <a:rPr lang="en-US" dirty="0"/>
              <a:t>certification in Medical-Surgical nursing from the ANCC (summer 2013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Strategic Plan Priorities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48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Seamless Education (1.4) </a:t>
            </a:r>
          </a:p>
          <a:p>
            <a:pPr lvl="2"/>
            <a:r>
              <a:rPr lang="en-US" dirty="0" smtClean="0"/>
              <a:t>RN-MN</a:t>
            </a:r>
          </a:p>
          <a:p>
            <a:pPr lvl="3"/>
            <a:r>
              <a:rPr lang="en-US" sz="1800" dirty="0" smtClean="0"/>
              <a:t>Approved Graduate School</a:t>
            </a:r>
          </a:p>
          <a:p>
            <a:pPr lvl="3"/>
            <a:r>
              <a:rPr lang="en-US" sz="1800" dirty="0" smtClean="0"/>
              <a:t>Stalled in the MSU Senate</a:t>
            </a:r>
          </a:p>
          <a:p>
            <a:pPr lvl="3"/>
            <a:r>
              <a:rPr lang="en-US" sz="1800" dirty="0" smtClean="0"/>
              <a:t>Plans – move forward in early fall</a:t>
            </a:r>
          </a:p>
          <a:p>
            <a:pPr lvl="2"/>
            <a:r>
              <a:rPr lang="en-US" dirty="0" smtClean="0"/>
              <a:t>MT-CAHN</a:t>
            </a:r>
          </a:p>
          <a:p>
            <a:pPr lvl="3"/>
            <a:r>
              <a:rPr lang="en-US" sz="1800" dirty="0" smtClean="0"/>
              <a:t>Several faculty serve on councils</a:t>
            </a:r>
          </a:p>
          <a:p>
            <a:pPr lvl="3"/>
            <a:r>
              <a:rPr lang="en-US" sz="1800" dirty="0" smtClean="0"/>
              <a:t>Involvement with regional meetings</a:t>
            </a:r>
          </a:p>
          <a:p>
            <a:pPr lvl="3"/>
            <a:r>
              <a:rPr lang="en-US" sz="1800" dirty="0" smtClean="0"/>
              <a:t>APIN Grant (AHEC) – Sandy Kuntz</a:t>
            </a:r>
          </a:p>
          <a:p>
            <a:r>
              <a:rPr lang="en-US" sz="1800" dirty="0" smtClean="0"/>
              <a:t>Develop electives (1.2)</a:t>
            </a:r>
          </a:p>
          <a:p>
            <a:pPr lvl="1"/>
            <a:r>
              <a:rPr lang="en-US" sz="1800" dirty="0" smtClean="0"/>
              <a:t>Critical Care </a:t>
            </a:r>
            <a:r>
              <a:rPr lang="en-US" sz="1800" dirty="0"/>
              <a:t>Elective </a:t>
            </a:r>
            <a:endParaRPr lang="en-US" sz="1800" dirty="0" smtClean="0"/>
          </a:p>
          <a:p>
            <a:pPr lvl="1"/>
            <a:r>
              <a:rPr lang="en-US" sz="1800" dirty="0" smtClean="0"/>
              <a:t>Approved</a:t>
            </a:r>
            <a:endParaRPr lang="en-US" sz="1800" dirty="0"/>
          </a:p>
          <a:p>
            <a:pPr lvl="2"/>
            <a:r>
              <a:rPr lang="en-US" dirty="0"/>
              <a:t>Will be offered for the first time in fall </a:t>
            </a:r>
            <a:r>
              <a:rPr lang="en-US" dirty="0" smtClean="0"/>
              <a:t>2014 – Steve Glow </a:t>
            </a:r>
            <a:endParaRPr lang="en-US" dirty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1"/>
            <a:endParaRPr lang="en-US" sz="2200" dirty="0" smtClean="0"/>
          </a:p>
          <a:p>
            <a:pPr lvl="2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792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Essential Leadership Traits of an &amp;#x0D;&amp;#x0A;Academic Dean&amp;#x0D;&amp;#x0A;&amp;#x0D;&amp;#x0A;How Those Traits Translate into Program Success&amp;#x0D;&amp;#x0A;&amp;#x0D;&amp;#x0A;Personal Case&amp;quot;&quot;/&gt;&lt;property id=&quot;20307&quot; value=&quot;306&quot;/&gt;&lt;/object&gt;&lt;object type=&quot;3&quot; unique_id=&quot;10005&quot;&gt;&lt;property id=&quot;20148&quot; value=&quot;5&quot;/&gt;&lt;property id=&quot;20300&quot; value=&quot;Slide 2 - &amp;quot;Presentation Outline&amp;quot;&quot;/&gt;&lt;property id=&quot;20307&quot; value=&quot;290&quot;/&gt;&lt;/object&gt;&lt;object type=&quot;3&quot; unique_id=&quot;10006&quot;&gt;&lt;property id=&quot;20148&quot; value=&quot;5&quot;/&gt;&lt;property id=&quot;20300&quot; value=&quot;Slide 3 - &amp;quot;Important  Leadership  Theories/Writings for Me&amp;quot;&quot;/&gt;&lt;property id=&quot;20307&quot; value=&quot;282&quot;/&gt;&lt;/object&gt;&lt;object type=&quot;3&quot; unique_id=&quot;10007&quot;&gt;&lt;property id=&quot;20148&quot; value=&quot;5&quot;/&gt;&lt;property id=&quot;20300&quot; value=&quot;Slide 4 - &amp;quot;Leadership Case&amp;quot;&quot;/&gt;&lt;property id=&quot;20307&quot; value=&quot;304&quot;/&gt;&lt;/object&gt;&lt;object type=&quot;3&quot; unique_id=&quot;10008&quot;&gt;&lt;property id=&quot;20148&quot; value=&quot;5&quot;/&gt;&lt;property id=&quot;20300&quot; value=&quot;Slide 5 - &amp;quot;#1: A Leader is … Visionary&amp;quot;&quot;/&gt;&lt;property id=&quot;20307&quot; value=&quot;288&quot;/&gt;&lt;/object&gt;&lt;object type=&quot;3&quot; unique_id=&quot;10009&quot;&gt;&lt;property id=&quot;20148&quot; value=&quot;5&quot;/&gt;&lt;property id=&quot;20300&quot; value=&quot;Slide 6 - &amp;quot;Leadership Trait #1 (Vision) and Program Success&amp;quot;&quot;/&gt;&lt;property id=&quot;20307&quot; value=&quot;289&quot;/&gt;&lt;/object&gt;&lt;object type=&quot;3&quot; unique_id=&quot;10010&quot;&gt;&lt;property id=&quot;20148&quot; value=&quot;5&quot;/&gt;&lt;property id=&quot;20300&quot; value=&quot;Slide 7 - &amp;quot;#2: A Leader is … Action Oriented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Leadership Trait #2 (Action Oriented) and Program Success&amp;quot;&quot;/&gt;&lt;property id=&quot;20307&quot; value=&quot;284&quot;/&gt;&lt;/object&gt;&lt;object type=&quot;3&quot; unique_id=&quot;10012&quot;&gt;&lt;property id=&quot;20148&quot; value=&quot;5&quot;/&gt;&lt;property id=&quot;20300&quot; value=&quot;Slide 9 - &amp;quot;Case Application (Trait #1: Vision &amp;amp; #2: Action Oriented)&amp;quot;&quot;/&gt;&lt;property id=&quot;20307&quot; value=&quot;308&quot;/&gt;&lt;/object&gt;&lt;object type=&quot;3&quot; unique_id=&quot;10013&quot;&gt;&lt;property id=&quot;20148&quot; value=&quot;5&quot;/&gt;&lt;property id=&quot;20300&quot; value=&quot;Slide 10 - &amp;quot;Trait #3: A Leader is…Always Learning&amp;quot;&quot;/&gt;&lt;property id=&quot;20307&quot; value=&quot;293&quot;/&gt;&lt;/object&gt;&lt;object type=&quot;3&quot; unique_id=&quot;10014&quot;&gt;&lt;property id=&quot;20148&quot; value=&quot;5&quot;/&gt;&lt;property id=&quot;20300&quot; value=&quot;Slide 11 - &amp;quot;Leadership Trait #3 (Learning) and Program Success&amp;quot;&quot;/&gt;&lt;property id=&quot;20307&quot; value=&quot;295&quot;/&gt;&lt;/object&gt;&lt;object type=&quot;3&quot; unique_id=&quot;10015&quot;&gt;&lt;property id=&quot;20148&quot; value=&quot;5&quot;/&gt;&lt;property id=&quot;20300&quot; value=&quot;Slide 12 - &amp;quot;Trait #4: A Leader is a … Change Agent&amp;quot;&quot;/&gt;&lt;property id=&quot;20307&quot; value=&quot;296&quot;/&gt;&lt;/object&gt;&lt;object type=&quot;3&quot; unique_id=&quot;10016&quot;&gt;&lt;property id=&quot;20148&quot; value=&quot;5&quot;/&gt;&lt;property id=&quot;20300&quot; value=&quot;Slide 13 - &amp;quot;Leadership Trait #4 (Change) and Program Success &amp;quot;&quot;/&gt;&lt;property id=&quot;20307&quot; value=&quot;297&quot;/&gt;&lt;/object&gt;&lt;object type=&quot;3&quot; unique_id=&quot;10017&quot;&gt;&lt;property id=&quot;20148&quot; value=&quot;5&quot;/&gt;&lt;property id=&quot;20300&quot; value=&quot;Slide 14 - &amp;quot;Case Application (Trait #3 Learning &amp;amp; Trait #4 Change) &amp;quot;&quot;/&gt;&lt;property id=&quot;20307&quot; value=&quot;319&quot;/&gt;&lt;/object&gt;&lt;object type=&quot;3&quot; unique_id=&quot;10018&quot;&gt;&lt;property id=&quot;20148&quot; value=&quot;5&quot;/&gt;&lt;property id=&quot;20300&quot; value=&quot;Slide 15 - &amp;quot;Trait #5: A Leader….is a Problem Solver&amp;quot;&quot;/&gt;&lt;property id=&quot;20307&quot; value=&quot;315&quot;/&gt;&lt;/object&gt;&lt;object type=&quot;3&quot; unique_id=&quot;10019&quot;&gt;&lt;property id=&quot;20148&quot; value=&quot;5&quot;/&gt;&lt;property id=&quot;20300&quot; value=&quot;Slide 16 - &amp;quot;Leadership Trait #5 (Problem Solver) and Program Success&amp;quot;&quot;/&gt;&lt;property id=&quot;20307&quot; value=&quot;323&quot;/&gt;&lt;/object&gt;&lt;object type=&quot;3&quot; unique_id=&quot;10020&quot;&gt;&lt;property id=&quot;20148&quot; value=&quot;5&quot;/&gt;&lt;property id=&quot;20300&quot; value=&quot;Slide 17 - &amp;quot;Trait # 6: A Leader…..Builds Relationships&amp;quot;&quot;/&gt;&lt;property id=&quot;20307&quot; value=&quot;305&quot;/&gt;&lt;/object&gt;&lt;object type=&quot;3&quot; unique_id=&quot;10021&quot;&gt;&lt;property id=&quot;20148&quot; value=&quot;5&quot;/&gt;&lt;property id=&quot;20300&quot; value=&quot;Slide 18 - &amp;quot;Leadership Trait #6 (Relationships) and Program Success&amp;quot;&quot;/&gt;&lt;property id=&quot;20307&quot; value=&quot;322&quot;/&gt;&lt;/object&gt;&lt;object type=&quot;3&quot; unique_id=&quot;10022&quot;&gt;&lt;property id=&quot;20148&quot; value=&quot;5&quot;/&gt;&lt;property id=&quot;20300&quot; value=&quot;Slide 19 - &amp;quot;Case Application (Trait # 5 – Problem Solver, Trait #6 – Relationships, and Trait #7 – Ethics)&amp;quot;&quot;/&gt;&lt;property id=&quot;20307&quot; value=&quot;321&quot;/&gt;&lt;/object&gt;&lt;object type=&quot;3&quot; unique_id=&quot;10023&quot;&gt;&lt;property id=&quot;20148&quot; value=&quot;5&quot;/&gt;&lt;property id=&quot;20300&quot; value=&quot;Slide 20 - &amp;quot;Trait #7: A Leader is… Ethical&amp;quot;&quot;/&gt;&lt;property id=&quot;20307&quot; value=&quot;291&quot;/&gt;&lt;/object&gt;&lt;object type=&quot;3&quot; unique_id=&quot;10024&quot;&gt;&lt;property id=&quot;20148&quot; value=&quot;5&quot;/&gt;&lt;property id=&quot;20300&quot; value=&quot;Slide 21 - &amp;quot;Leadership Trait #7 (Ethics) and Program Success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Case Application (Trait #7 – Ethics)&amp;quot;&quot;/&gt;&lt;property id=&quot;20307&quot; value=&quot;325&quot;/&gt;&lt;/object&gt;&lt;object type=&quot;3&quot; unique_id=&quot;10026&quot;&gt;&lt;property id=&quot;20148&quot; value=&quot;5&quot;/&gt;&lt;property id=&quot;20300&quot; value=&quot;Slide 23 - &amp;quot;And last – but not least….&amp;quot;&quot;/&gt;&lt;property id=&quot;20307&quot; value=&quot;318&quot;/&gt;&lt;/object&gt;&lt;object type=&quot;3&quot; unique_id=&quot;10027&quot;&gt;&lt;property id=&quot;20148&quot; value=&quot;5&quot;/&gt;&lt;property id=&quot;20300&quot; value=&quot;Slide 24&quot;/&gt;&lt;property id=&quot;20307&quot; value=&quot;324&quot;/&gt;&lt;/object&gt;&lt;object type=&quot;3&quot; unique_id=&quot;10028&quot;&gt;&lt;property id=&quot;20148&quot; value=&quot;5&quot;/&gt;&lt;property id=&quot;20300&quot; value=&quot;Slide 25 - &amp;quot;Lesson #7:Who I am Matters&amp;quot;&quot;/&gt;&lt;property id=&quot;20307&quot; value=&quot;300&quot;/&gt;&lt;/object&gt;&lt;object type=&quot;3&quot; unique_id=&quot;10029&quot;&gt;&lt;property id=&quot;20148&quot; value=&quot;5&quot;/&gt;&lt;property id=&quot;20300&quot; value=&quot;Slide 26 - &amp;quot;A Leader….Knows Her/himself&amp;quot;&quot;/&gt;&lt;property id=&quot;20307&quot; value=&quot;307&quot;/&gt;&lt;/object&gt;&lt;object type=&quot;3&quot; unique_id=&quot;10030&quot;&gt;&lt;property id=&quot;20148&quot; value=&quot;5&quot;/&gt;&lt;property id=&quot;20300&quot; value=&quot;Slide 27 - &amp;quot;&amp;#x0D;&amp;#x0A;&amp;#x0D;&amp;#x0A;&amp;#x0D;&amp;#x0A;&amp;#x0D;&amp;#x0A;&amp;#x0D;&amp;#x0A;&amp;#x0D;&amp;#x0A;&amp;#x0D;&amp;#x0A;&amp;#x0D;&amp;#x0A;&amp;quot;&quot;/&gt;&lt;property id=&quot;20307&quot; value=&quot;273&quot;/&gt;&lt;/object&gt;&lt;object type=&quot;3&quot; unique_id=&quot;10031&quot;&gt;&lt;property id=&quot;20148&quot; value=&quot;5&quot;/&gt;&lt;property id=&quot;20300&quot; value=&quot;Slide 28 - &amp;quot;Personal Case: North Dakota Nursing Education Consortium (NEC)&amp;quot;&quot;/&gt;&lt;property id=&quot;20307&quot; value=&quot;301&quot;/&gt;&lt;/object&gt;&lt;object type=&quot;3&quot; unique_id=&quot;10032&quot;&gt;&lt;property id=&quot;20148&quot; value=&quot;5&quot;/&gt;&lt;property id=&quot;20300&quot; value=&quot;Slide 29 - &amp;quot;Peacemaking and Program Success&amp;quot;&quot;/&gt;&lt;property id=&quot;20307&quot; value=&quot;316&quot;/&gt;&lt;/object&gt;&lt;object type=&quot;3&quot; unique_id=&quot;10033&quot;&gt;&lt;property id=&quot;20148&quot; value=&quot;5&quot;/&gt;&lt;property id=&quot;20300&quot; value=&quot;Slide 30 - &amp;quot;Case Stu&amp;quot;&quot;/&gt;&lt;property id=&quot;20307&quot; value=&quot;317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5040</TotalTime>
  <Words>1982</Words>
  <Application>Microsoft Office PowerPoint</Application>
  <PresentationFormat>On-screen Show (4:3)</PresentationFormat>
  <Paragraphs>382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Adjacency</vt:lpstr>
      <vt:lpstr>     College of Nursing 2013-2014 Academic Year Hi-Lights </vt:lpstr>
      <vt:lpstr>PowerPoint Presentation</vt:lpstr>
      <vt:lpstr>PowerPoint Presentation</vt:lpstr>
      <vt:lpstr> Admissions - Traditional Undergraduate Program (1.1)</vt:lpstr>
      <vt:lpstr>Accelerated Program (1.1)</vt:lpstr>
      <vt:lpstr> Graduate Program (1.1)</vt:lpstr>
      <vt:lpstr>NCLEX-RN Scores (1.1)</vt:lpstr>
      <vt:lpstr>Faculty Certification (1.3e)</vt:lpstr>
      <vt:lpstr>Strategic Plan Priorities</vt:lpstr>
      <vt:lpstr>Instill a Culture of Leadership (1.3c, 1.3d) “MSU YEAR OF ENGAGED LEADERSHIP”</vt:lpstr>
      <vt:lpstr>Caring for Our Own Program (1.5)</vt:lpstr>
      <vt:lpstr>   Undergraduate Student Retention (1.6)   (Goal = 90% or higher)   </vt:lpstr>
      <vt:lpstr>PowerPoint Presentation</vt:lpstr>
      <vt:lpstr>Service Learning (2.1, 2.2)</vt:lpstr>
      <vt:lpstr>Technology Support (2.3)</vt:lpstr>
      <vt:lpstr>PowerPoint Presentation</vt:lpstr>
      <vt:lpstr>Research and Scholarship – (3.1, 3.2, 3.3)</vt:lpstr>
      <vt:lpstr>Faculty FTE’s, TT, % TT (3.3)</vt:lpstr>
      <vt:lpstr>PowerPoint Presentation</vt:lpstr>
      <vt:lpstr>Outreach (4.1, 4.2) </vt:lpstr>
      <vt:lpstr>  Gifts to the College (4.1)  </vt:lpstr>
      <vt:lpstr>Faculty Pursuing the Doctoral Degree</vt:lpstr>
      <vt:lpstr>Achievements</vt:lpstr>
      <vt:lpstr>Achievements</vt:lpstr>
      <vt:lpstr>Achievements</vt:lpstr>
      <vt:lpstr>Student Accomplishments</vt:lpstr>
      <vt:lpstr>Welcome to New Staff</vt:lpstr>
      <vt:lpstr>Personal Milestones</vt:lpstr>
      <vt:lpstr>Upcoming Events</vt:lpstr>
      <vt:lpstr>Have a  great summer…… thank you for all you do!</vt:lpstr>
    </vt:vector>
  </TitlesOfParts>
  <Company>College Of Nursing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"The essential leadership traits of an academic dean, how those traits translate into program success, and provide a case-in-point from your experience."</dc:title>
  <dc:creator>hmelland</dc:creator>
  <cp:lastModifiedBy>Melland, Helen</cp:lastModifiedBy>
  <cp:revision>420</cp:revision>
  <cp:lastPrinted>2011-05-02T19:25:45Z</cp:lastPrinted>
  <dcterms:created xsi:type="dcterms:W3CDTF">2009-03-16T18:31:35Z</dcterms:created>
  <dcterms:modified xsi:type="dcterms:W3CDTF">2014-04-30T16:22:30Z</dcterms:modified>
</cp:coreProperties>
</file>