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notesMasterIdLst>
    <p:notesMasterId r:id="rId29"/>
  </p:notesMasterIdLst>
  <p:handoutMasterIdLst>
    <p:handoutMasterId r:id="rId30"/>
  </p:handoutMasterIdLst>
  <p:sldIdLst>
    <p:sldId id="453" r:id="rId2"/>
    <p:sldId id="411" r:id="rId3"/>
    <p:sldId id="420" r:id="rId4"/>
    <p:sldId id="465" r:id="rId5"/>
    <p:sldId id="469" r:id="rId6"/>
    <p:sldId id="466" r:id="rId7"/>
    <p:sldId id="433" r:id="rId8"/>
    <p:sldId id="458" r:id="rId9"/>
    <p:sldId id="432" r:id="rId10"/>
    <p:sldId id="380" r:id="rId11"/>
    <p:sldId id="421" r:id="rId12"/>
    <p:sldId id="352" r:id="rId13"/>
    <p:sldId id="436" r:id="rId14"/>
    <p:sldId id="422" r:id="rId15"/>
    <p:sldId id="461" r:id="rId16"/>
    <p:sldId id="439" r:id="rId17"/>
    <p:sldId id="443" r:id="rId18"/>
    <p:sldId id="442" r:id="rId19"/>
    <p:sldId id="444" r:id="rId20"/>
    <p:sldId id="455" r:id="rId21"/>
    <p:sldId id="383" r:id="rId22"/>
    <p:sldId id="464" r:id="rId23"/>
    <p:sldId id="364" r:id="rId24"/>
    <p:sldId id="467" r:id="rId25"/>
    <p:sldId id="468" r:id="rId26"/>
    <p:sldId id="415" r:id="rId27"/>
    <p:sldId id="410" r:id="rId28"/>
  </p:sldIdLst>
  <p:sldSz cx="9144000" cy="6858000" type="screen4x3"/>
  <p:notesSz cx="7010400" cy="92964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59" autoAdjust="0"/>
    <p:restoredTop sz="94434" autoAdjust="0"/>
  </p:normalViewPr>
  <p:slideViewPr>
    <p:cSldViewPr>
      <p:cViewPr varScale="1">
        <p:scale>
          <a:sx n="116" d="100"/>
          <a:sy n="116" d="100"/>
        </p:scale>
        <p:origin x="108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6900"/>
    </p:cViewPr>
  </p:sorterViewPr>
  <p:notesViewPr>
    <p:cSldViewPr>
      <p:cViewPr varScale="1">
        <p:scale>
          <a:sx n="60" d="100"/>
          <a:sy n="60" d="100"/>
        </p:scale>
        <p:origin x="-2490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1">
                  <c:v>April 2010 -  Mar 2011</c:v>
                </c:pt>
                <c:pt idx="2">
                  <c:v>April 2011 - Sept 2011</c:v>
                </c:pt>
                <c:pt idx="3">
                  <c:v>Oct 2011 - Mar 2012</c:v>
                </c:pt>
                <c:pt idx="4">
                  <c:v>April 2012 - Sept 2012</c:v>
                </c:pt>
                <c:pt idx="5">
                  <c:v>Oct 2012 -Mar 2013</c:v>
                </c:pt>
                <c:pt idx="6">
                  <c:v>April 2013 -Sept 2013</c:v>
                </c:pt>
                <c:pt idx="7">
                  <c:v>Oct 2013 - Mar 2014</c:v>
                </c:pt>
                <c:pt idx="8">
                  <c:v>April 2014 - Sept 2014</c:v>
                </c:pt>
                <c:pt idx="9">
                  <c:v>Oct 2014-Mar 2015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1">
                  <c:v>91</c:v>
                </c:pt>
                <c:pt idx="2">
                  <c:v>86</c:v>
                </c:pt>
                <c:pt idx="3">
                  <c:v>92</c:v>
                </c:pt>
                <c:pt idx="4">
                  <c:v>92</c:v>
                </c:pt>
                <c:pt idx="5">
                  <c:v>98</c:v>
                </c:pt>
                <c:pt idx="6">
                  <c:v>88</c:v>
                </c:pt>
                <c:pt idx="7">
                  <c:v>83</c:v>
                </c:pt>
                <c:pt idx="8">
                  <c:v>90</c:v>
                </c:pt>
                <c:pt idx="9">
                  <c:v>84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BSN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1">
                  <c:v>April 2010 -  Mar 2011</c:v>
                </c:pt>
                <c:pt idx="2">
                  <c:v>April 2011 - Sept 2011</c:v>
                </c:pt>
                <c:pt idx="3">
                  <c:v>Oct 2011 - Mar 2012</c:v>
                </c:pt>
                <c:pt idx="4">
                  <c:v>April 2012 - Sept 2012</c:v>
                </c:pt>
                <c:pt idx="5">
                  <c:v>Oct 2012 -Mar 2013</c:v>
                </c:pt>
                <c:pt idx="6">
                  <c:v>April 2013 -Sept 2013</c:v>
                </c:pt>
                <c:pt idx="7">
                  <c:v>Oct 2013 - Mar 2014</c:v>
                </c:pt>
                <c:pt idx="8">
                  <c:v>April 2014 - Sept 2014</c:v>
                </c:pt>
                <c:pt idx="9">
                  <c:v>Oct 2014-Mar 2015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1">
                  <c:v>89</c:v>
                </c:pt>
                <c:pt idx="2">
                  <c:v>89</c:v>
                </c:pt>
                <c:pt idx="3">
                  <c:v>91</c:v>
                </c:pt>
                <c:pt idx="4">
                  <c:v>92</c:v>
                </c:pt>
                <c:pt idx="5">
                  <c:v>91</c:v>
                </c:pt>
                <c:pt idx="6">
                  <c:v>84</c:v>
                </c:pt>
                <c:pt idx="7">
                  <c:v>85</c:v>
                </c:pt>
                <c:pt idx="8">
                  <c:v>85</c:v>
                </c:pt>
                <c:pt idx="9">
                  <c:v>86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USA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1">
                  <c:v>April 2010 -  Mar 2011</c:v>
                </c:pt>
                <c:pt idx="2">
                  <c:v>April 2011 - Sept 2011</c:v>
                </c:pt>
                <c:pt idx="3">
                  <c:v>Oct 2011 - Mar 2012</c:v>
                </c:pt>
                <c:pt idx="4">
                  <c:v>April 2012 - Sept 2012</c:v>
                </c:pt>
                <c:pt idx="5">
                  <c:v>Oct 2012 -Mar 2013</c:v>
                </c:pt>
                <c:pt idx="6">
                  <c:v>April 2013 -Sept 2013</c:v>
                </c:pt>
                <c:pt idx="7">
                  <c:v>Oct 2013 - Mar 2014</c:v>
                </c:pt>
                <c:pt idx="8">
                  <c:v>April 2014 - Sept 2014</c:v>
                </c:pt>
                <c:pt idx="9">
                  <c:v>Oct 2014-Mar 2015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1">
                  <c:v>87</c:v>
                </c:pt>
                <c:pt idx="2">
                  <c:v>88</c:v>
                </c:pt>
                <c:pt idx="3">
                  <c:v>89</c:v>
                </c:pt>
                <c:pt idx="4">
                  <c:v>91</c:v>
                </c:pt>
                <c:pt idx="5">
                  <c:v>89</c:v>
                </c:pt>
                <c:pt idx="6">
                  <c:v>82</c:v>
                </c:pt>
                <c:pt idx="7">
                  <c:v>81</c:v>
                </c:pt>
                <c:pt idx="8">
                  <c:v>82</c:v>
                </c:pt>
                <c:pt idx="9">
                  <c:v>80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38180544"/>
        <c:axId val="238181104"/>
      </c:lineChart>
      <c:catAx>
        <c:axId val="238180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181104"/>
        <c:crosses val="autoZero"/>
        <c:auto val="1"/>
        <c:lblAlgn val="ctr"/>
        <c:lblOffset val="100"/>
        <c:noMultiLvlLbl val="0"/>
      </c:catAx>
      <c:valAx>
        <c:axId val="238181104"/>
        <c:scaling>
          <c:orientation val="minMax"/>
          <c:min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180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2008-2009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Fac FTE</c:v>
                </c:pt>
                <c:pt idx="1">
                  <c:v>TT Fac FTE</c:v>
                </c:pt>
                <c:pt idx="2">
                  <c:v>% TT Fac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62.5</c:v>
                </c:pt>
                <c:pt idx="1">
                  <c:v>15.8</c:v>
                </c:pt>
                <c:pt idx="2">
                  <c:v>25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2009-2010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Fac FTE</c:v>
                </c:pt>
                <c:pt idx="1">
                  <c:v>TT Fac FTE</c:v>
                </c:pt>
                <c:pt idx="2">
                  <c:v>% TT Fac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56.8</c:v>
                </c:pt>
                <c:pt idx="1">
                  <c:v>14.6</c:v>
                </c:pt>
                <c:pt idx="2">
                  <c:v>26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2010-2011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Fac FTE</c:v>
                </c:pt>
                <c:pt idx="1">
                  <c:v>TT Fac FTE</c:v>
                </c:pt>
                <c:pt idx="2">
                  <c:v>% TT Fac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59.3</c:v>
                </c:pt>
                <c:pt idx="1">
                  <c:v>14.4</c:v>
                </c:pt>
                <c:pt idx="2">
                  <c:v>24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2011-2012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Fac FTE</c:v>
                </c:pt>
                <c:pt idx="1">
                  <c:v>TT Fac FTE</c:v>
                </c:pt>
                <c:pt idx="2">
                  <c:v>% TT Fac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61.2</c:v>
                </c:pt>
                <c:pt idx="1">
                  <c:v>14.9</c:v>
                </c:pt>
                <c:pt idx="2">
                  <c:v>24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2012-2013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Fac FTE</c:v>
                </c:pt>
                <c:pt idx="1">
                  <c:v>TT Fac FTE</c:v>
                </c:pt>
                <c:pt idx="2">
                  <c:v>% TT Fac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72.7</c:v>
                </c:pt>
                <c:pt idx="1">
                  <c:v>19</c:v>
                </c:pt>
                <c:pt idx="2">
                  <c:v>26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2013-2014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Fac FTE</c:v>
                </c:pt>
                <c:pt idx="1">
                  <c:v>TT Fac FTE</c:v>
                </c:pt>
                <c:pt idx="2">
                  <c:v>% TT Fac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68.599999999999994</c:v>
                </c:pt>
                <c:pt idx="1">
                  <c:v>17.600000000000001</c:v>
                </c:pt>
                <c:pt idx="2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5759520"/>
        <c:axId val="235760080"/>
      </c:barChart>
      <c:catAx>
        <c:axId val="235759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5760080"/>
        <c:crosses val="autoZero"/>
        <c:auto val="1"/>
        <c:lblAlgn val="ctr"/>
        <c:lblOffset val="100"/>
        <c:noMultiLvlLbl val="0"/>
      </c:catAx>
      <c:valAx>
        <c:axId val="235760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5759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2009-2010</c:v>
                </c:pt>
                <c:pt idx="1">
                  <c:v>2010-2011</c:v>
                </c:pt>
                <c:pt idx="2">
                  <c:v>2011-2012</c:v>
                </c:pt>
                <c:pt idx="3">
                  <c:v>2012-2013</c:v>
                </c:pt>
                <c:pt idx="4">
                  <c:v>2013-2014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4693495</c:v>
                </c:pt>
                <c:pt idx="1">
                  <c:v>4590634</c:v>
                </c:pt>
                <c:pt idx="2">
                  <c:v>4870454</c:v>
                </c:pt>
                <c:pt idx="3">
                  <c:v>5453700</c:v>
                </c:pt>
                <c:pt idx="4">
                  <c:v>5453700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5765120"/>
        <c:axId val="235765680"/>
      </c:lineChart>
      <c:catAx>
        <c:axId val="235765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5765680"/>
        <c:crosses val="autoZero"/>
        <c:auto val="1"/>
        <c:lblAlgn val="ctr"/>
        <c:lblOffset val="100"/>
        <c:noMultiLvlLbl val="0"/>
      </c:catAx>
      <c:valAx>
        <c:axId val="235765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5765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Majors/Faculty FTE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7"/>
                <c:pt idx="0">
                  <c:v>2007-2008</c:v>
                </c:pt>
                <c:pt idx="1">
                  <c:v>2008-2009</c:v>
                </c:pt>
                <c:pt idx="2">
                  <c:v>2009-2010</c:v>
                </c:pt>
                <c:pt idx="3">
                  <c:v>2010-2011</c:v>
                </c:pt>
                <c:pt idx="4">
                  <c:v>2011-2012</c:v>
                </c:pt>
                <c:pt idx="5">
                  <c:v>2012-2013</c:v>
                </c:pt>
                <c:pt idx="6">
                  <c:v>2013-2014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12.8</c:v>
                </c:pt>
                <c:pt idx="1">
                  <c:v>13.2</c:v>
                </c:pt>
                <c:pt idx="2">
                  <c:v>15</c:v>
                </c:pt>
                <c:pt idx="3">
                  <c:v>16</c:v>
                </c:pt>
                <c:pt idx="4">
                  <c:v>15.5</c:v>
                </c:pt>
                <c:pt idx="5">
                  <c:v>13.3</c:v>
                </c:pt>
                <c:pt idx="6">
                  <c:v>14.4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7487616"/>
        <c:axId val="237488736"/>
      </c:barChart>
      <c:catAx>
        <c:axId val="237487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7488736"/>
        <c:crosses val="autoZero"/>
        <c:auto val="1"/>
        <c:lblAlgn val="ctr"/>
        <c:lblOffset val="100"/>
        <c:noMultiLvlLbl val="0"/>
      </c:catAx>
      <c:valAx>
        <c:axId val="237488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7487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BSN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2009-2010</c:v>
                </c:pt>
                <c:pt idx="1">
                  <c:v>2010-2011</c:v>
                </c:pt>
                <c:pt idx="2">
                  <c:v>2011-2012</c:v>
                </c:pt>
                <c:pt idx="3">
                  <c:v>2012-2013</c:v>
                </c:pt>
                <c:pt idx="4">
                  <c:v>2013-2014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171</c:v>
                </c:pt>
                <c:pt idx="1">
                  <c:v>162</c:v>
                </c:pt>
                <c:pt idx="2">
                  <c:v>168</c:v>
                </c:pt>
                <c:pt idx="3">
                  <c:v>202</c:v>
                </c:pt>
                <c:pt idx="4">
                  <c:v>210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Grad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2009-2010</c:v>
                </c:pt>
                <c:pt idx="1">
                  <c:v>2010-2011</c:v>
                </c:pt>
                <c:pt idx="2">
                  <c:v>2011-2012</c:v>
                </c:pt>
                <c:pt idx="3">
                  <c:v>2012-2013</c:v>
                </c:pt>
                <c:pt idx="4">
                  <c:v>2013-2014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15</c:v>
                </c:pt>
                <c:pt idx="1">
                  <c:v>20</c:v>
                </c:pt>
                <c:pt idx="2">
                  <c:v>27</c:v>
                </c:pt>
                <c:pt idx="3">
                  <c:v>26</c:v>
                </c:pt>
                <c:pt idx="4">
                  <c:v>31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Total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3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2009-2010</c:v>
                </c:pt>
                <c:pt idx="1">
                  <c:v>2010-2011</c:v>
                </c:pt>
                <c:pt idx="2">
                  <c:v>2011-2012</c:v>
                </c:pt>
                <c:pt idx="3">
                  <c:v>2012-2013</c:v>
                </c:pt>
                <c:pt idx="4">
                  <c:v>2013-2014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186</c:v>
                </c:pt>
                <c:pt idx="1">
                  <c:v>182</c:v>
                </c:pt>
                <c:pt idx="2">
                  <c:v>195</c:v>
                </c:pt>
                <c:pt idx="3">
                  <c:v>228</c:v>
                </c:pt>
                <c:pt idx="4">
                  <c:v>241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38170064"/>
        <c:axId val="238169504"/>
      </c:lineChart>
      <c:catAx>
        <c:axId val="238170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169504"/>
        <c:crosses val="autoZero"/>
        <c:auto val="1"/>
        <c:lblAlgn val="ctr"/>
        <c:lblOffset val="100"/>
        <c:noMultiLvlLbl val="0"/>
      </c:catAx>
      <c:valAx>
        <c:axId val="23816950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38170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5B704B-8AAB-4F24-98DC-0A34AC4662AA}" type="datetimeFigureOut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742F39-388C-4FFF-8436-7210BDC986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809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DAAF1-96B3-427A-87CD-8E81D3820D0F}" type="datetimeFigureOut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A28D1-9160-43C0-8FD5-7ABEA2F74E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566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A28D1-9160-43C0-8FD5-7ABEA2F74E1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573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A28D1-9160-43C0-8FD5-7ABEA2F74E1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46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A28D1-9160-43C0-8FD5-7ABEA2F74E13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822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E03A-68E3-4F6A-B5CB-420AA83E2E36}" type="datetimeFigureOut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9E60-09B9-4228-A706-3961C1A095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E03A-68E3-4F6A-B5CB-420AA83E2E36}" type="datetimeFigureOut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9E60-09B9-4228-A706-3961C1A095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E03A-68E3-4F6A-B5CB-420AA83E2E36}" type="datetimeFigureOut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9E60-09B9-4228-A706-3961C1A095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E03A-68E3-4F6A-B5CB-420AA83E2E36}" type="datetimeFigureOut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9E60-09B9-4228-A706-3961C1A095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E03A-68E3-4F6A-B5CB-420AA83E2E36}" type="datetimeFigureOut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9E60-09B9-4228-A706-3961C1A095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E03A-68E3-4F6A-B5CB-420AA83E2E36}" type="datetimeFigureOut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9E60-09B9-4228-A706-3961C1A095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E03A-68E3-4F6A-B5CB-420AA83E2E36}" type="datetimeFigureOut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9E60-09B9-4228-A706-3961C1A095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E03A-68E3-4F6A-B5CB-420AA83E2E36}" type="datetimeFigureOut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9E60-09B9-4228-A706-3961C1A095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E03A-68E3-4F6A-B5CB-420AA83E2E36}" type="datetimeFigureOut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9E60-09B9-4228-A706-3961C1A095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E03A-68E3-4F6A-B5CB-420AA83E2E36}" type="datetimeFigureOut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9E60-09B9-4228-A706-3961C1A095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E03A-68E3-4F6A-B5CB-420AA83E2E36}" type="datetimeFigureOut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1E9E60-09B9-4228-A706-3961C1A095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71E9E60-09B9-4228-A706-3961C1A095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605E03A-68E3-4F6A-B5CB-420AA83E2E36}" type="datetimeFigureOut">
              <a:rPr lang="en-US" smtClean="0"/>
              <a:pPr/>
              <a:t>5/18/2017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528" y="5867400"/>
            <a:ext cx="1033272" cy="8576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mtcahn.org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cid:image005.jpg@01D1080F.4E52DCC0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College of Nursing</a:t>
            </a:r>
            <a:br>
              <a:rPr lang="en-US" dirty="0"/>
            </a:br>
            <a:r>
              <a:rPr lang="en-US" dirty="0"/>
              <a:t>2014-2015</a:t>
            </a:r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91" y="1905001"/>
            <a:ext cx="6663609" cy="4444970"/>
          </a:xfrm>
        </p:spPr>
      </p:pic>
    </p:spTree>
    <p:extLst>
      <p:ext uri="{BB962C8B-B14F-4D97-AF65-F5344CB8AC3E}">
        <p14:creationId xmlns:p14="http://schemas.microsoft.com/office/powerpoint/2010/main" val="244797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620000" cy="1143000"/>
          </a:xfrm>
        </p:spPr>
        <p:txBody>
          <a:bodyPr/>
          <a:lstStyle/>
          <a:p>
            <a:r>
              <a:rPr lang="en-US" sz="3600" dirty="0" smtClean="0"/>
              <a:t>Caring for Our Own Program (1.5)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727" y="1676399"/>
            <a:ext cx="7620000" cy="4062847"/>
          </a:xfrm>
        </p:spPr>
        <p:txBody>
          <a:bodyPr/>
          <a:lstStyle/>
          <a:p>
            <a:pPr lvl="1"/>
            <a:r>
              <a:rPr lang="en-US" dirty="0"/>
              <a:t>5.5% CON students American Indian – highest percentage of any </a:t>
            </a:r>
            <a:r>
              <a:rPr lang="en-US" dirty="0" smtClean="0"/>
              <a:t>college at MSU</a:t>
            </a:r>
            <a:endParaRPr lang="en-US" dirty="0"/>
          </a:p>
          <a:p>
            <a:pPr lvl="1"/>
            <a:r>
              <a:rPr lang="en-US" dirty="0" smtClean="0"/>
              <a:t>$1,085,295 Indian Health Service 3 year grant approved for support of undergraduate students (Year #2)</a:t>
            </a:r>
          </a:p>
          <a:p>
            <a:pPr lvl="1"/>
            <a:r>
              <a:rPr lang="en-US" dirty="0" smtClean="0"/>
              <a:t>$980,405 HRSA grant approved; not funded; waiting; may receive 2 years of funding</a:t>
            </a:r>
          </a:p>
          <a:p>
            <a:pPr lvl="1"/>
            <a:r>
              <a:rPr lang="en-US" dirty="0" smtClean="0"/>
              <a:t>Staff turnover </a:t>
            </a:r>
          </a:p>
          <a:p>
            <a:pPr lvl="2"/>
            <a:r>
              <a:rPr lang="en-US" sz="1600" dirty="0" smtClean="0"/>
              <a:t>Shane Doyle – Outreach Coordinator</a:t>
            </a:r>
          </a:p>
          <a:p>
            <a:pPr lvl="2"/>
            <a:r>
              <a:rPr lang="en-US" sz="1600" dirty="0" smtClean="0"/>
              <a:t>Mariya Waldenburg – Pre-Nursing Advisor</a:t>
            </a:r>
          </a:p>
          <a:p>
            <a:pPr lvl="2"/>
            <a:r>
              <a:rPr lang="en-US" sz="1600" dirty="0" smtClean="0"/>
              <a:t>Terry Lee Altemus – Nursing Advisor</a:t>
            </a:r>
          </a:p>
          <a:p>
            <a:pPr lvl="2"/>
            <a:r>
              <a:rPr lang="en-US" sz="1600" dirty="0" smtClean="0"/>
              <a:t>Jennifer Show – Tutor </a:t>
            </a:r>
            <a:endParaRPr lang="en-US" sz="2800" dirty="0" smtClean="0"/>
          </a:p>
          <a:p>
            <a:pPr marL="777240" lvl="2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343400"/>
            <a:ext cx="1872327" cy="141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10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143000"/>
            <a:ext cx="6477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</a:rPr>
              <a:t>GOAL </a:t>
            </a:r>
            <a:r>
              <a:rPr lang="en-US" sz="2800" b="1" dirty="0">
                <a:latin typeface="Arial" panose="020B0604020202020204" pitchFamily="34" charset="0"/>
              </a:rPr>
              <a:t>2.</a:t>
            </a:r>
          </a:p>
          <a:p>
            <a:r>
              <a:rPr lang="en-US" sz="2800" b="1" dirty="0" smtClean="0">
                <a:latin typeface="Arial" panose="020B0604020202020204" pitchFamily="34" charset="0"/>
              </a:rPr>
              <a:t>TEACHING/INTERACTIVE </a:t>
            </a:r>
            <a:r>
              <a:rPr lang="en-US" sz="2800" b="1" dirty="0">
                <a:latin typeface="Arial" panose="020B0604020202020204" pitchFamily="34" charset="0"/>
              </a:rPr>
              <a:t>LEARNING ENVIRONMENT</a:t>
            </a:r>
          </a:p>
          <a:p>
            <a:r>
              <a:rPr lang="en-US" sz="2800" dirty="0">
                <a:latin typeface="Arial" panose="020B0604020202020204" pitchFamily="34" charset="0"/>
              </a:rPr>
              <a:t>To create an interactive environment in which faculty and students discover, learn, and integrate knowledge into nursing </a:t>
            </a:r>
            <a:r>
              <a:rPr lang="en-US" sz="2800" dirty="0" smtClean="0">
                <a:latin typeface="Arial" panose="020B0604020202020204" pitchFamily="34" charset="0"/>
              </a:rPr>
              <a:t>practice</a:t>
            </a:r>
            <a:endParaRPr lang="en-US" sz="280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65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228600"/>
            <a:ext cx="5486400" cy="1144587"/>
          </a:xfrm>
        </p:spPr>
        <p:txBody>
          <a:bodyPr/>
          <a:lstStyle/>
          <a:p>
            <a:r>
              <a:rPr lang="en-US" sz="3600" dirty="0" smtClean="0"/>
              <a:t>Domestic and International Outreach (2.1, 2.2, 4.1)</a:t>
            </a:r>
            <a:endParaRPr lang="en-US" sz="2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3672" y="1417638"/>
            <a:ext cx="7620000" cy="4800600"/>
          </a:xfrm>
        </p:spPr>
        <p:txBody>
          <a:bodyPr>
            <a:noAutofit/>
          </a:bodyPr>
          <a:lstStyle/>
          <a:p>
            <a:r>
              <a:rPr lang="en-US" sz="1800" dirty="0" smtClean="0"/>
              <a:t>Domestic</a:t>
            </a:r>
          </a:p>
          <a:p>
            <a:pPr lvl="1"/>
            <a:r>
              <a:rPr lang="en-US" sz="1800" dirty="0" smtClean="0"/>
              <a:t>“Improving Health in Ravalli County through Assessment, Education, and Evaluation” – Heman Foundation grant for $126,775 over 3 years</a:t>
            </a:r>
          </a:p>
          <a:p>
            <a:pPr lvl="1"/>
            <a:r>
              <a:rPr lang="en-US" sz="1800" dirty="0" smtClean="0"/>
              <a:t>Fort Peck Reservation experience for junior students</a:t>
            </a:r>
          </a:p>
          <a:p>
            <a:r>
              <a:rPr lang="en-US" sz="1800" dirty="0" smtClean="0"/>
              <a:t>International</a:t>
            </a:r>
          </a:p>
          <a:p>
            <a:pPr lvl="1"/>
            <a:r>
              <a:rPr lang="en-US" sz="1800" dirty="0" smtClean="0"/>
              <a:t>Ecuador (spring) 9 students;  </a:t>
            </a:r>
            <a:r>
              <a:rPr lang="en-US" sz="1800" dirty="0"/>
              <a:t>Karrin </a:t>
            </a:r>
            <a:r>
              <a:rPr lang="en-US" sz="1800" dirty="0" smtClean="0"/>
              <a:t>Sax, Paul Krogue, and Michelle Noftsinger</a:t>
            </a:r>
          </a:p>
          <a:p>
            <a:pPr lvl="1"/>
            <a:r>
              <a:rPr lang="en-US" sz="1800" dirty="0"/>
              <a:t> </a:t>
            </a:r>
            <a:r>
              <a:rPr lang="en-US" sz="1800" dirty="0" smtClean="0"/>
              <a:t>Mongolia – 3 students and Michelle Sare (2014); 3 students with WWAMI (2015)</a:t>
            </a:r>
          </a:p>
          <a:p>
            <a:pPr lvl="1"/>
            <a:r>
              <a:rPr lang="en-US" sz="1800" dirty="0" smtClean="0"/>
              <a:t>Cuba – Steve Glow and 13 students; focus to learn about health care system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55" y="5016167"/>
            <a:ext cx="1789941" cy="15009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8600" y="4724400"/>
            <a:ext cx="1225402" cy="9205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0726" y="304800"/>
            <a:ext cx="1890067" cy="14171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927" y="4817510"/>
            <a:ext cx="2374935" cy="158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69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Support (2.3)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620000" cy="6629400"/>
          </a:xfrm>
        </p:spPr>
        <p:txBody>
          <a:bodyPr/>
          <a:lstStyle/>
          <a:p>
            <a:r>
              <a:rPr lang="en-US" sz="1800" dirty="0"/>
              <a:t>Health Information Exchange of MT (HIEM) Network </a:t>
            </a:r>
            <a:r>
              <a:rPr lang="en-US" sz="1800" dirty="0" smtClean="0"/>
              <a:t>–between </a:t>
            </a:r>
            <a:r>
              <a:rPr lang="en-US" sz="1800" dirty="0"/>
              <a:t>Missoula and </a:t>
            </a:r>
            <a:r>
              <a:rPr lang="en-US" sz="1800" dirty="0" smtClean="0"/>
              <a:t>Kalispell (425 mile fiber optic cable) </a:t>
            </a:r>
            <a:r>
              <a:rPr lang="en-US" sz="1800" dirty="0"/>
              <a:t>and…thank you Pat Wilson</a:t>
            </a:r>
            <a:r>
              <a:rPr lang="en-US" sz="1800" dirty="0" smtClean="0"/>
              <a:t>! </a:t>
            </a:r>
          </a:p>
          <a:p>
            <a:pPr lvl="1"/>
            <a:r>
              <a:rPr lang="en-US" sz="1800" dirty="0" smtClean="0"/>
              <a:t>KRH paid for installation</a:t>
            </a:r>
          </a:p>
          <a:p>
            <a:r>
              <a:rPr lang="en-US" sz="1800" dirty="0" smtClean="0"/>
              <a:t>EFAC - $73,924</a:t>
            </a:r>
          </a:p>
          <a:p>
            <a:pPr lvl="1"/>
            <a:r>
              <a:rPr lang="en-US" sz="1600" dirty="0" smtClean="0"/>
              <a:t>Infusion pumps</a:t>
            </a:r>
          </a:p>
          <a:p>
            <a:pPr lvl="1"/>
            <a:r>
              <a:rPr lang="en-US" sz="1800" dirty="0" smtClean="0"/>
              <a:t>Defibrillators</a:t>
            </a:r>
          </a:p>
          <a:p>
            <a:pPr lvl="1"/>
            <a:r>
              <a:rPr lang="en-US" sz="1800" dirty="0" smtClean="0"/>
              <a:t>Sim Junior Manikin</a:t>
            </a:r>
          </a:p>
          <a:p>
            <a:pPr lvl="1"/>
            <a:r>
              <a:rPr lang="en-US" sz="1800" dirty="0" smtClean="0"/>
              <a:t>Interactive video system/tablets for teaching</a:t>
            </a:r>
          </a:p>
          <a:p>
            <a:pPr lvl="1"/>
            <a:r>
              <a:rPr lang="en-US" sz="1800" dirty="0" smtClean="0"/>
              <a:t>Vision screening machines </a:t>
            </a:r>
          </a:p>
          <a:p>
            <a:pPr lvl="1"/>
            <a:r>
              <a:rPr lang="en-US" sz="1800" dirty="0" smtClean="0"/>
              <a:t>Simulation software suite</a:t>
            </a:r>
          </a:p>
          <a:p>
            <a:r>
              <a:rPr lang="en-US" sz="1800" dirty="0" smtClean="0"/>
              <a:t>CFAC - $94,198</a:t>
            </a:r>
          </a:p>
          <a:p>
            <a:pPr lvl="1"/>
            <a:r>
              <a:rPr lang="en-US" sz="1600" dirty="0" smtClean="0"/>
              <a:t>Heim network support ($11,400)</a:t>
            </a:r>
          </a:p>
          <a:p>
            <a:pPr lvl="1"/>
            <a:r>
              <a:rPr lang="en-US" sz="1800" dirty="0" smtClean="0"/>
              <a:t>Video-conference bridge support (campus-wide)</a:t>
            </a:r>
          </a:p>
          <a:p>
            <a:pPr lvl="1"/>
            <a:r>
              <a:rPr lang="en-US" sz="1800" dirty="0" smtClean="0"/>
              <a:t>TVs, Computers for student labs/classrooms</a:t>
            </a:r>
          </a:p>
          <a:p>
            <a:pPr lvl="1"/>
            <a:endParaRPr lang="en-US" sz="1800" dirty="0" smtClean="0"/>
          </a:p>
          <a:p>
            <a:pPr lvl="1"/>
            <a:endParaRPr lang="en-US" sz="2400" dirty="0" smtClean="0"/>
          </a:p>
          <a:p>
            <a:pPr lvl="1"/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97795"/>
            <a:ext cx="22313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71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1752600"/>
            <a:ext cx="6400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</a:rPr>
              <a:t>GOAL 3.</a:t>
            </a:r>
          </a:p>
          <a:p>
            <a:r>
              <a:rPr lang="en-US" sz="2800" b="1" dirty="0">
                <a:latin typeface="Arial" panose="020B0604020202020204" pitchFamily="34" charset="0"/>
              </a:rPr>
              <a:t>DISCOVERY OF KNOWLEDGE: RESEARCH AND SCHOLARLY </a:t>
            </a:r>
            <a:r>
              <a:rPr lang="en-US" sz="2800" b="1" dirty="0" smtClean="0">
                <a:latin typeface="Arial" panose="020B0604020202020204" pitchFamily="34" charset="0"/>
              </a:rPr>
              <a:t>ACTIVITIES</a:t>
            </a:r>
            <a:endParaRPr lang="en-US" sz="2800" b="1" dirty="0">
              <a:latin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</a:rPr>
              <a:t>To serve as leaders in nursing by generating, translating, and disseminating knowledge through research and scholarly </a:t>
            </a:r>
            <a:r>
              <a:rPr lang="en-US" sz="2800" dirty="0" smtClean="0">
                <a:latin typeface="Arial" panose="020B0604020202020204" pitchFamily="34" charset="0"/>
              </a:rPr>
              <a:t>activities</a:t>
            </a:r>
            <a:endParaRPr lang="en-US" sz="280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15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Research and Scholarship – (3.1, 3.2, 3.3)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7620000" cy="4983162"/>
          </a:xfrm>
        </p:spPr>
        <p:txBody>
          <a:bodyPr>
            <a:noAutofit/>
          </a:bodyPr>
          <a:lstStyle/>
          <a:p>
            <a:r>
              <a:rPr lang="en-US" sz="1400" dirty="0"/>
              <a:t>Research Seminar Series  </a:t>
            </a:r>
          </a:p>
          <a:p>
            <a:r>
              <a:rPr lang="en-US" sz="1400" dirty="0" smtClean="0"/>
              <a:t>Request </a:t>
            </a:r>
            <a:r>
              <a:rPr lang="en-US" sz="1400" dirty="0"/>
              <a:t>for </a:t>
            </a:r>
            <a:r>
              <a:rPr lang="en-US" sz="1400" dirty="0" smtClean="0"/>
              <a:t>Applications – CON support (VPR funds)</a:t>
            </a:r>
            <a:endParaRPr lang="en-US" sz="1400" dirty="0"/>
          </a:p>
          <a:p>
            <a:pPr lvl="1"/>
            <a:r>
              <a:rPr lang="en-US" sz="1400" dirty="0" smtClean="0"/>
              <a:t>TT Faculty</a:t>
            </a:r>
          </a:p>
          <a:p>
            <a:pPr lvl="2"/>
            <a:r>
              <a:rPr lang="en-US" sz="1400" dirty="0" smtClean="0"/>
              <a:t>Manuscript </a:t>
            </a:r>
            <a:r>
              <a:rPr lang="en-US" sz="1400" dirty="0"/>
              <a:t>to Publication</a:t>
            </a:r>
          </a:p>
          <a:p>
            <a:pPr lvl="2"/>
            <a:r>
              <a:rPr lang="en-US" sz="1400" dirty="0"/>
              <a:t>Publications leading to next pilot study</a:t>
            </a:r>
          </a:p>
          <a:p>
            <a:pPr lvl="2"/>
            <a:r>
              <a:rPr lang="en-US" sz="1400" dirty="0"/>
              <a:t>Grant reviewers comments leading to need for more data</a:t>
            </a:r>
          </a:p>
          <a:p>
            <a:pPr lvl="2"/>
            <a:r>
              <a:rPr lang="en-US" sz="1400" dirty="0"/>
              <a:t>Buyout of one course to write a </a:t>
            </a:r>
            <a:r>
              <a:rPr lang="en-US" sz="1400" dirty="0" smtClean="0"/>
              <a:t>grant</a:t>
            </a:r>
          </a:p>
          <a:p>
            <a:pPr lvl="1"/>
            <a:r>
              <a:rPr lang="en-US" sz="1400" dirty="0" smtClean="0"/>
              <a:t>NTT Faculty</a:t>
            </a:r>
          </a:p>
          <a:p>
            <a:pPr lvl="2"/>
            <a:r>
              <a:rPr lang="en-US" sz="1400" dirty="0" smtClean="0"/>
              <a:t>Scholarship manuscript proposal support</a:t>
            </a:r>
          </a:p>
          <a:p>
            <a:r>
              <a:rPr lang="en-US" sz="1400" dirty="0" smtClean="0"/>
              <a:t>MSU</a:t>
            </a:r>
            <a:endParaRPr lang="en-US" sz="1400" dirty="0"/>
          </a:p>
          <a:p>
            <a:pPr lvl="1"/>
            <a:r>
              <a:rPr lang="en-US" sz="1400" dirty="0"/>
              <a:t>VPR Support</a:t>
            </a:r>
          </a:p>
          <a:p>
            <a:pPr lvl="1"/>
            <a:r>
              <a:rPr lang="en-US" sz="1400" dirty="0"/>
              <a:t>Statistical Consulting and Research Services – Dr. Lillian Lin</a:t>
            </a:r>
          </a:p>
          <a:p>
            <a:pPr lvl="1"/>
            <a:r>
              <a:rPr lang="en-US" sz="1400" dirty="0"/>
              <a:t>Human Ecology Learning &amp; Problem Solving </a:t>
            </a:r>
          </a:p>
          <a:p>
            <a:pPr lvl="1"/>
            <a:r>
              <a:rPr lang="en-US" sz="1400" dirty="0"/>
              <a:t>Research and Sponsored Programs Expenditures – FY 14: $</a:t>
            </a:r>
            <a:r>
              <a:rPr lang="en-US" sz="1400" dirty="0" smtClean="0"/>
              <a:t>5,887,418</a:t>
            </a:r>
          </a:p>
          <a:p>
            <a:r>
              <a:rPr lang="en-US" sz="1400" dirty="0" smtClean="0"/>
              <a:t>Faculty Funding</a:t>
            </a:r>
          </a:p>
          <a:p>
            <a:pPr lvl="1"/>
            <a:r>
              <a:rPr lang="en-US" sz="1200" dirty="0" smtClean="0"/>
              <a:t>Elizabeth Kinion – “Increasing Access to Oral Health Care: Evaluating the Outcomes of a Community Health Worker” (1 of 4 projects in the $10.7 million COBRE grant)</a:t>
            </a:r>
          </a:p>
          <a:p>
            <a:pPr lvl="1"/>
            <a:r>
              <a:rPr lang="en-US" sz="1200" dirty="0" smtClean="0"/>
              <a:t>Jean-Shreffler Grant – </a:t>
            </a:r>
            <a:r>
              <a:rPr lang="en-US" sz="1200" dirty="0"/>
              <a:t>National Network of Libraries of Medicine</a:t>
            </a:r>
            <a:endParaRPr lang="en-US" sz="1200" dirty="0" smtClean="0"/>
          </a:p>
          <a:p>
            <a:pPr lvl="1"/>
            <a:r>
              <a:rPr lang="en-US" sz="1200" dirty="0" smtClean="0"/>
              <a:t>Polly Peterson – Sigma Theta Tau, ZU Chapter</a:t>
            </a:r>
          </a:p>
          <a:p>
            <a:pPr lvl="1"/>
            <a:r>
              <a:rPr lang="en-US" sz="1200" dirty="0" smtClean="0"/>
              <a:t>Linda Torma - </a:t>
            </a:r>
            <a:r>
              <a:rPr lang="en-US" sz="1200" dirty="0"/>
              <a:t>National Institutes of Health Nurse Loan Repayment Program</a:t>
            </a:r>
            <a:endParaRPr lang="en-US" sz="1200" dirty="0" smtClean="0"/>
          </a:p>
          <a:p>
            <a:pPr marL="411480" lvl="1" indent="0">
              <a:buNone/>
            </a:pPr>
            <a:endParaRPr lang="en-US" sz="12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5965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Faculty FTE’s, TT, % TT (3.3)</a:t>
            </a:r>
            <a:br>
              <a:rPr lang="en-US" dirty="0" smtClean="0"/>
            </a:br>
            <a:r>
              <a:rPr lang="en-US" sz="2400" dirty="0" smtClean="0"/>
              <a:t>(5 year change in % TT = 20.7%; 10 year change = 22.9%)</a:t>
            </a:r>
            <a:endParaRPr lang="en-US" sz="12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0829970"/>
              </p:ext>
            </p:extLst>
          </p:nvPr>
        </p:nvGraphicFramePr>
        <p:xfrm>
          <a:off x="914400" y="1600200"/>
          <a:ext cx="7620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469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State Expenditures</a:t>
            </a:r>
            <a:br>
              <a:rPr lang="en-US" dirty="0" smtClean="0"/>
            </a:br>
            <a:r>
              <a:rPr lang="en-US" sz="2400" dirty="0" smtClean="0"/>
              <a:t>(5 year % change – 16.2%; 10 year % change – 49.9%)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4147694"/>
              </p:ext>
            </p:extLst>
          </p:nvPr>
        </p:nvGraphicFramePr>
        <p:xfrm>
          <a:off x="452202" y="1981200"/>
          <a:ext cx="7624997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7300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Majors/Faculty FTE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8575085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2276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Degrees Awarded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2590594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2270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44556"/>
              </p:ext>
            </p:extLst>
          </p:nvPr>
        </p:nvGraphicFramePr>
        <p:xfrm>
          <a:off x="1143000" y="685800"/>
          <a:ext cx="6155092" cy="5364480"/>
        </p:xfrm>
        <a:graphic>
          <a:graphicData uri="http://schemas.openxmlformats.org/drawingml/2006/table">
            <a:tbl>
              <a:tblPr firstRow="1" firstCol="1" bandRow="1"/>
              <a:tblGrid>
                <a:gridCol w="1460936"/>
                <a:gridCol w="1460936"/>
                <a:gridCol w="1460936"/>
                <a:gridCol w="1772284"/>
              </a:tblGrid>
              <a:tr h="12879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6400800" algn="r"/>
                        </a:tabLst>
                      </a:pPr>
                      <a:r>
                        <a:rPr lang="en-US" sz="8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Goal #1.  </a:t>
                      </a:r>
                      <a:r>
                        <a:rPr lang="en-US" sz="800" b="1" u="sng" kern="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TEACHING/LEADERSHIP: LEADERS IN NURSING PRACTICE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tabLst>
                          <a:tab pos="457200" algn="l"/>
                          <a:tab pos="914400" algn="l"/>
                          <a:tab pos="6400800" algn="r"/>
                        </a:tabLst>
                      </a:pPr>
                      <a:r>
                        <a:rPr lang="en-US" sz="800" b="1" kern="100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/>
                        </a:rPr>
                        <a:t>To inspire baccalaureate and graduate students, within a diverse, challenging, and engaging learning environment, to become leaders in the practice of professional nursing.</a:t>
                      </a:r>
                      <a:endParaRPr lang="en-US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900" marR="47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Goal #2.  </a:t>
                      </a:r>
                      <a:r>
                        <a:rPr lang="en-US" sz="800" b="1" u="sng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TEACHING/INTERACTIVE LEARNING ENVIRONMENT  </a:t>
                      </a:r>
                      <a:br>
                        <a:rPr lang="en-US" sz="800" b="1" u="sng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To create an interactive environment in which faculty and students discover, learn, and integrate knowledge into nursing practice.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900" marR="47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Goal #3.  </a:t>
                      </a:r>
                      <a:r>
                        <a:rPr lang="en-US" sz="800" b="1" u="sng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DISCOVERY OF KNOWLEDGE: RESEARCH AND SCHOLARLY ACTIVITIES</a:t>
                      </a:r>
                      <a:br>
                        <a:rPr lang="en-US" sz="800" b="1" u="sng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n-US" sz="8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To serve as leaders in nursing by generating, translating, and disseminating knowledge through research and scholarly activities.</a:t>
                      </a:r>
                      <a:r>
                        <a:rPr lang="en-US" sz="800" b="1" u="sng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900" marR="47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Goal #4.  </a:t>
                      </a:r>
                      <a:r>
                        <a:rPr lang="en-US" sz="800" b="1" u="sng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OUTREACH: PROMOTION OF HEALTH AND WELLNESS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To promote health and wellness through professional practice, collaboration, consultation, civic engagement, education and  leadership.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900" marR="47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4683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1.1 Offer high quality undergraduate and graduate curriculum based on professional and accreditation standards</a:t>
                      </a:r>
                    </a:p>
                  </a:txBody>
                  <a:tcPr marL="47900" marR="47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2.1 CON curriculum reflects the world at-large with diversity, national and international initiatives and standards.</a:t>
                      </a:r>
                    </a:p>
                  </a:txBody>
                  <a:tcPr marL="47900" marR="47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3.1 Enhance, value and support research and scholarship.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7900" marR="47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4.1   Foster and support outreach through service learning, research, and practice at the local, national, and international levels.  .</a:t>
                      </a:r>
                    </a:p>
                  </a:txBody>
                  <a:tcPr marL="47900" marR="47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961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1.2 Develop and/or provide access to electives that allow students to have a diverse, challenging, and engaging experience.  Includes recognizing and encouraging student-inspired learning opportunities.</a:t>
                      </a:r>
                    </a:p>
                  </a:txBody>
                  <a:tcPr marL="47900" marR="47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2.2 Establish new and innovative partnerships to advance the MSU CON vision.</a:t>
                      </a:r>
                    </a:p>
                  </a:txBody>
                  <a:tcPr marL="47900" marR="47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3.2. Increase the number and dollar amount of research grants submitted from the College of Nursing to expand depth and understanding of the problems/questions/hypotheses focused on by college researchers.</a:t>
                      </a:r>
                    </a:p>
                  </a:txBody>
                  <a:tcPr marL="47900" marR="47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4.2.  Establish a reputation of faculty as experts in health education/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health promotion locally, nationally, and internationally.</a:t>
                      </a:r>
                    </a:p>
                  </a:txBody>
                  <a:tcPr marL="47900" marR="47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25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1.3 Instill a culture of leadership where leadership, evidence-based practice, scholarship, and innovation are fostered and valued in the classroom, clinical learning setting, and point of care  </a:t>
                      </a:r>
                    </a:p>
                  </a:txBody>
                  <a:tcPr marL="47900" marR="47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2.3. Use state of the art technology and informatics to optimize teaching outcomes and enhance student success across all campuses.</a:t>
                      </a:r>
                    </a:p>
                  </a:txBody>
                  <a:tcPr marL="47900" marR="47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3.3 Triple the publication productivity college-wide over a period of five years on the primary literature related to outcomes and discoveries from the aims of scholarly activity</a:t>
                      </a:r>
                    </a:p>
                  </a:txBody>
                  <a:tcPr marL="47900" marR="47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4.3.  Promote a culture of wellness for faculty, staff and students.</a:t>
                      </a:r>
                    </a:p>
                  </a:txBody>
                  <a:tcPr marL="47900" marR="47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4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1.4  Seamless* nursing education supported between ADN-BSN-MN-DNP.  Includes successful promotion of the value of BSN/MN/DNP in Montana.</a:t>
                      </a:r>
                    </a:p>
                  </a:txBody>
                  <a:tcPr marL="47900" marR="47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7900" marR="47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3.4 Standards and expectations for research in the College of Nursing increased in the tenure and promotion guidelines (Policy E-1).</a:t>
                      </a:r>
                    </a:p>
                  </a:txBody>
                  <a:tcPr marL="47900" marR="47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4.4 Integrate staff into the outreach mission  of the College</a:t>
                      </a:r>
                    </a:p>
                  </a:txBody>
                  <a:tcPr marL="47900" marR="47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3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1.5   Recruit, retain and value diversity (e.g. gender, age, ethnicity) among students, staff, and faculty  </a:t>
                      </a:r>
                    </a:p>
                  </a:txBody>
                  <a:tcPr marL="47900" marR="47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7900" marR="47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3.5 Create opportunities for faculty and students to collaborate in scholarly activities across all levels of nursing education.</a:t>
                      </a:r>
                    </a:p>
                  </a:txBody>
                  <a:tcPr marL="47900" marR="47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7900" marR="47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1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1.6 Integrate staff into the teaching mission  of the College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900" marR="47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900" marR="47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3.6 Promote translational research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900" marR="47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900" marR="47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1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900" marR="47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900" marR="47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3.7 Integrate staff into the research mission  of the College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900" marR="47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900" marR="47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5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Successes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1412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3657600" cy="429736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Four students presented posters at WIN</a:t>
            </a:r>
          </a:p>
          <a:p>
            <a:r>
              <a:rPr lang="en-US" sz="1800" dirty="0" smtClean="0"/>
              <a:t>Three students attended the National Student Nurses Association conference in Phoenix</a:t>
            </a:r>
          </a:p>
          <a:p>
            <a:r>
              <a:rPr lang="en-US" sz="1800" dirty="0" smtClean="0"/>
              <a:t>Jessie Hardin  - Torlief Aasheim Community Involvement Award (1 of 7 graduating MSU seniors)</a:t>
            </a:r>
          </a:p>
          <a:p>
            <a:r>
              <a:rPr lang="en-US" sz="1800" dirty="0" smtClean="0"/>
              <a:t>Kellie Phillips  </a:t>
            </a:r>
          </a:p>
          <a:p>
            <a:pPr lvl="1"/>
            <a:r>
              <a:rPr lang="en-US" sz="1400" dirty="0" smtClean="0"/>
              <a:t>2015 Outstanding Nursing Student Award from the MT-CAHN</a:t>
            </a:r>
          </a:p>
          <a:p>
            <a:pPr lvl="1"/>
            <a:r>
              <a:rPr lang="en-US" sz="1400" dirty="0" smtClean="0"/>
              <a:t>Honorable Mention, Udall Scholarship, Tribal Health Category</a:t>
            </a:r>
          </a:p>
          <a:p>
            <a:pPr lvl="1"/>
            <a:r>
              <a:rPr lang="en-US" sz="1400" dirty="0" smtClean="0"/>
              <a:t>Emerging Scholars Award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1828800"/>
            <a:ext cx="3695700" cy="36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98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Faculty Pursuing the Doctoral Degree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7315200" cy="4792662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sz="2400" i="1" dirty="0" smtClean="0"/>
              <a:t>Currently Enrolled</a:t>
            </a:r>
          </a:p>
          <a:p>
            <a:pPr lvl="2"/>
            <a:r>
              <a:rPr lang="en-US" sz="2200" i="1" dirty="0" smtClean="0"/>
              <a:t>Julie Ruff – Montana State University</a:t>
            </a:r>
          </a:p>
          <a:p>
            <a:pPr lvl="2"/>
            <a:r>
              <a:rPr lang="en-US" sz="2200" i="1" dirty="0" smtClean="0"/>
              <a:t>Sally Rappold – University of Montana</a:t>
            </a:r>
          </a:p>
          <a:p>
            <a:pPr lvl="2"/>
            <a:r>
              <a:rPr lang="en-US" sz="2200" i="1" dirty="0" smtClean="0"/>
              <a:t>Stacy Stellflug – University of Colorado</a:t>
            </a:r>
          </a:p>
          <a:p>
            <a:pPr lvl="2"/>
            <a:r>
              <a:rPr lang="en-US" sz="2200" i="1" dirty="0" smtClean="0"/>
              <a:t>Paul Krogue –University of Arizona</a:t>
            </a:r>
          </a:p>
          <a:p>
            <a:pPr lvl="2"/>
            <a:r>
              <a:rPr lang="en-US" sz="2200" i="1" dirty="0" smtClean="0"/>
              <a:t>Jane Scharff – University of Missouri – Columbia</a:t>
            </a:r>
          </a:p>
          <a:p>
            <a:pPr lvl="2"/>
            <a:r>
              <a:rPr lang="en-US" sz="2200" i="1" dirty="0" smtClean="0"/>
              <a:t>Emily Tesar – University of Missouri – Columbia</a:t>
            </a:r>
          </a:p>
          <a:p>
            <a:pPr lvl="2"/>
            <a:r>
              <a:rPr lang="en-US" sz="2200" i="1" dirty="0" smtClean="0"/>
              <a:t>Sheila Matye – American Sentinel University</a:t>
            </a:r>
          </a:p>
          <a:p>
            <a:pPr lvl="2"/>
            <a:r>
              <a:rPr lang="en-US" sz="2200" i="1" dirty="0" smtClean="0"/>
              <a:t>Shelly Banta – MSU CON</a:t>
            </a:r>
          </a:p>
          <a:p>
            <a:pPr lvl="2"/>
            <a:r>
              <a:rPr lang="en-US" sz="2200" i="1" dirty="0" smtClean="0"/>
              <a:t>Kathy Damberger – MSU CON</a:t>
            </a:r>
          </a:p>
          <a:p>
            <a:pPr lvl="2"/>
            <a:r>
              <a:rPr lang="en-US" sz="2200" i="1" dirty="0" smtClean="0"/>
              <a:t>Janice Hausauer- MSU CON</a:t>
            </a:r>
          </a:p>
          <a:p>
            <a:pPr lvl="2"/>
            <a:r>
              <a:rPr lang="en-US" sz="2200" i="1" dirty="0" smtClean="0"/>
              <a:t>Susan Raph – University of Nevada – Reno</a:t>
            </a:r>
          </a:p>
          <a:p>
            <a:r>
              <a:rPr lang="en-US" sz="2600" i="1" dirty="0" smtClean="0"/>
              <a:t>Graduations</a:t>
            </a:r>
          </a:p>
          <a:p>
            <a:pPr lvl="2"/>
            <a:r>
              <a:rPr lang="en-US" sz="2200" i="1" dirty="0" smtClean="0"/>
              <a:t>Julie Pullen, DNP – Concordia University in Wisconsin (Dec 2014)</a:t>
            </a:r>
          </a:p>
          <a:p>
            <a:pPr lvl="1"/>
            <a:endParaRPr lang="en-US" i="1" dirty="0" smtClean="0"/>
          </a:p>
          <a:p>
            <a:pPr lvl="1"/>
            <a:endParaRPr lang="en-US" i="1" dirty="0" smtClean="0"/>
          </a:p>
          <a:p>
            <a:pPr lvl="1"/>
            <a:endParaRPr lang="en-US" i="1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21920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41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Admin Folks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7620000" cy="4419600"/>
          </a:xfrm>
        </p:spPr>
        <p:txBody>
          <a:bodyPr/>
          <a:lstStyle/>
          <a:p>
            <a:r>
              <a:rPr lang="en-US" sz="2400" dirty="0"/>
              <a:t>Dr. Sandra Benavides </a:t>
            </a:r>
            <a:r>
              <a:rPr lang="en-US" sz="2400" dirty="0" smtClean="0"/>
              <a:t>Vaello – new CD on Missoula/Kalispell campus    </a:t>
            </a:r>
          </a:p>
          <a:p>
            <a:endParaRPr lang="en-US" sz="2400" dirty="0"/>
          </a:p>
          <a:p>
            <a:r>
              <a:rPr lang="en-US" sz="2400" dirty="0" smtClean="0"/>
              <a:t>Dr. Susan Ahrens – new CD on the Billings campus</a:t>
            </a:r>
          </a:p>
          <a:p>
            <a:endParaRPr lang="en-US" sz="2400" dirty="0"/>
          </a:p>
          <a:p>
            <a:pPr marL="1051560" lvl="3" indent="0">
              <a:buNone/>
            </a:pPr>
            <a:r>
              <a:rPr lang="en-US" dirty="0" smtClean="0"/>
              <a:t>       </a:t>
            </a:r>
            <a:r>
              <a:rPr lang="en-US" sz="2400" dirty="0" smtClean="0"/>
              <a:t>Farewell to Gretchen…… and</a:t>
            </a:r>
          </a:p>
          <a:p>
            <a:endParaRPr lang="en-US" sz="2400" dirty="0"/>
          </a:p>
          <a:p>
            <a:r>
              <a:rPr lang="en-US" sz="2400" dirty="0" smtClean="0"/>
              <a:t>Thanks to Teresa for assuming the Interim role   </a:t>
            </a:r>
            <a:endParaRPr lang="en-US" dirty="0"/>
          </a:p>
        </p:txBody>
      </p:sp>
      <p:pic>
        <p:nvPicPr>
          <p:cNvPr id="4" name="8dbf04aa-abe5-42a4-8652-fb42dd7e90bb" descr="71F46FD9-5FA9-4E6D-89B3-8FD1581C1AB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14322" y="1752600"/>
            <a:ext cx="973093" cy="1297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79346">
            <a:off x="879269" y="3985143"/>
            <a:ext cx="726281" cy="7262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772565" y="4876800"/>
            <a:ext cx="937208" cy="62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4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639762"/>
          </a:xfrm>
        </p:spPr>
        <p:txBody>
          <a:bodyPr/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Gifts to the College (4.1) 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4671854"/>
          </a:xfrm>
        </p:spPr>
        <p:txBody>
          <a:bodyPr>
            <a:normAutofit fontScale="25000" lnSpcReduction="20000"/>
          </a:bodyPr>
          <a:lstStyle/>
          <a:p>
            <a:pPr lvl="1"/>
            <a:r>
              <a:rPr lang="en-US" sz="8000" dirty="0" smtClean="0"/>
              <a:t>Gifts &gt; $25,000</a:t>
            </a:r>
          </a:p>
          <a:p>
            <a:pPr lvl="2"/>
            <a:r>
              <a:rPr lang="en-US" sz="8000" dirty="0" smtClean="0"/>
              <a:t>$38,000 – Endowment for Undergraduate Scholarships</a:t>
            </a:r>
          </a:p>
          <a:p>
            <a:pPr lvl="2"/>
            <a:r>
              <a:rPr lang="en-US" sz="8000" dirty="0" smtClean="0"/>
              <a:t>$25,000 – Endowment for Undergraduate Scholarships</a:t>
            </a:r>
          </a:p>
          <a:p>
            <a:pPr lvl="2"/>
            <a:r>
              <a:rPr lang="en-US" sz="8000" dirty="0" smtClean="0"/>
              <a:t>$80,000 – Undergraduate Planned Gift</a:t>
            </a:r>
          </a:p>
          <a:p>
            <a:pPr lvl="2"/>
            <a:r>
              <a:rPr lang="en-US" sz="8000" dirty="0" smtClean="0"/>
              <a:t>$25,000 – Discretionary Use</a:t>
            </a:r>
          </a:p>
          <a:p>
            <a:pPr lvl="2"/>
            <a:r>
              <a:rPr lang="en-US" sz="8000" dirty="0" smtClean="0"/>
              <a:t>Scholarship gifts to students – KRH, Benefis</a:t>
            </a:r>
          </a:p>
          <a:p>
            <a:pPr lvl="1"/>
            <a:r>
              <a:rPr lang="en-US" sz="8000" dirty="0" smtClean="0"/>
              <a:t>Sofie Malinowski – new gifts officer for the CON</a:t>
            </a:r>
          </a:p>
          <a:p>
            <a:pPr lvl="1"/>
            <a:r>
              <a:rPr lang="en-US" sz="8000" dirty="0" smtClean="0"/>
              <a:t>MSU Comprehensive Campaign</a:t>
            </a:r>
          </a:p>
          <a:p>
            <a:pPr lvl="2"/>
            <a:r>
              <a:rPr lang="en-US" sz="7800" dirty="0" smtClean="0"/>
              <a:t>People:</a:t>
            </a:r>
          </a:p>
          <a:p>
            <a:pPr lvl="3"/>
            <a:r>
              <a:rPr lang="en-US" sz="8000" dirty="0" smtClean="0"/>
              <a:t>Endowed chair - $2 million</a:t>
            </a:r>
          </a:p>
          <a:p>
            <a:pPr lvl="3"/>
            <a:r>
              <a:rPr lang="en-US" sz="8000" dirty="0" smtClean="0"/>
              <a:t>Scholarships - $1.5 million</a:t>
            </a:r>
          </a:p>
          <a:p>
            <a:pPr lvl="3"/>
            <a:r>
              <a:rPr lang="en-US" sz="8000" dirty="0" smtClean="0"/>
              <a:t>Faculty Research and Leadership Grants</a:t>
            </a:r>
          </a:p>
          <a:p>
            <a:pPr lvl="3"/>
            <a:r>
              <a:rPr lang="en-US" sz="8000" dirty="0"/>
              <a:t>Endowed Chair - $2 million</a:t>
            </a:r>
          </a:p>
          <a:p>
            <a:pPr lvl="2"/>
            <a:r>
              <a:rPr lang="en-US" sz="8200" dirty="0" smtClean="0"/>
              <a:t>Programs:</a:t>
            </a:r>
          </a:p>
          <a:p>
            <a:pPr lvl="3"/>
            <a:r>
              <a:rPr lang="en-US" sz="7800" dirty="0" smtClean="0"/>
              <a:t>Domestic and International Initiative - $1 million</a:t>
            </a:r>
          </a:p>
          <a:p>
            <a:pPr lvl="2"/>
            <a:endParaRPr lang="en-US" sz="9400" dirty="0" smtClean="0"/>
          </a:p>
          <a:p>
            <a:pPr lvl="2"/>
            <a:endParaRPr lang="en-US" sz="9400" dirty="0" smtClean="0"/>
          </a:p>
          <a:p>
            <a:pPr lvl="1"/>
            <a:endParaRPr lang="en-US" sz="8000" dirty="0" smtClean="0"/>
          </a:p>
          <a:p>
            <a:endParaRPr lang="en-US" sz="9800" dirty="0" smtClean="0"/>
          </a:p>
        </p:txBody>
      </p:sp>
    </p:spTree>
    <p:extLst>
      <p:ext uri="{BB962C8B-B14F-4D97-AF65-F5344CB8AC3E}">
        <p14:creationId xmlns:p14="http://schemas.microsoft.com/office/powerpoint/2010/main" val="309339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61" y="0"/>
            <a:ext cx="7578640" cy="617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12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Interesting MSU Application Data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26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# of Applications</a:t>
            </a:r>
          </a:p>
          <a:p>
            <a:pPr lvl="1"/>
            <a:r>
              <a:rPr lang="en-US" dirty="0" smtClean="0"/>
              <a:t>Over </a:t>
            </a:r>
            <a:r>
              <a:rPr lang="en-US" dirty="0"/>
              <a:t>the course of one year, MSU contacts 550,000 prospective students through leads generated by Royall &amp; Co. </a:t>
            </a:r>
          </a:p>
          <a:p>
            <a:pPr lvl="1"/>
            <a:r>
              <a:rPr lang="en-US" dirty="0"/>
              <a:t>140,000 of those are contacted a second time</a:t>
            </a:r>
          </a:p>
          <a:p>
            <a:pPr lvl="1"/>
            <a:r>
              <a:rPr lang="en-US" dirty="0"/>
              <a:t>Approximately 70,000 show interest in MSU</a:t>
            </a:r>
          </a:p>
          <a:p>
            <a:pPr lvl="1"/>
            <a:r>
              <a:rPr lang="en-US" dirty="0"/>
              <a:t>20,000 apply</a:t>
            </a:r>
          </a:p>
          <a:p>
            <a:pPr lvl="1"/>
            <a:r>
              <a:rPr lang="en-US" dirty="0"/>
              <a:t>Approximately 4,500 enroll in the fall</a:t>
            </a:r>
          </a:p>
          <a:p>
            <a:r>
              <a:rPr lang="en-US" dirty="0"/>
              <a:t> </a:t>
            </a:r>
            <a:r>
              <a:rPr lang="en-US" dirty="0" smtClean="0"/>
              <a:t>Application Submission Process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2010, 5% of MSU’s applicants submitted their application to MSU via a mobile </a:t>
            </a:r>
            <a:r>
              <a:rPr lang="en-US" dirty="0" smtClean="0"/>
              <a:t>device</a:t>
            </a:r>
          </a:p>
          <a:p>
            <a:pPr lvl="1"/>
            <a:r>
              <a:rPr lang="en-US" dirty="0"/>
              <a:t>In 2014, 60% of MSU’s applicants submitted via a mobile device </a:t>
            </a:r>
            <a:endParaRPr lang="en-US" dirty="0" smtClean="0"/>
          </a:p>
          <a:p>
            <a:pPr lvl="1"/>
            <a:r>
              <a:rPr lang="en-US" dirty="0" smtClean="0"/>
              <a:t>Relevance of this trend to the CON? </a:t>
            </a:r>
            <a:endParaRPr lang="en-US" dirty="0"/>
          </a:p>
          <a:p>
            <a:pPr marL="114300" indent="0">
              <a:buNone/>
            </a:pPr>
            <a:r>
              <a:rPr lang="en-US" dirty="0"/>
              <a:t>        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DNP Accreditation onsite visit: October 14-16 2015</a:t>
            </a:r>
          </a:p>
          <a:p>
            <a:pPr lvl="1"/>
            <a:r>
              <a:rPr lang="en-US" dirty="0" smtClean="0"/>
              <a:t>Update your CV on Activity Insight by May 15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r>
              <a:rPr lang="en-US" dirty="0" smtClean="0"/>
              <a:t>Montana  Nursing Education and Practice Summit Center to Advance Through Nursing </a:t>
            </a:r>
            <a:r>
              <a:rPr lang="en-US" dirty="0"/>
              <a:t>Summit (</a:t>
            </a:r>
            <a:r>
              <a:rPr lang="en-US" dirty="0" smtClean="0"/>
              <a:t>MT-CAHN) - June 8-9; Great Northern Hotel, Helena, </a:t>
            </a:r>
            <a:r>
              <a:rPr lang="en-US" dirty="0" smtClean="0">
                <a:hlinkClick r:id="rId2"/>
              </a:rPr>
              <a:t>http://mtcahn.org</a:t>
            </a:r>
            <a:r>
              <a:rPr lang="en-US" dirty="0" smtClean="0"/>
              <a:t>   </a:t>
            </a:r>
          </a:p>
          <a:p>
            <a:pPr lvl="1"/>
            <a:r>
              <a:rPr lang="en-US" dirty="0" smtClean="0"/>
              <a:t>Simulation</a:t>
            </a:r>
          </a:p>
          <a:p>
            <a:pPr lvl="1"/>
            <a:r>
              <a:rPr lang="en-US" dirty="0" smtClean="0"/>
              <a:t>MT HealthCARE Grant and Curriculum Revision</a:t>
            </a:r>
          </a:p>
          <a:p>
            <a:pPr lvl="1"/>
            <a:r>
              <a:rPr lang="en-US" dirty="0" smtClean="0"/>
              <a:t>Mentoring and Precepting Projects</a:t>
            </a:r>
          </a:p>
          <a:p>
            <a:r>
              <a:rPr lang="en-US" dirty="0" smtClean="0"/>
              <a:t>December 10-11: Winter meeting and pinning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55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/>
              <a:t>Have a  great summer……</a:t>
            </a:r>
            <a:br>
              <a:rPr lang="en-US" sz="4000" dirty="0" smtClean="0"/>
            </a:br>
            <a:r>
              <a:rPr lang="en-US" sz="4000" b="1" i="1" dirty="0" smtClean="0"/>
              <a:t>thank you </a:t>
            </a:r>
            <a:r>
              <a:rPr lang="en-US" sz="4000" dirty="0" smtClean="0"/>
              <a:t>for all you do!</a:t>
            </a:r>
            <a:endParaRPr lang="en-US" sz="40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752600"/>
            <a:ext cx="6172200" cy="4114800"/>
          </a:xfrm>
        </p:spPr>
      </p:pic>
    </p:spTree>
    <p:extLst>
      <p:ext uri="{BB962C8B-B14F-4D97-AF65-F5344CB8AC3E}">
        <p14:creationId xmlns:p14="http://schemas.microsoft.com/office/powerpoint/2010/main" val="311126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0200" y="990600"/>
            <a:ext cx="5943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800" b="1" dirty="0"/>
              <a:t>GOAL 1.</a:t>
            </a:r>
            <a:br>
              <a:rPr lang="en-US" sz="2800" b="1" dirty="0"/>
            </a:br>
            <a:r>
              <a:rPr lang="en-US" sz="2800" b="1" dirty="0"/>
              <a:t>TEACHING/LEADERSHIP: LEADERS IN NURSING PRACTICE</a:t>
            </a:r>
            <a:br>
              <a:rPr lang="en-US" sz="2800" b="1" dirty="0"/>
            </a:br>
            <a:r>
              <a:rPr lang="en-US" sz="2800" dirty="0"/>
              <a:t>To inspire baccalaureate and graduate students, within a diverse, challenging, and engaging learning environment, to become leaders in the practice of professional nursing</a:t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6832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1872"/>
            <a:ext cx="7620000" cy="1143000"/>
          </a:xfrm>
        </p:spPr>
        <p:txBody>
          <a:bodyPr/>
          <a:lstStyle/>
          <a:p>
            <a:r>
              <a:rPr lang="en-US" dirty="0" smtClean="0"/>
              <a:t>Undergraduate Program (1.1)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Curriculum</a:t>
            </a:r>
          </a:p>
          <a:p>
            <a:pPr lvl="1"/>
            <a:r>
              <a:rPr lang="en-US" dirty="0" smtClean="0"/>
              <a:t>Critical Care elective (1.2)</a:t>
            </a:r>
          </a:p>
          <a:p>
            <a:r>
              <a:rPr lang="en-US" dirty="0" smtClean="0"/>
              <a:t>Pedagogy</a:t>
            </a:r>
          </a:p>
          <a:p>
            <a:pPr lvl="1"/>
            <a:r>
              <a:rPr lang="en-US" dirty="0" smtClean="0"/>
              <a:t>Faculty Development tomorrow “Flipped Classroom”</a:t>
            </a:r>
          </a:p>
          <a:p>
            <a:pPr lvl="1"/>
            <a:r>
              <a:rPr lang="en-US" dirty="0" smtClean="0"/>
              <a:t>Elsevier Boot Camp</a:t>
            </a:r>
          </a:p>
          <a:p>
            <a:r>
              <a:rPr lang="en-US" dirty="0" smtClean="0"/>
              <a:t>Accelerated - 4</a:t>
            </a:r>
            <a:r>
              <a:rPr lang="en-US" baseline="30000" dirty="0" smtClean="0"/>
              <a:t>th</a:t>
            </a:r>
            <a:r>
              <a:rPr lang="en-US" dirty="0" smtClean="0"/>
              <a:t> cohort to graduate in August</a:t>
            </a:r>
          </a:p>
          <a:p>
            <a:pPr lvl="1"/>
            <a:r>
              <a:rPr lang="en-US" dirty="0" smtClean="0"/>
              <a:t>NCLEX – RN</a:t>
            </a:r>
          </a:p>
          <a:p>
            <a:pPr lvl="1"/>
            <a:r>
              <a:rPr lang="en-US" dirty="0" smtClean="0"/>
              <a:t>Expansion?</a:t>
            </a:r>
          </a:p>
          <a:p>
            <a:r>
              <a:rPr lang="en-US" dirty="0" smtClean="0"/>
              <a:t>Campus visits</a:t>
            </a:r>
          </a:p>
          <a:p>
            <a:pPr lvl="1"/>
            <a:r>
              <a:rPr lang="en-US" dirty="0" smtClean="0"/>
              <a:t>Critical thinking</a:t>
            </a:r>
          </a:p>
          <a:p>
            <a:pPr lvl="1"/>
            <a:r>
              <a:rPr lang="en-US" dirty="0" smtClean="0"/>
              <a:t>Problem solving</a:t>
            </a:r>
          </a:p>
          <a:p>
            <a:r>
              <a:rPr lang="en-US" dirty="0" smtClean="0"/>
              <a:t>Applications and admissions - steady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46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na79.jpg"/>
          <p:cNvPicPr>
            <a:picLocks noGrp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2609850"/>
            <a:ext cx="4305300" cy="2781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322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NCLEX-RN: April 2010-March 2015 (1.1)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9709240"/>
              </p:ext>
            </p:extLst>
          </p:nvPr>
        </p:nvGraphicFramePr>
        <p:xfrm>
          <a:off x="457200" y="1600200"/>
          <a:ext cx="72390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0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92162"/>
          </a:xfrm>
        </p:spPr>
        <p:txBody>
          <a:bodyPr/>
          <a:lstStyle/>
          <a:p>
            <a:r>
              <a:rPr lang="en-US" sz="2800" dirty="0" smtClean="0"/>
              <a:t> Graduate Program (1.1)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620000" cy="5105400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dirty="0" smtClean="0"/>
              <a:t>Applications for fall 2015</a:t>
            </a:r>
          </a:p>
          <a:p>
            <a:pPr lvl="2"/>
            <a:r>
              <a:rPr lang="en-US" dirty="0" smtClean="0"/>
              <a:t>DNP</a:t>
            </a:r>
          </a:p>
          <a:p>
            <a:pPr lvl="3"/>
            <a:r>
              <a:rPr lang="en-US" dirty="0" smtClean="0"/>
              <a:t>38 – Family/Individual Nurse Practitioner (37 BSN-DNP; 1 MN-DNP)</a:t>
            </a:r>
          </a:p>
          <a:p>
            <a:pPr lvl="3"/>
            <a:r>
              <a:rPr lang="en-US" dirty="0" smtClean="0"/>
              <a:t>15  -  Psychiatric Mental Health  (13 BSN-DNP; 2 MN-DNP)</a:t>
            </a:r>
          </a:p>
          <a:p>
            <a:pPr lvl="2"/>
            <a:r>
              <a:rPr lang="en-US" dirty="0" smtClean="0"/>
              <a:t>CNL – 1</a:t>
            </a:r>
          </a:p>
          <a:p>
            <a:pPr lvl="1"/>
            <a:r>
              <a:rPr lang="en-US" sz="2200" dirty="0" smtClean="0"/>
              <a:t>Admissions for fall 2015</a:t>
            </a:r>
          </a:p>
          <a:p>
            <a:pPr lvl="2"/>
            <a:r>
              <a:rPr lang="en-US" dirty="0" smtClean="0"/>
              <a:t>20 - Family/Individual Nurse Practitioner</a:t>
            </a:r>
          </a:p>
          <a:p>
            <a:pPr lvl="2"/>
            <a:r>
              <a:rPr lang="en-US" dirty="0" smtClean="0"/>
              <a:t>13 – Psychiatric Mental Health Nurse Practitioner</a:t>
            </a:r>
          </a:p>
          <a:p>
            <a:pPr lvl="2"/>
            <a:r>
              <a:rPr lang="en-US" dirty="0" smtClean="0"/>
              <a:t>1 - CNL</a:t>
            </a:r>
          </a:p>
          <a:p>
            <a:pPr lvl="1"/>
            <a:r>
              <a:rPr lang="en-US" dirty="0" smtClean="0"/>
              <a:t>Enrollment December 2014</a:t>
            </a:r>
          </a:p>
          <a:p>
            <a:pPr lvl="2"/>
            <a:r>
              <a:rPr lang="en-US" dirty="0" smtClean="0"/>
              <a:t>75 students</a:t>
            </a:r>
          </a:p>
          <a:p>
            <a:pPr lvl="3"/>
            <a:r>
              <a:rPr lang="en-US" dirty="0" smtClean="0"/>
              <a:t>11 CNL</a:t>
            </a:r>
          </a:p>
          <a:p>
            <a:pPr lvl="3"/>
            <a:r>
              <a:rPr lang="en-US" dirty="0" smtClean="0"/>
              <a:t>10 FNP (MN) </a:t>
            </a:r>
          </a:p>
          <a:p>
            <a:pPr lvl="3"/>
            <a:r>
              <a:rPr lang="en-US" dirty="0" smtClean="0"/>
              <a:t>7 FPMHNP (MN)</a:t>
            </a:r>
          </a:p>
          <a:p>
            <a:pPr lvl="3"/>
            <a:r>
              <a:rPr lang="en-US" dirty="0" smtClean="0"/>
              <a:t>41 DNP (Family/Individual)</a:t>
            </a:r>
          </a:p>
          <a:p>
            <a:pPr lvl="3"/>
            <a:r>
              <a:rPr lang="en-US" dirty="0" smtClean="0"/>
              <a:t>5 DNP (Psych/MH)</a:t>
            </a:r>
          </a:p>
          <a:p>
            <a:pPr lvl="1"/>
            <a:r>
              <a:rPr lang="en-US" dirty="0" smtClean="0"/>
              <a:t>ADRN-MN  - applications being accepted</a:t>
            </a:r>
          </a:p>
          <a:p>
            <a:pPr lvl="1"/>
            <a:r>
              <a:rPr lang="en-US" dirty="0" smtClean="0"/>
              <a:t>Funding support: AENT HRSA ($346,00 – 2 years) APRN students only</a:t>
            </a:r>
          </a:p>
          <a:p>
            <a:pPr lvl="3"/>
            <a:endParaRPr lang="en-US" dirty="0"/>
          </a:p>
          <a:p>
            <a:pPr lvl="2"/>
            <a:endParaRPr lang="en-US" dirty="0" smtClean="0"/>
          </a:p>
          <a:p>
            <a:pPr lvl="1"/>
            <a:endParaRPr lang="en-US" sz="2200" dirty="0"/>
          </a:p>
          <a:p>
            <a:pPr lvl="3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9843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914400"/>
            <a:ext cx="7620000" cy="1143000"/>
          </a:xfrm>
        </p:spPr>
        <p:txBody>
          <a:bodyPr/>
          <a:lstStyle/>
          <a:p>
            <a:r>
              <a:rPr lang="en-US" dirty="0" smtClean="0"/>
              <a:t>DNP Applications and Admissions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3053495"/>
            <a:ext cx="3657600" cy="2194048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419600" y="3053860"/>
            <a:ext cx="3657600" cy="219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8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620000" cy="731838"/>
          </a:xfrm>
        </p:spPr>
        <p:txBody>
          <a:bodyPr/>
          <a:lstStyle/>
          <a:p>
            <a:r>
              <a:rPr lang="en-US" sz="3200" dirty="0" smtClean="0"/>
              <a:t>Culture of Leadership (1.3c, 1.3d)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7620000" cy="4724400"/>
          </a:xfrm>
        </p:spPr>
        <p:txBody>
          <a:bodyPr>
            <a:normAutofit/>
          </a:bodyPr>
          <a:lstStyle/>
          <a:p>
            <a:r>
              <a:rPr lang="en-US" sz="2100" dirty="0" smtClean="0"/>
              <a:t>Leaders </a:t>
            </a:r>
            <a:r>
              <a:rPr lang="en-US" sz="2100" dirty="0"/>
              <a:t>and Legends Awards</a:t>
            </a:r>
          </a:p>
          <a:p>
            <a:pPr lvl="1"/>
            <a:r>
              <a:rPr lang="en-US" sz="2100" dirty="0" smtClean="0"/>
              <a:t> Dr. Kay Chafey, Professor Emeritus– </a:t>
            </a:r>
            <a:r>
              <a:rPr lang="en-US" sz="1900" dirty="0" smtClean="0"/>
              <a:t>Outstanding </a:t>
            </a:r>
            <a:r>
              <a:rPr lang="en-US" sz="1900" dirty="0"/>
              <a:t>Faculty </a:t>
            </a:r>
          </a:p>
          <a:p>
            <a:pPr lvl="1"/>
            <a:r>
              <a:rPr lang="en-US" sz="2100" dirty="0" smtClean="0"/>
              <a:t>John Maccagnano - </a:t>
            </a:r>
            <a:r>
              <a:rPr lang="en-US" sz="2100" dirty="0"/>
              <a:t>Outstanding Staff</a:t>
            </a:r>
          </a:p>
          <a:p>
            <a:pPr lvl="1"/>
            <a:r>
              <a:rPr lang="en-US" sz="2100" dirty="0" smtClean="0"/>
              <a:t>Matt Rognlie </a:t>
            </a:r>
            <a:r>
              <a:rPr lang="en-US" sz="2100" dirty="0"/>
              <a:t>– Outstanding </a:t>
            </a:r>
            <a:r>
              <a:rPr lang="en-US" sz="2100" dirty="0" smtClean="0"/>
              <a:t>Alum</a:t>
            </a:r>
          </a:p>
          <a:p>
            <a:pPr lvl="1"/>
            <a:r>
              <a:rPr lang="en-US" sz="2100" dirty="0" smtClean="0"/>
              <a:t>Joyce Dombrouski – Alumni Achievement Award</a:t>
            </a:r>
          </a:p>
          <a:p>
            <a:r>
              <a:rPr lang="en-US" sz="2100" dirty="0" smtClean="0"/>
              <a:t>Leadership MSU</a:t>
            </a:r>
          </a:p>
          <a:p>
            <a:pPr lvl="1"/>
            <a:r>
              <a:rPr lang="en-US" sz="1900" dirty="0" smtClean="0"/>
              <a:t>Brian King</a:t>
            </a:r>
            <a:endParaRPr lang="en-US" sz="1900" dirty="0"/>
          </a:p>
          <a:p>
            <a:r>
              <a:rPr lang="en-US" sz="2100" dirty="0" smtClean="0"/>
              <a:t>Dean’s Award for Excellence - Pat </a:t>
            </a:r>
            <a:r>
              <a:rPr lang="en-US" sz="2100" dirty="0"/>
              <a:t>Wilson </a:t>
            </a:r>
            <a:endParaRPr lang="en-US" sz="2100" dirty="0" smtClean="0"/>
          </a:p>
          <a:p>
            <a:r>
              <a:rPr lang="en-US" sz="2100" dirty="0" smtClean="0"/>
              <a:t>President-Elect of WIN - Charlie </a:t>
            </a:r>
            <a:r>
              <a:rPr lang="en-US" sz="2100" dirty="0"/>
              <a:t>Winters </a:t>
            </a:r>
          </a:p>
          <a:p>
            <a:endParaRPr lang="en-US" sz="2100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23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Essential Leadership Traits of an &amp;#x0D;&amp;#x0A;Academic Dean&amp;#x0D;&amp;#x0A;&amp;#x0D;&amp;#x0A;How Those Traits Translate into Program Success&amp;#x0D;&amp;#x0A;&amp;#x0D;&amp;#x0A;Personal Case&amp;quot;&quot;/&gt;&lt;property id=&quot;20307&quot; value=&quot;306&quot;/&gt;&lt;/object&gt;&lt;object type=&quot;3&quot; unique_id=&quot;10005&quot;&gt;&lt;property id=&quot;20148&quot; value=&quot;5&quot;/&gt;&lt;property id=&quot;20300&quot; value=&quot;Slide 2 - &amp;quot;Presentation Outline&amp;quot;&quot;/&gt;&lt;property id=&quot;20307&quot; value=&quot;290&quot;/&gt;&lt;/object&gt;&lt;object type=&quot;3&quot; unique_id=&quot;10006&quot;&gt;&lt;property id=&quot;20148&quot; value=&quot;5&quot;/&gt;&lt;property id=&quot;20300&quot; value=&quot;Slide 3 - &amp;quot;Important  Leadership  Theories/Writings for Me&amp;quot;&quot;/&gt;&lt;property id=&quot;20307&quot; value=&quot;282&quot;/&gt;&lt;/object&gt;&lt;object type=&quot;3&quot; unique_id=&quot;10007&quot;&gt;&lt;property id=&quot;20148&quot; value=&quot;5&quot;/&gt;&lt;property id=&quot;20300&quot; value=&quot;Slide 4 - &amp;quot;Leadership Case&amp;quot;&quot;/&gt;&lt;property id=&quot;20307&quot; value=&quot;304&quot;/&gt;&lt;/object&gt;&lt;object type=&quot;3&quot; unique_id=&quot;10008&quot;&gt;&lt;property id=&quot;20148&quot; value=&quot;5&quot;/&gt;&lt;property id=&quot;20300&quot; value=&quot;Slide 5 - &amp;quot;#1: A Leader is … Visionary&amp;quot;&quot;/&gt;&lt;property id=&quot;20307&quot; value=&quot;288&quot;/&gt;&lt;/object&gt;&lt;object type=&quot;3&quot; unique_id=&quot;10009&quot;&gt;&lt;property id=&quot;20148&quot; value=&quot;5&quot;/&gt;&lt;property id=&quot;20300&quot; value=&quot;Slide 6 - &amp;quot;Leadership Trait #1 (Vision) and Program Success&amp;quot;&quot;/&gt;&lt;property id=&quot;20307&quot; value=&quot;289&quot;/&gt;&lt;/object&gt;&lt;object type=&quot;3&quot; unique_id=&quot;10010&quot;&gt;&lt;property id=&quot;20148&quot; value=&quot;5&quot;/&gt;&lt;property id=&quot;20300&quot; value=&quot;Slide 7 - &amp;quot;#2: A Leader is … Action Oriented&amp;quot;&quot;/&gt;&lt;property id=&quot;20307&quot; value=&quot;285&quot;/&gt;&lt;/object&gt;&lt;object type=&quot;3&quot; unique_id=&quot;10011&quot;&gt;&lt;property id=&quot;20148&quot; value=&quot;5&quot;/&gt;&lt;property id=&quot;20300&quot; value=&quot;Slide 8 - &amp;quot;Leadership Trait #2 (Action Oriented) and Program Success&amp;quot;&quot;/&gt;&lt;property id=&quot;20307&quot; value=&quot;284&quot;/&gt;&lt;/object&gt;&lt;object type=&quot;3&quot; unique_id=&quot;10012&quot;&gt;&lt;property id=&quot;20148&quot; value=&quot;5&quot;/&gt;&lt;property id=&quot;20300&quot; value=&quot;Slide 9 - &amp;quot;Case Application (Trait #1: Vision &amp;amp; #2: Action Oriented)&amp;quot;&quot;/&gt;&lt;property id=&quot;20307&quot; value=&quot;308&quot;/&gt;&lt;/object&gt;&lt;object type=&quot;3&quot; unique_id=&quot;10013&quot;&gt;&lt;property id=&quot;20148&quot; value=&quot;5&quot;/&gt;&lt;property id=&quot;20300&quot; value=&quot;Slide 10 - &amp;quot;Trait #3: A Leader is…Always Learning&amp;quot;&quot;/&gt;&lt;property id=&quot;20307&quot; value=&quot;293&quot;/&gt;&lt;/object&gt;&lt;object type=&quot;3&quot; unique_id=&quot;10014&quot;&gt;&lt;property id=&quot;20148&quot; value=&quot;5&quot;/&gt;&lt;property id=&quot;20300&quot; value=&quot;Slide 11 - &amp;quot;Leadership Trait #3 (Learning) and Program Success&amp;quot;&quot;/&gt;&lt;property id=&quot;20307&quot; value=&quot;295&quot;/&gt;&lt;/object&gt;&lt;object type=&quot;3&quot; unique_id=&quot;10015&quot;&gt;&lt;property id=&quot;20148&quot; value=&quot;5&quot;/&gt;&lt;property id=&quot;20300&quot; value=&quot;Slide 12 - &amp;quot;Trait #4: A Leader is a … Change Agent&amp;quot;&quot;/&gt;&lt;property id=&quot;20307&quot; value=&quot;296&quot;/&gt;&lt;/object&gt;&lt;object type=&quot;3&quot; unique_id=&quot;10016&quot;&gt;&lt;property id=&quot;20148&quot; value=&quot;5&quot;/&gt;&lt;property id=&quot;20300&quot; value=&quot;Slide 13 - &amp;quot;Leadership Trait #4 (Change) and Program Success &amp;quot;&quot;/&gt;&lt;property id=&quot;20307&quot; value=&quot;297&quot;/&gt;&lt;/object&gt;&lt;object type=&quot;3&quot; unique_id=&quot;10017&quot;&gt;&lt;property id=&quot;20148&quot; value=&quot;5&quot;/&gt;&lt;property id=&quot;20300&quot; value=&quot;Slide 14 - &amp;quot;Case Application (Trait #3 Learning &amp;amp; Trait #4 Change) &amp;quot;&quot;/&gt;&lt;property id=&quot;20307&quot; value=&quot;319&quot;/&gt;&lt;/object&gt;&lt;object type=&quot;3&quot; unique_id=&quot;10018&quot;&gt;&lt;property id=&quot;20148&quot; value=&quot;5&quot;/&gt;&lt;property id=&quot;20300&quot; value=&quot;Slide 15 - &amp;quot;Trait #5: A Leader….is a Problem Solver&amp;quot;&quot;/&gt;&lt;property id=&quot;20307&quot; value=&quot;315&quot;/&gt;&lt;/object&gt;&lt;object type=&quot;3&quot; unique_id=&quot;10019&quot;&gt;&lt;property id=&quot;20148&quot; value=&quot;5&quot;/&gt;&lt;property id=&quot;20300&quot; value=&quot;Slide 16 - &amp;quot;Leadership Trait #5 (Problem Solver) and Program Success&amp;quot;&quot;/&gt;&lt;property id=&quot;20307&quot; value=&quot;323&quot;/&gt;&lt;/object&gt;&lt;object type=&quot;3&quot; unique_id=&quot;10020&quot;&gt;&lt;property id=&quot;20148&quot; value=&quot;5&quot;/&gt;&lt;property id=&quot;20300&quot; value=&quot;Slide 17 - &amp;quot;Trait # 6: A Leader…..Builds Relationships&amp;quot;&quot;/&gt;&lt;property id=&quot;20307&quot; value=&quot;305&quot;/&gt;&lt;/object&gt;&lt;object type=&quot;3&quot; unique_id=&quot;10021&quot;&gt;&lt;property id=&quot;20148&quot; value=&quot;5&quot;/&gt;&lt;property id=&quot;20300&quot; value=&quot;Slide 18 - &amp;quot;Leadership Trait #6 (Relationships) and Program Success&amp;quot;&quot;/&gt;&lt;property id=&quot;20307&quot; value=&quot;322&quot;/&gt;&lt;/object&gt;&lt;object type=&quot;3&quot; unique_id=&quot;10022&quot;&gt;&lt;property id=&quot;20148&quot; value=&quot;5&quot;/&gt;&lt;property id=&quot;20300&quot; value=&quot;Slide 19 - &amp;quot;Case Application (Trait # 5 – Problem Solver, Trait #6 – Relationships, and Trait #7 – Ethics)&amp;quot;&quot;/&gt;&lt;property id=&quot;20307&quot; value=&quot;321&quot;/&gt;&lt;/object&gt;&lt;object type=&quot;3&quot; unique_id=&quot;10023&quot;&gt;&lt;property id=&quot;20148&quot; value=&quot;5&quot;/&gt;&lt;property id=&quot;20300&quot; value=&quot;Slide 20 - &amp;quot;Trait #7: A Leader is… Ethical&amp;quot;&quot;/&gt;&lt;property id=&quot;20307&quot; value=&quot;291&quot;/&gt;&lt;/object&gt;&lt;object type=&quot;3&quot; unique_id=&quot;10024&quot;&gt;&lt;property id=&quot;20148&quot; value=&quot;5&quot;/&gt;&lt;property id=&quot;20300&quot; value=&quot;Slide 21 - &amp;quot;Leadership Trait #7 (Ethics) and Program Success&amp;quot;&quot;/&gt;&lt;property id=&quot;20307&quot; value=&quot;292&quot;/&gt;&lt;/object&gt;&lt;object type=&quot;3&quot; unique_id=&quot;10025&quot;&gt;&lt;property id=&quot;20148&quot; value=&quot;5&quot;/&gt;&lt;property id=&quot;20300&quot; value=&quot;Slide 22 - &amp;quot;Case Application (Trait #7 – Ethics)&amp;quot;&quot;/&gt;&lt;property id=&quot;20307&quot; value=&quot;325&quot;/&gt;&lt;/object&gt;&lt;object type=&quot;3&quot; unique_id=&quot;10026&quot;&gt;&lt;property id=&quot;20148&quot; value=&quot;5&quot;/&gt;&lt;property id=&quot;20300&quot; value=&quot;Slide 23 - &amp;quot;And last – but not least….&amp;quot;&quot;/&gt;&lt;property id=&quot;20307&quot; value=&quot;318&quot;/&gt;&lt;/object&gt;&lt;object type=&quot;3&quot; unique_id=&quot;10027&quot;&gt;&lt;property id=&quot;20148&quot; value=&quot;5&quot;/&gt;&lt;property id=&quot;20300&quot; value=&quot;Slide 24&quot;/&gt;&lt;property id=&quot;20307&quot; value=&quot;324&quot;/&gt;&lt;/object&gt;&lt;object type=&quot;3&quot; unique_id=&quot;10028&quot;&gt;&lt;property id=&quot;20148&quot; value=&quot;5&quot;/&gt;&lt;property id=&quot;20300&quot; value=&quot;Slide 25 - &amp;quot;Lesson #7:Who I am Matters&amp;quot;&quot;/&gt;&lt;property id=&quot;20307&quot; value=&quot;300&quot;/&gt;&lt;/object&gt;&lt;object type=&quot;3&quot; unique_id=&quot;10029&quot;&gt;&lt;property id=&quot;20148&quot; value=&quot;5&quot;/&gt;&lt;property id=&quot;20300&quot; value=&quot;Slide 26 - &amp;quot;A Leader….Knows Her/himself&amp;quot;&quot;/&gt;&lt;property id=&quot;20307&quot; value=&quot;307&quot;/&gt;&lt;/object&gt;&lt;object type=&quot;3&quot; unique_id=&quot;10030&quot;&gt;&lt;property id=&quot;20148&quot; value=&quot;5&quot;/&gt;&lt;property id=&quot;20300&quot; value=&quot;Slide 27 - &amp;quot;&amp;#x0D;&amp;#x0A;&amp;#x0D;&amp;#x0A;&amp;#x0D;&amp;#x0A;&amp;#x0D;&amp;#x0A;&amp;#x0D;&amp;#x0A;&amp;#x0D;&amp;#x0A;&amp;#x0D;&amp;#x0A;&amp;#x0D;&amp;#x0A;&amp;quot;&quot;/&gt;&lt;property id=&quot;20307&quot; value=&quot;273&quot;/&gt;&lt;/object&gt;&lt;object type=&quot;3&quot; unique_id=&quot;10031&quot;&gt;&lt;property id=&quot;20148&quot; value=&quot;5&quot;/&gt;&lt;property id=&quot;20300&quot; value=&quot;Slide 28 - &amp;quot;Personal Case: North Dakota Nursing Education Consortium (NEC)&amp;quot;&quot;/&gt;&lt;property id=&quot;20307&quot; value=&quot;301&quot;/&gt;&lt;/object&gt;&lt;object type=&quot;3&quot; unique_id=&quot;10032&quot;&gt;&lt;property id=&quot;20148&quot; value=&quot;5&quot;/&gt;&lt;property id=&quot;20300&quot; value=&quot;Slide 29 - &amp;quot;Peacemaking and Program Success&amp;quot;&quot;/&gt;&lt;property id=&quot;20307&quot; value=&quot;316&quot;/&gt;&lt;/object&gt;&lt;object type=&quot;3&quot; unique_id=&quot;10033&quot;&gt;&lt;property id=&quot;20148&quot; value=&quot;5&quot;/&gt;&lt;property id=&quot;20300&quot; value=&quot;Slide 30 - &amp;quot;Case Stu&amp;quot;&quot;/&gt;&lt;property id=&quot;20307&quot; value=&quot;317&quot;/&gt;&lt;/object&gt;&lt;/object&gt;&lt;/object&gt;&lt;/database&gt;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5915</TotalTime>
  <Words>1519</Words>
  <Application>Microsoft Office PowerPoint</Application>
  <PresentationFormat>On-screen Show (4:3)</PresentationFormat>
  <Paragraphs>231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Cambria</vt:lpstr>
      <vt:lpstr>Times New Roman</vt:lpstr>
      <vt:lpstr>Adjacency</vt:lpstr>
      <vt:lpstr> College of Nursing 2014-2015</vt:lpstr>
      <vt:lpstr>PowerPoint Presentation</vt:lpstr>
      <vt:lpstr>PowerPoint Presentation</vt:lpstr>
      <vt:lpstr>Undergraduate Program (1.1)</vt:lpstr>
      <vt:lpstr>PowerPoint Presentation</vt:lpstr>
      <vt:lpstr>NCLEX-RN: April 2010-March 2015 (1.1)</vt:lpstr>
      <vt:lpstr> Graduate Program (1.1)</vt:lpstr>
      <vt:lpstr>DNP Applications and Admissions</vt:lpstr>
      <vt:lpstr>Culture of Leadership (1.3c, 1.3d) </vt:lpstr>
      <vt:lpstr>Caring for Our Own Program (1.5)</vt:lpstr>
      <vt:lpstr>PowerPoint Presentation</vt:lpstr>
      <vt:lpstr>Domestic and International Outreach (2.1, 2.2, 4.1)</vt:lpstr>
      <vt:lpstr>Technology Support (2.3)</vt:lpstr>
      <vt:lpstr>PowerPoint Presentation</vt:lpstr>
      <vt:lpstr>Research and Scholarship – (3.1, 3.2, 3.3)</vt:lpstr>
      <vt:lpstr>Faculty FTE’s, TT, % TT (3.3) (5 year change in % TT = 20.7%; 10 year change = 22.9%)</vt:lpstr>
      <vt:lpstr>State Expenditures (5 year % change – 16.2%; 10 year % change – 49.9%)</vt:lpstr>
      <vt:lpstr>Majors/Faculty FTE</vt:lpstr>
      <vt:lpstr>Degrees Awarded</vt:lpstr>
      <vt:lpstr>Student Successes</vt:lpstr>
      <vt:lpstr>Faculty Pursuing the Doctoral Degree</vt:lpstr>
      <vt:lpstr>Changes in Admin Folks</vt:lpstr>
      <vt:lpstr>  Gifts to the College (4.1)  </vt:lpstr>
      <vt:lpstr>PowerPoint Presentation</vt:lpstr>
      <vt:lpstr>Interesting MSU Application Data</vt:lpstr>
      <vt:lpstr>Upcoming Events</vt:lpstr>
      <vt:lpstr>Have a  great summer…… thank you for all you do!</vt:lpstr>
    </vt:vector>
  </TitlesOfParts>
  <Company>College Of Nursing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"The essential leadership traits of an academic dean, how those traits translate into program success, and provide a case-in-point from your experience."</dc:title>
  <dc:creator>hmelland</dc:creator>
  <cp:lastModifiedBy>Melland, Helen</cp:lastModifiedBy>
  <cp:revision>495</cp:revision>
  <cp:lastPrinted>2015-05-04T21:58:54Z</cp:lastPrinted>
  <dcterms:created xsi:type="dcterms:W3CDTF">2009-03-16T18:31:35Z</dcterms:created>
  <dcterms:modified xsi:type="dcterms:W3CDTF">2017-05-18T16:54:36Z</dcterms:modified>
</cp:coreProperties>
</file>