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4"/>
  </p:notesMasterIdLst>
  <p:handoutMasterIdLst>
    <p:handoutMasterId r:id="rId25"/>
  </p:handoutMasterIdLst>
  <p:sldIdLst>
    <p:sldId id="453" r:id="rId2"/>
    <p:sldId id="465" r:id="rId3"/>
    <p:sldId id="484" r:id="rId4"/>
    <p:sldId id="471" r:id="rId5"/>
    <p:sldId id="491" r:id="rId6"/>
    <p:sldId id="433" r:id="rId7"/>
    <p:sldId id="380" r:id="rId8"/>
    <p:sldId id="352" r:id="rId9"/>
    <p:sldId id="493" r:id="rId10"/>
    <p:sldId id="492" r:id="rId11"/>
    <p:sldId id="461" r:id="rId12"/>
    <p:sldId id="436" r:id="rId13"/>
    <p:sldId id="477" r:id="rId14"/>
    <p:sldId id="488" r:id="rId15"/>
    <p:sldId id="383" r:id="rId16"/>
    <p:sldId id="476" r:id="rId17"/>
    <p:sldId id="490" r:id="rId18"/>
    <p:sldId id="364" r:id="rId19"/>
    <p:sldId id="415" r:id="rId20"/>
    <p:sldId id="478" r:id="rId21"/>
    <p:sldId id="495" r:id="rId22"/>
    <p:sldId id="472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land, Helen" initials="MH" lastIdx="2" clrIdx="0">
    <p:extLst>
      <p:ext uri="{19B8F6BF-5375-455C-9EA6-DF929625EA0E}">
        <p15:presenceInfo xmlns:p15="http://schemas.microsoft.com/office/powerpoint/2012/main" userId="S-1-5-21-62665781-247875009-941767090-129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10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NCLEX-RN: 2009-2016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Sheet1!$D$2:$R$2</c:f>
              <c:strCache>
                <c:ptCount val="15"/>
                <c:pt idx="0">
                  <c:v>Oct-Mar 2009</c:v>
                </c:pt>
                <c:pt idx="1">
                  <c:v>Ap-Sept 2009</c:v>
                </c:pt>
                <c:pt idx="2">
                  <c:v>Oct-Mar 2010</c:v>
                </c:pt>
                <c:pt idx="3">
                  <c:v>Ap-Sept 2010</c:v>
                </c:pt>
                <c:pt idx="4">
                  <c:v>Oct-Mar 2011</c:v>
                </c:pt>
                <c:pt idx="5">
                  <c:v>Ap-Sept 2011</c:v>
                </c:pt>
                <c:pt idx="6">
                  <c:v>Oct-Mar 2012</c:v>
                </c:pt>
                <c:pt idx="7">
                  <c:v>AP-Sept 2012</c:v>
                </c:pt>
                <c:pt idx="8">
                  <c:v>Oct-Mar 2013</c:v>
                </c:pt>
                <c:pt idx="9">
                  <c:v>Ap-Sept 2013</c:v>
                </c:pt>
                <c:pt idx="10">
                  <c:v>Oct-Mar 2014</c:v>
                </c:pt>
                <c:pt idx="11">
                  <c:v>Ap-Sept 2014</c:v>
                </c:pt>
                <c:pt idx="12">
                  <c:v>Oct-Mar 2015</c:v>
                </c:pt>
                <c:pt idx="13">
                  <c:v>Ap-Sept 2015</c:v>
                </c:pt>
                <c:pt idx="14">
                  <c:v>Oct -Mar 2016</c:v>
                </c:pt>
              </c:strCache>
            </c:strRef>
          </c:cat>
          <c:val>
            <c:numRef>
              <c:f>Sheet1!$D$4:$R$4</c:f>
              <c:numCache>
                <c:formatCode>0%</c:formatCode>
                <c:ptCount val="15"/>
                <c:pt idx="0">
                  <c:v>0.86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  <c:pt idx="4">
                  <c:v>0.87</c:v>
                </c:pt>
                <c:pt idx="5">
                  <c:v>0.88</c:v>
                </c:pt>
                <c:pt idx="6">
                  <c:v>0.89</c:v>
                </c:pt>
                <c:pt idx="7">
                  <c:v>0.91</c:v>
                </c:pt>
                <c:pt idx="8">
                  <c:v>0.89</c:v>
                </c:pt>
                <c:pt idx="9">
                  <c:v>0.82</c:v>
                </c:pt>
                <c:pt idx="10">
                  <c:v>0.81</c:v>
                </c:pt>
                <c:pt idx="11">
                  <c:v>0.82</c:v>
                </c:pt>
                <c:pt idx="12">
                  <c:v>0.8</c:v>
                </c:pt>
                <c:pt idx="13">
                  <c:v>0.83</c:v>
                </c:pt>
                <c:pt idx="14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9518352"/>
        <c:axId val="168058992"/>
      </c:bar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Sheet1!$D$2:$R$2</c:f>
              <c:strCache>
                <c:ptCount val="15"/>
                <c:pt idx="0">
                  <c:v>Oct-Mar 2009</c:v>
                </c:pt>
                <c:pt idx="1">
                  <c:v>Ap-Sept 2009</c:v>
                </c:pt>
                <c:pt idx="2">
                  <c:v>Oct-Mar 2010</c:v>
                </c:pt>
                <c:pt idx="3">
                  <c:v>Ap-Sept 2010</c:v>
                </c:pt>
                <c:pt idx="4">
                  <c:v>Oct-Mar 2011</c:v>
                </c:pt>
                <c:pt idx="5">
                  <c:v>Ap-Sept 2011</c:v>
                </c:pt>
                <c:pt idx="6">
                  <c:v>Oct-Mar 2012</c:v>
                </c:pt>
                <c:pt idx="7">
                  <c:v>AP-Sept 2012</c:v>
                </c:pt>
                <c:pt idx="8">
                  <c:v>Oct-Mar 2013</c:v>
                </c:pt>
                <c:pt idx="9">
                  <c:v>Ap-Sept 2013</c:v>
                </c:pt>
                <c:pt idx="10">
                  <c:v>Oct-Mar 2014</c:v>
                </c:pt>
                <c:pt idx="11">
                  <c:v>Ap-Sept 2014</c:v>
                </c:pt>
                <c:pt idx="12">
                  <c:v>Oct-Mar 2015</c:v>
                </c:pt>
                <c:pt idx="13">
                  <c:v>Ap-Sept 2015</c:v>
                </c:pt>
                <c:pt idx="14">
                  <c:v>Oct -Mar 2016</c:v>
                </c:pt>
              </c:strCache>
            </c:strRef>
          </c:cat>
          <c:val>
            <c:numRef>
              <c:f>Sheet1!$D$3:$R$3</c:f>
              <c:numCache>
                <c:formatCode>0%</c:formatCode>
                <c:ptCount val="15"/>
                <c:pt idx="0">
                  <c:v>0.86</c:v>
                </c:pt>
                <c:pt idx="1">
                  <c:v>0.86</c:v>
                </c:pt>
                <c:pt idx="2">
                  <c:v>0.92</c:v>
                </c:pt>
                <c:pt idx="3">
                  <c:v>0.88</c:v>
                </c:pt>
                <c:pt idx="4">
                  <c:v>0.94</c:v>
                </c:pt>
                <c:pt idx="5">
                  <c:v>0.86</c:v>
                </c:pt>
                <c:pt idx="6">
                  <c:v>0.92</c:v>
                </c:pt>
                <c:pt idx="7">
                  <c:v>0.92</c:v>
                </c:pt>
                <c:pt idx="8">
                  <c:v>0.98</c:v>
                </c:pt>
                <c:pt idx="9">
                  <c:v>0.88</c:v>
                </c:pt>
                <c:pt idx="10">
                  <c:v>0.83</c:v>
                </c:pt>
                <c:pt idx="11">
                  <c:v>0.9</c:v>
                </c:pt>
                <c:pt idx="12">
                  <c:v>0.84</c:v>
                </c:pt>
                <c:pt idx="13">
                  <c:v>0.84</c:v>
                </c:pt>
                <c:pt idx="14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18352"/>
        <c:axId val="168058992"/>
      </c:lineChart>
      <c:catAx>
        <c:axId val="16951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58992"/>
        <c:crosses val="autoZero"/>
        <c:auto val="1"/>
        <c:lblAlgn val="ctr"/>
        <c:lblOffset val="100"/>
        <c:noMultiLvlLbl val="0"/>
      </c:catAx>
      <c:valAx>
        <c:axId val="168058992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1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Raised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People</c:v>
                </c:pt>
                <c:pt idx="1">
                  <c:v>Place</c:v>
                </c:pt>
                <c:pt idx="2">
                  <c:v>Programs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3915583</c:v>
                </c:pt>
                <c:pt idx="1">
                  <c:v>0</c:v>
                </c:pt>
                <c:pt idx="2">
                  <c:v>5589609</c:v>
                </c:pt>
                <c:pt idx="3">
                  <c:v>9505190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 Goal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People</c:v>
                </c:pt>
                <c:pt idx="1">
                  <c:v>Place</c:v>
                </c:pt>
                <c:pt idx="2">
                  <c:v>Programs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"$"#,##0_);[Red]\("$"#,##0\)</c:formatCode>
                <c:ptCount val="4"/>
                <c:pt idx="0">
                  <c:v>4000000</c:v>
                </c:pt>
                <c:pt idx="1">
                  <c:v>0</c:v>
                </c:pt>
                <c:pt idx="2">
                  <c:v>4500000</c:v>
                </c:pt>
                <c:pt idx="3">
                  <c:v>8500000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41984"/>
        <c:axId val="170442544"/>
      </c:barChart>
      <c:catAx>
        <c:axId val="1704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42544"/>
        <c:crosses val="autoZero"/>
        <c:auto val="1"/>
        <c:lblAlgn val="ctr"/>
        <c:lblOffset val="100"/>
        <c:noMultiLvlLbl val="0"/>
      </c:catAx>
      <c:valAx>
        <c:axId val="17044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704B-8AAB-4F24-98DC-0A34AC4662A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2F39-388C-4FFF-8436-7210BDC98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AAF1-96B3-427A-87CD-8E81D3820D0F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28D1-9160-43C0-8FD5-7ABEA2F74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8D1-9160-43C0-8FD5-7ABEA2F74E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28" y="5867400"/>
            <a:ext cx="1033272" cy="857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tcah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College of Nursing</a:t>
            </a:r>
            <a:br>
              <a:rPr lang="en-US" dirty="0"/>
            </a:br>
            <a:r>
              <a:rPr lang="en-US" dirty="0" smtClean="0"/>
              <a:t>2015-2016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447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3455988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8" y="3429000"/>
            <a:ext cx="41148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3860800" cy="2895600"/>
          </a:xfrm>
          <a:prstGeom prst="rect">
            <a:avLst/>
          </a:prstGeom>
        </p:spPr>
      </p:pic>
      <p:pic>
        <p:nvPicPr>
          <p:cNvPr id="1026" name="C35C6DF4-2DD5-4107-9CA0-1A7FB77028A6" descr="C35C6DF4-2DD5-4107-9CA0-1A7FB77028A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4035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Research and </a:t>
            </a:r>
            <a:r>
              <a:rPr lang="en-US" sz="3200" dirty="0" smtClean="0"/>
              <a:t>Scholarship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Autofit/>
          </a:bodyPr>
          <a:lstStyle/>
          <a:p>
            <a:r>
              <a:rPr lang="en-US" sz="1400" dirty="0" smtClean="0"/>
              <a:t>23 Peer Reviewed Journal Articles and Book Chapters</a:t>
            </a:r>
          </a:p>
          <a:p>
            <a:pPr marL="114300" indent="0">
              <a:buNone/>
            </a:pPr>
            <a:endParaRPr lang="en-US" sz="1400" dirty="0" smtClean="0"/>
          </a:p>
          <a:p>
            <a:r>
              <a:rPr lang="en-US" sz="1400" dirty="0" smtClean="0"/>
              <a:t>5 Research Seminars – (CON Presenters – S. Luparell, P. Buerhaus, and C. Sieloff)</a:t>
            </a:r>
          </a:p>
          <a:p>
            <a:endParaRPr lang="en-US" sz="1400" dirty="0" smtClean="0"/>
          </a:p>
          <a:p>
            <a:r>
              <a:rPr lang="en-US" sz="1400" dirty="0" smtClean="0"/>
              <a:t>Faculty Funding (7/1/15-5/3/16)</a:t>
            </a:r>
          </a:p>
          <a:p>
            <a:pPr lvl="1"/>
            <a:r>
              <a:rPr lang="en-US" sz="1200" dirty="0" smtClean="0"/>
              <a:t>Buerhaus - Gordon </a:t>
            </a:r>
            <a:r>
              <a:rPr lang="en-US" sz="1200" dirty="0"/>
              <a:t>and Betty Moore </a:t>
            </a:r>
            <a:r>
              <a:rPr lang="en-US" sz="1200" dirty="0" smtClean="0"/>
              <a:t>Foundation; $1,580,497; workforce center</a:t>
            </a:r>
            <a:endParaRPr lang="en-US" sz="1200" dirty="0"/>
          </a:p>
          <a:p>
            <a:pPr lvl="1"/>
            <a:r>
              <a:rPr lang="en-US" sz="1200" dirty="0" smtClean="0"/>
              <a:t>Melland/King – HRSA; $624,685; CO-OP</a:t>
            </a:r>
          </a:p>
          <a:p>
            <a:pPr lvl="1"/>
            <a:r>
              <a:rPr lang="en-US" sz="1200" dirty="0" smtClean="0"/>
              <a:t>Shreffler-Grant/Nichols/Weinert; $373,624; CAM health literacy</a:t>
            </a:r>
          </a:p>
          <a:p>
            <a:pPr lvl="1"/>
            <a:r>
              <a:rPr lang="en-US" sz="1200" dirty="0" smtClean="0"/>
              <a:t>Buerhaus – HRSA; $21,891; workforce leaders meeting</a:t>
            </a:r>
          </a:p>
          <a:p>
            <a:pPr lvl="1"/>
            <a:r>
              <a:rPr lang="en-US" sz="1200" dirty="0" smtClean="0"/>
              <a:t>Hill – Denver Health and Hospital Authority; $2,200</a:t>
            </a:r>
          </a:p>
          <a:p>
            <a:pPr lvl="1"/>
            <a:r>
              <a:rPr lang="en-US" sz="1200" dirty="0" smtClean="0"/>
              <a:t>Winters – Sigma Theta Tau; $1,500; community visit to support NIEHS grant </a:t>
            </a:r>
            <a:r>
              <a:rPr lang="en-US" sz="1200" dirty="0" err="1" smtClean="0"/>
              <a:t>ptoposal</a:t>
            </a:r>
            <a:endParaRPr lang="en-US" sz="1200" dirty="0" smtClean="0"/>
          </a:p>
          <a:p>
            <a:pPr marL="411480" lvl="1" indent="0">
              <a:buNone/>
            </a:pPr>
            <a:endParaRPr lang="en-US" sz="1200" dirty="0" smtClean="0"/>
          </a:p>
          <a:p>
            <a:r>
              <a:rPr lang="en-US" sz="1400" dirty="0" smtClean="0"/>
              <a:t>Submissions</a:t>
            </a:r>
          </a:p>
          <a:p>
            <a:pPr lvl="1"/>
            <a:r>
              <a:rPr lang="en-US" sz="1200" dirty="0" smtClean="0"/>
              <a:t>Winters and team – PCORI; new care model in rural settings</a:t>
            </a:r>
          </a:p>
          <a:p>
            <a:pPr lvl="1"/>
            <a:r>
              <a:rPr lang="en-US" sz="1200" dirty="0" smtClean="0"/>
              <a:t>Hill – HRSA;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expanded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primary care clinical learning experiences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 undergraduate students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Winters/Kuntz (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Pfau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PI) -  NIEHS Superfund Research Program; environmental health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Williams – NIH – RO1; capillary permeability</a:t>
            </a:r>
          </a:p>
          <a:p>
            <a:pPr lvl="1"/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marL="411480" lvl="1" indent="0">
              <a:buNone/>
            </a:pPr>
            <a:endParaRPr lang="en-US" sz="12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96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Technology Support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6629400"/>
          </a:xfrm>
        </p:spPr>
        <p:txBody>
          <a:bodyPr/>
          <a:lstStyle/>
          <a:p>
            <a:r>
              <a:rPr lang="en-US" sz="1800" dirty="0" smtClean="0"/>
              <a:t>IT Council</a:t>
            </a:r>
          </a:p>
          <a:p>
            <a:endParaRPr lang="en-US" sz="1800" dirty="0" smtClean="0"/>
          </a:p>
          <a:p>
            <a:r>
              <a:rPr lang="en-US" sz="1800" dirty="0" smtClean="0"/>
              <a:t>Box, WebEx, Identify Finder etc. </a:t>
            </a:r>
          </a:p>
          <a:p>
            <a:endParaRPr lang="en-US" sz="1800" dirty="0" smtClean="0"/>
          </a:p>
          <a:p>
            <a:r>
              <a:rPr lang="en-US" sz="1800" dirty="0" smtClean="0"/>
              <a:t>EFAC - $66,000</a:t>
            </a:r>
          </a:p>
          <a:p>
            <a:pPr lvl="1"/>
            <a:r>
              <a:rPr lang="en-US" sz="1600" dirty="0" smtClean="0"/>
              <a:t>Manikin maintenance</a:t>
            </a:r>
          </a:p>
          <a:p>
            <a:pPr lvl="1"/>
            <a:r>
              <a:rPr lang="en-US" sz="1600" dirty="0" smtClean="0"/>
              <a:t>Hospital bed for simulation manikin – Missoula</a:t>
            </a:r>
          </a:p>
          <a:p>
            <a:pPr lvl="1"/>
            <a:r>
              <a:rPr lang="en-US" sz="1600" dirty="0" err="1" smtClean="0"/>
              <a:t>OmniCell</a:t>
            </a:r>
            <a:r>
              <a:rPr lang="en-US" sz="1600" dirty="0" smtClean="0"/>
              <a:t> Medication Cabinet</a:t>
            </a:r>
          </a:p>
          <a:p>
            <a:endParaRPr lang="en-US" sz="1800" dirty="0" smtClean="0"/>
          </a:p>
          <a:p>
            <a:r>
              <a:rPr lang="en-US" sz="1800" dirty="0" smtClean="0"/>
              <a:t>CFAC - $86,176</a:t>
            </a:r>
          </a:p>
          <a:p>
            <a:pPr lvl="1"/>
            <a:r>
              <a:rPr lang="en-US" sz="1600" dirty="0" smtClean="0"/>
              <a:t>Cisco Server for telepresence</a:t>
            </a:r>
          </a:p>
          <a:p>
            <a:pPr lvl="1"/>
            <a:r>
              <a:rPr lang="en-US" sz="1600" dirty="0" smtClean="0"/>
              <a:t>Telepresence system, TV, and desktop for simulation labs – each campus</a:t>
            </a:r>
          </a:p>
          <a:p>
            <a:pPr lvl="1"/>
            <a:r>
              <a:rPr lang="en-US" sz="1600" dirty="0" smtClean="0"/>
              <a:t>20 computers for student labs in Missoula and Kalispell</a:t>
            </a:r>
          </a:p>
          <a:p>
            <a:pPr lvl="1"/>
            <a:r>
              <a:rPr lang="en-US" sz="1600" dirty="0" smtClean="0"/>
              <a:t>HIEM annual network charge</a:t>
            </a:r>
          </a:p>
          <a:p>
            <a:pPr lvl="1"/>
            <a:endParaRPr lang="en-US" sz="1800" dirty="0" smtClean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and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Three new TT faculty (Tracy Hellem, Sandra Benavides-Vaello, Peter Buerhaus)</a:t>
            </a:r>
          </a:p>
          <a:p>
            <a:r>
              <a:rPr lang="en-US" sz="2000" dirty="0" smtClean="0"/>
              <a:t>Janet </a:t>
            </a:r>
            <a:r>
              <a:rPr lang="en-US" sz="2000" dirty="0"/>
              <a:t>Smith - Pure Gold winner.  </a:t>
            </a:r>
            <a:endParaRPr lang="en-US" sz="2000" dirty="0" smtClean="0"/>
          </a:p>
          <a:p>
            <a:r>
              <a:rPr lang="en-US" sz="2000" dirty="0" smtClean="0"/>
              <a:t>Charlie Winters – President of WIN</a:t>
            </a:r>
            <a:endParaRPr lang="en-US" sz="2000" dirty="0"/>
          </a:p>
          <a:p>
            <a:pPr lvl="0"/>
            <a:r>
              <a:rPr lang="en-US" sz="2000" dirty="0" smtClean="0"/>
              <a:t>Peter </a:t>
            </a:r>
            <a:r>
              <a:rPr lang="en-US" sz="2000" dirty="0" err="1" smtClean="0"/>
              <a:t>Buerhaus</a:t>
            </a:r>
            <a:r>
              <a:rPr lang="en-US" sz="2000" dirty="0" smtClean="0"/>
              <a:t>- Excellence </a:t>
            </a:r>
            <a:r>
              <a:rPr lang="en-US" sz="2000" dirty="0"/>
              <a:t>in </a:t>
            </a:r>
            <a:r>
              <a:rPr lang="en-US" sz="2000" dirty="0" smtClean="0"/>
              <a:t>Writing Award in </a:t>
            </a:r>
            <a:r>
              <a:rPr lang="en-US" sz="2000" dirty="0"/>
              <a:t>Nursing Outlook </a:t>
            </a:r>
            <a:endParaRPr lang="en-US" sz="2000" dirty="0" smtClean="0"/>
          </a:p>
          <a:p>
            <a:pPr lvl="0"/>
            <a:r>
              <a:rPr lang="en-US" sz="2000" dirty="0" smtClean="0"/>
              <a:t>Peter </a:t>
            </a:r>
            <a:r>
              <a:rPr lang="en-US" sz="2000" dirty="0" err="1" smtClean="0"/>
              <a:t>Buerhaus</a:t>
            </a:r>
            <a:r>
              <a:rPr lang="en-US" sz="2000" dirty="0" smtClean="0"/>
              <a:t> – Honorary Fellow in the American Academy of Nurse Practitioners</a:t>
            </a:r>
          </a:p>
          <a:p>
            <a:pPr lvl="0"/>
            <a:r>
              <a:rPr lang="en-US" sz="2000" dirty="0" smtClean="0"/>
              <a:t>Teresa Seright – Outstanding Nurse of Year Award – MT CAHN</a:t>
            </a:r>
          </a:p>
          <a:p>
            <a:pPr lvl="0"/>
            <a:r>
              <a:rPr lang="en-US" sz="2000" dirty="0" smtClean="0"/>
              <a:t>Kay LaFrance – MSU Service Excellence Award</a:t>
            </a:r>
          </a:p>
          <a:p>
            <a:pPr lvl="0"/>
            <a:r>
              <a:rPr lang="en-US" sz="2000" dirty="0" smtClean="0"/>
              <a:t>CON Outstanding Teacher; Outstanding Researcher; Outstanding Staff – to be announced at dinner tonight!</a:t>
            </a:r>
            <a:endParaRPr lang="en-US" sz="2000" dirty="0"/>
          </a:p>
          <a:p>
            <a:r>
              <a:rPr lang="en-US" sz="2000" dirty="0" smtClean="0"/>
              <a:t>Robert Barksdale – Leadership MSU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153399" cy="61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Faculty/Staff  Pursuing  and EARNING the </a:t>
            </a:r>
            <a:br>
              <a:rPr lang="en-US" sz="3200" dirty="0" smtClean="0"/>
            </a:br>
            <a:r>
              <a:rPr lang="en-US" sz="3200" dirty="0" smtClean="0"/>
              <a:t>Doctoral Degree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564062"/>
          </a:xfrm>
        </p:spPr>
        <p:txBody>
          <a:bodyPr>
            <a:normAutofit fontScale="92500"/>
          </a:bodyPr>
          <a:lstStyle/>
          <a:p>
            <a:pPr lvl="1"/>
            <a:r>
              <a:rPr lang="en-US" sz="2100" i="1" dirty="0" smtClean="0"/>
              <a:t>Currently Enrolled</a:t>
            </a:r>
          </a:p>
          <a:p>
            <a:pPr lvl="2"/>
            <a:r>
              <a:rPr lang="en-US" sz="2100" i="1" dirty="0"/>
              <a:t>Shelly Banta – MSU CON</a:t>
            </a:r>
          </a:p>
          <a:p>
            <a:pPr lvl="2"/>
            <a:r>
              <a:rPr lang="en-US" sz="2100" i="1" dirty="0"/>
              <a:t>Casey Cole – University of Arizona</a:t>
            </a:r>
          </a:p>
          <a:p>
            <a:pPr lvl="2"/>
            <a:r>
              <a:rPr lang="en-US" sz="2100" i="1" dirty="0"/>
              <a:t>Kathy Damberger – MSU CON</a:t>
            </a:r>
          </a:p>
          <a:p>
            <a:pPr lvl="2"/>
            <a:r>
              <a:rPr lang="en-US" sz="2100" i="1" dirty="0"/>
              <a:t>Janice Hausauer- MSU CON</a:t>
            </a:r>
          </a:p>
          <a:p>
            <a:pPr lvl="2"/>
            <a:r>
              <a:rPr lang="en-US" sz="2100" i="1" dirty="0"/>
              <a:t>Paul Krogue –University of Arizona</a:t>
            </a:r>
          </a:p>
          <a:p>
            <a:pPr lvl="2"/>
            <a:r>
              <a:rPr lang="en-US" sz="2100" i="1" dirty="0" smtClean="0"/>
              <a:t>Julie Ruff – Montana State University</a:t>
            </a:r>
          </a:p>
          <a:p>
            <a:pPr lvl="2"/>
            <a:r>
              <a:rPr lang="en-US" sz="2100" i="1" dirty="0" smtClean="0"/>
              <a:t>Sally Rappold – University of Montana</a:t>
            </a:r>
          </a:p>
          <a:p>
            <a:pPr lvl="2"/>
            <a:r>
              <a:rPr lang="en-US" sz="2100" i="1" dirty="0" smtClean="0"/>
              <a:t>Jane Scharff – University of Missouri – Columbia</a:t>
            </a:r>
          </a:p>
          <a:p>
            <a:r>
              <a:rPr lang="en-US" sz="2100" i="1" dirty="0" smtClean="0"/>
              <a:t>Graduations </a:t>
            </a:r>
          </a:p>
          <a:p>
            <a:pPr lvl="2"/>
            <a:r>
              <a:rPr lang="en-US" sz="2100" i="1" dirty="0"/>
              <a:t>Martha Peters, PhD</a:t>
            </a:r>
          </a:p>
          <a:p>
            <a:pPr lvl="2"/>
            <a:r>
              <a:rPr lang="en-US" sz="2100" i="1" dirty="0" smtClean="0"/>
              <a:t>Susan Raph, DNP</a:t>
            </a:r>
          </a:p>
          <a:p>
            <a:pPr lvl="2"/>
            <a:r>
              <a:rPr lang="en-US" sz="2100" i="1" dirty="0" smtClean="0"/>
              <a:t>Stacy Stellflug, PhD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6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620000" cy="42398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students attended the AACN Student Policy Summit in Washington DC </a:t>
            </a:r>
            <a:r>
              <a:rPr lang="en-US" dirty="0"/>
              <a:t>(</a:t>
            </a:r>
            <a:r>
              <a:rPr lang="en-US" dirty="0" smtClean="0"/>
              <a:t>Evan Thompson; Estella Wilmarth)</a:t>
            </a:r>
          </a:p>
          <a:p>
            <a:endParaRPr lang="en-US" dirty="0" smtClean="0"/>
          </a:p>
          <a:p>
            <a:r>
              <a:rPr lang="en-US" dirty="0" smtClean="0"/>
              <a:t>Four graduate students (Kira Kitchens, Kara Christiansen, Amy </a:t>
            </a:r>
            <a:r>
              <a:rPr lang="en-US" dirty="0" err="1" smtClean="0"/>
              <a:t>Braaksma</a:t>
            </a:r>
            <a:r>
              <a:rPr lang="en-US" dirty="0" smtClean="0"/>
              <a:t>, </a:t>
            </a:r>
            <a:r>
              <a:rPr lang="en-US" dirty="0" err="1" smtClean="0"/>
              <a:t>Shohannah</a:t>
            </a:r>
            <a:r>
              <a:rPr lang="en-US" dirty="0" smtClean="0"/>
              <a:t> Seed) presented a poster at WIN and one undergraduate student </a:t>
            </a:r>
            <a:r>
              <a:rPr lang="en-US" dirty="0"/>
              <a:t>(</a:t>
            </a:r>
            <a:r>
              <a:rPr lang="en-US" dirty="0" smtClean="0"/>
              <a:t>Evan Thompson)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Eight of 12 MSNA officers are from MSU; Evan Thompson State President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Awards for Excellence:</a:t>
            </a:r>
          </a:p>
          <a:p>
            <a:pPr lvl="1"/>
            <a:r>
              <a:rPr lang="en-US" dirty="0" smtClean="0"/>
              <a:t>Evan </a:t>
            </a:r>
            <a:r>
              <a:rPr lang="en-US" dirty="0"/>
              <a:t>Thompson;  Mentor: Susan </a:t>
            </a:r>
            <a:r>
              <a:rPr lang="en-US" dirty="0" err="1"/>
              <a:t>Luparell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Student</a:t>
            </a:r>
            <a:r>
              <a:rPr lang="en-US" dirty="0"/>
              <a:t>: Karen </a:t>
            </a:r>
            <a:r>
              <a:rPr lang="en-US" dirty="0" err="1"/>
              <a:t>Thornberg</a:t>
            </a:r>
            <a:r>
              <a:rPr lang="en-US" dirty="0"/>
              <a:t>; Mentor: Carolyn </a:t>
            </a:r>
            <a:r>
              <a:rPr lang="en-US" dirty="0" smtClean="0"/>
              <a:t>Mack</a:t>
            </a:r>
          </a:p>
          <a:p>
            <a:pPr lvl="1"/>
            <a:r>
              <a:rPr lang="en-US" dirty="0" smtClean="0"/>
              <a:t>Student</a:t>
            </a:r>
            <a:r>
              <a:rPr lang="en-US" dirty="0"/>
              <a:t>: Katie </a:t>
            </a:r>
            <a:r>
              <a:rPr lang="en-US" dirty="0" err="1"/>
              <a:t>Hogamark</a:t>
            </a:r>
            <a:r>
              <a:rPr lang="en-US" dirty="0"/>
              <a:t>; Mentor: Janet Smith </a:t>
            </a:r>
            <a:endParaRPr lang="en-US" dirty="0" smtClean="0"/>
          </a:p>
          <a:p>
            <a:pPr lvl="1"/>
            <a:r>
              <a:rPr lang="en-US" dirty="0" smtClean="0"/>
              <a:t>Karen </a:t>
            </a:r>
            <a:r>
              <a:rPr lang="en-US" dirty="0" err="1" smtClean="0"/>
              <a:t>Thornberg</a:t>
            </a:r>
            <a:r>
              <a:rPr lang="en-US" dirty="0" smtClean="0"/>
              <a:t> - </a:t>
            </a:r>
            <a:r>
              <a:rPr lang="en-US" dirty="0" err="1" smtClean="0"/>
              <a:t>Torlief</a:t>
            </a:r>
            <a:r>
              <a:rPr lang="en-US" dirty="0" smtClean="0"/>
              <a:t> </a:t>
            </a:r>
            <a:r>
              <a:rPr lang="en-US" dirty="0" err="1"/>
              <a:t>Aasheim</a:t>
            </a:r>
            <a:r>
              <a:rPr lang="en-US" dirty="0"/>
              <a:t> Community Involvement Award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5" y="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MSU Comprehensive Campaign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Goals and Money Raised - CON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1455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0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Gifts to the College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71854"/>
          </a:xfrm>
        </p:spPr>
        <p:txBody>
          <a:bodyPr>
            <a:normAutofit fontScale="55000" lnSpcReduction="20000"/>
          </a:bodyPr>
          <a:lstStyle/>
          <a:p>
            <a:r>
              <a:rPr lang="en-US" sz="2500" b="1" dirty="0" smtClean="0"/>
              <a:t>Gifts (July 1, 2015 – May 5, 2016)</a:t>
            </a:r>
          </a:p>
          <a:p>
            <a:pPr lvl="1"/>
            <a:r>
              <a:rPr lang="en-US" sz="2200" b="1" dirty="0" smtClean="0"/>
              <a:t>Student Support = $980.000</a:t>
            </a:r>
          </a:p>
          <a:p>
            <a:pPr lvl="2"/>
            <a:r>
              <a:rPr lang="en-US" sz="1900" dirty="0" smtClean="0"/>
              <a:t>$</a:t>
            </a:r>
            <a:r>
              <a:rPr lang="en-US" sz="1900" dirty="0"/>
              <a:t>23,000 Undergraduate </a:t>
            </a:r>
            <a:r>
              <a:rPr lang="en-US" sz="1900" dirty="0" smtClean="0"/>
              <a:t>scholarships</a:t>
            </a:r>
          </a:p>
          <a:p>
            <a:pPr lvl="2"/>
            <a:r>
              <a:rPr lang="en-US" sz="1900" dirty="0"/>
              <a:t>250,000 Accelerated Nursing scholarships</a:t>
            </a:r>
          </a:p>
          <a:p>
            <a:pPr lvl="2"/>
            <a:r>
              <a:rPr lang="en-US" sz="1900" dirty="0"/>
              <a:t>$25,000 Student Support</a:t>
            </a:r>
          </a:p>
          <a:p>
            <a:pPr lvl="2"/>
            <a:r>
              <a:rPr lang="en-US" sz="1900" dirty="0"/>
              <a:t>$24,000 Student Support</a:t>
            </a:r>
          </a:p>
          <a:p>
            <a:pPr lvl="2"/>
            <a:r>
              <a:rPr lang="en-US" sz="1900" dirty="0"/>
              <a:t>$130,000 Scholarship support for DNP students</a:t>
            </a:r>
          </a:p>
          <a:p>
            <a:pPr lvl="2"/>
            <a:r>
              <a:rPr lang="en-US" sz="1900" dirty="0"/>
              <a:t>$500,000 Scholarship support</a:t>
            </a:r>
          </a:p>
          <a:p>
            <a:pPr lvl="2"/>
            <a:r>
              <a:rPr lang="en-US" sz="1900" dirty="0" smtClean="0"/>
              <a:t>28,000 Scholarship Support</a:t>
            </a:r>
          </a:p>
          <a:p>
            <a:pPr lvl="1"/>
            <a:r>
              <a:rPr lang="en-US" sz="2200" b="1" dirty="0" smtClean="0"/>
              <a:t>Endowed Chair Support = $20,000</a:t>
            </a:r>
            <a:endParaRPr lang="en-US" sz="2200" b="1" dirty="0"/>
          </a:p>
          <a:p>
            <a:pPr lvl="1"/>
            <a:r>
              <a:rPr lang="en-US" sz="2200" b="1" dirty="0" smtClean="0"/>
              <a:t>Undesignated College Support = $2,717,394</a:t>
            </a:r>
            <a:endParaRPr lang="en-US" sz="2200" b="1" dirty="0"/>
          </a:p>
          <a:p>
            <a:pPr lvl="2"/>
            <a:r>
              <a:rPr lang="en-US" sz="1900" dirty="0"/>
              <a:t>$30,000 Undesignated College Support</a:t>
            </a:r>
          </a:p>
          <a:p>
            <a:pPr lvl="2"/>
            <a:r>
              <a:rPr lang="en-US" sz="1900" dirty="0" smtClean="0"/>
              <a:t>$118,000 </a:t>
            </a:r>
            <a:r>
              <a:rPr lang="en-US" sz="1900" dirty="0"/>
              <a:t>Undesignated College Support</a:t>
            </a:r>
          </a:p>
          <a:p>
            <a:pPr lvl="2"/>
            <a:r>
              <a:rPr lang="en-US" sz="1900" dirty="0" smtClean="0"/>
              <a:t>$</a:t>
            </a:r>
            <a:r>
              <a:rPr lang="en-US" sz="1900" dirty="0"/>
              <a:t>20,000 Undesignated College Support</a:t>
            </a:r>
          </a:p>
          <a:p>
            <a:pPr lvl="2"/>
            <a:r>
              <a:rPr lang="en-US" sz="1900" dirty="0"/>
              <a:t>$20,000 Undesignated College </a:t>
            </a:r>
            <a:r>
              <a:rPr lang="en-US" sz="1900" dirty="0" smtClean="0"/>
              <a:t>Support</a:t>
            </a:r>
          </a:p>
          <a:p>
            <a:pPr lvl="2"/>
            <a:r>
              <a:rPr lang="en-US" sz="1900" dirty="0"/>
              <a:t>$50,000 Undesignated Support for the College</a:t>
            </a:r>
          </a:p>
          <a:p>
            <a:pPr lvl="2"/>
            <a:r>
              <a:rPr lang="en-US" sz="1900" dirty="0"/>
              <a:t>$165,000 Undesignated College of Nursing Support</a:t>
            </a:r>
          </a:p>
          <a:p>
            <a:pPr lvl="2"/>
            <a:r>
              <a:rPr lang="en-US" sz="1900" dirty="0"/>
              <a:t>$200,000 Undesignated Support for the College of Nursing </a:t>
            </a:r>
            <a:endParaRPr lang="en-US" sz="1900" dirty="0" smtClean="0"/>
          </a:p>
          <a:p>
            <a:pPr lvl="1"/>
            <a:r>
              <a:rPr lang="en-US" sz="1900" b="1" dirty="0"/>
              <a:t>Research Support = $55,000</a:t>
            </a:r>
            <a:endParaRPr lang="en-US" sz="1900" dirty="0"/>
          </a:p>
          <a:p>
            <a:pPr marL="411480" lvl="1" indent="0">
              <a:buNone/>
            </a:pPr>
            <a:endParaRPr lang="en-US" sz="2500" dirty="0"/>
          </a:p>
          <a:p>
            <a:r>
              <a:rPr lang="en-US" sz="2500" b="1" dirty="0" smtClean="0"/>
              <a:t>Campaign Gifts (since 2010)</a:t>
            </a:r>
          </a:p>
          <a:p>
            <a:pPr lvl="1"/>
            <a:r>
              <a:rPr lang="en-US" sz="2200" b="1" dirty="0" smtClean="0"/>
              <a:t>Programmatic ($5.5 million)</a:t>
            </a:r>
            <a:endParaRPr lang="en-US" sz="2200" b="1" dirty="0"/>
          </a:p>
          <a:p>
            <a:pPr lvl="2"/>
            <a:r>
              <a:rPr lang="en-US" sz="1900" dirty="0" smtClean="0"/>
              <a:t>$3,479,868  Grants (Foundations; NOT federal dollars)</a:t>
            </a:r>
          </a:p>
          <a:p>
            <a:pPr lvl="2"/>
            <a:r>
              <a:rPr lang="en-US" sz="1900" dirty="0" smtClean="0"/>
              <a:t>$2,124,395 Undesignated Support for the CON</a:t>
            </a:r>
          </a:p>
          <a:p>
            <a:pPr lvl="2"/>
            <a:r>
              <a:rPr lang="en-US" sz="1900" dirty="0"/>
              <a:t>$</a:t>
            </a:r>
            <a:r>
              <a:rPr lang="en-US" sz="1900" dirty="0" smtClean="0"/>
              <a:t>36,785 Domestic and International Outreach </a:t>
            </a:r>
          </a:p>
          <a:p>
            <a:pPr lvl="1"/>
            <a:r>
              <a:rPr lang="en-US" sz="2200" b="1" dirty="0" smtClean="0"/>
              <a:t>People ($4.0 million)</a:t>
            </a:r>
          </a:p>
          <a:p>
            <a:pPr lvl="2"/>
            <a:r>
              <a:rPr lang="en-US" sz="1900" dirty="0" smtClean="0"/>
              <a:t>Student Support</a:t>
            </a:r>
          </a:p>
          <a:p>
            <a:pPr lvl="2"/>
            <a:r>
              <a:rPr lang="en-US" sz="1900" dirty="0" smtClean="0"/>
              <a:t>Endowed Chair</a:t>
            </a:r>
          </a:p>
          <a:p>
            <a:pPr lvl="1"/>
            <a:endParaRPr lang="en-US" sz="1900" dirty="0"/>
          </a:p>
          <a:p>
            <a:pPr lvl="1"/>
            <a:endParaRPr lang="en-US" sz="2400" dirty="0"/>
          </a:p>
          <a:p>
            <a:pPr lvl="2"/>
            <a:endParaRPr lang="en-US" sz="2800" dirty="0" smtClean="0"/>
          </a:p>
          <a:p>
            <a:pPr lvl="2"/>
            <a:endParaRPr lang="en-US" sz="9400" dirty="0" smtClean="0"/>
          </a:p>
          <a:p>
            <a:pPr lvl="1"/>
            <a:endParaRPr lang="en-US" sz="8000" dirty="0" smtClean="0"/>
          </a:p>
          <a:p>
            <a:endParaRPr lang="en-US" sz="9800" dirty="0" smtClean="0"/>
          </a:p>
        </p:txBody>
      </p:sp>
    </p:spTree>
    <p:extLst>
      <p:ext uri="{BB962C8B-B14F-4D97-AF65-F5344CB8AC3E}">
        <p14:creationId xmlns:p14="http://schemas.microsoft.com/office/powerpoint/2010/main" val="30933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Fall meeting – Billings will host! August 18-19</a:t>
            </a:r>
          </a:p>
          <a:p>
            <a:endParaRPr lang="en-US" dirty="0" smtClean="0"/>
          </a:p>
          <a:p>
            <a:r>
              <a:rPr lang="en-US" dirty="0" smtClean="0"/>
              <a:t>2016 MT CAHN Nursing Education and Practice Summit: </a:t>
            </a:r>
            <a:r>
              <a:rPr lang="en-US" b="1" i="1" dirty="0" smtClean="0"/>
              <a:t>Nursing Practice and Education Growing Together to Produce a Culture of Health in Montana </a:t>
            </a:r>
            <a:r>
              <a:rPr lang="en-US" dirty="0" smtClean="0"/>
              <a:t>- June 6-7; Great Northern Hotel, Helena, </a:t>
            </a:r>
            <a:r>
              <a:rPr lang="en-US" dirty="0" smtClean="0">
                <a:hlinkClick r:id="rId2"/>
              </a:rPr>
              <a:t>http://mtcahn.org</a:t>
            </a:r>
            <a:r>
              <a:rPr lang="en-US" dirty="0" smtClean="0"/>
              <a:t>   </a:t>
            </a:r>
          </a:p>
          <a:p>
            <a:endParaRPr lang="en-US" dirty="0" smtClean="0"/>
          </a:p>
          <a:p>
            <a:r>
              <a:rPr lang="en-US" dirty="0" smtClean="0"/>
              <a:t>December 16: Winter pinning</a:t>
            </a:r>
          </a:p>
          <a:p>
            <a:r>
              <a:rPr lang="en-US" dirty="0" smtClean="0"/>
              <a:t>December 17: Winter commencement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300072"/>
          </a:xfrm>
        </p:spPr>
        <p:txBody>
          <a:bodyPr/>
          <a:lstStyle/>
          <a:p>
            <a:pPr algn="ctr"/>
            <a:r>
              <a:rPr lang="en-US" dirty="0" smtClean="0"/>
              <a:t>Undergraduate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Curriculum – Lots of discussions</a:t>
            </a:r>
          </a:p>
          <a:p>
            <a:pPr lvl="1"/>
            <a:r>
              <a:rPr lang="en-US" dirty="0" smtClean="0"/>
              <a:t>Revision?</a:t>
            </a:r>
          </a:p>
          <a:p>
            <a:pPr lvl="1"/>
            <a:r>
              <a:rPr lang="en-US" dirty="0" smtClean="0"/>
              <a:t>Testing?</a:t>
            </a:r>
          </a:p>
          <a:p>
            <a:pPr lvl="1"/>
            <a:r>
              <a:rPr lang="en-US" dirty="0" smtClean="0"/>
              <a:t>Electives</a:t>
            </a:r>
          </a:p>
          <a:p>
            <a:r>
              <a:rPr lang="en-US" dirty="0" smtClean="0"/>
              <a:t>Simulation </a:t>
            </a:r>
          </a:p>
          <a:p>
            <a:r>
              <a:rPr lang="en-US" dirty="0" smtClean="0"/>
              <a:t>Accelerated - 5</a:t>
            </a:r>
            <a:r>
              <a:rPr lang="en-US" baseline="30000" dirty="0" smtClean="0"/>
              <a:t>th</a:t>
            </a:r>
            <a:r>
              <a:rPr lang="en-US" dirty="0" smtClean="0"/>
              <a:t> cohort to graduate in August</a:t>
            </a:r>
          </a:p>
          <a:p>
            <a:pPr lvl="1"/>
            <a:r>
              <a:rPr lang="en-US" dirty="0" smtClean="0"/>
              <a:t>Expansion to Missoula/Kalispell?  8 each community</a:t>
            </a:r>
          </a:p>
          <a:p>
            <a:r>
              <a:rPr lang="en-US" dirty="0" smtClean="0"/>
              <a:t>Traditional</a:t>
            </a:r>
          </a:p>
          <a:p>
            <a:pPr lvl="1"/>
            <a:r>
              <a:rPr lang="en-US" dirty="0" smtClean="0"/>
              <a:t>Expansion in Bozeman?</a:t>
            </a:r>
          </a:p>
          <a:p>
            <a:r>
              <a:rPr lang="en-US" dirty="0" smtClean="0"/>
              <a:t>Campus visits</a:t>
            </a:r>
          </a:p>
          <a:p>
            <a:pPr lvl="1"/>
            <a:r>
              <a:rPr lang="en-US" dirty="0" smtClean="0"/>
              <a:t>Student issues</a:t>
            </a:r>
          </a:p>
          <a:p>
            <a:pPr lvl="1"/>
            <a:r>
              <a:rPr lang="en-US" dirty="0" smtClean="0"/>
              <a:t>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Better ways to connect campuses?</a:t>
            </a:r>
          </a:p>
          <a:p>
            <a:r>
              <a:rPr lang="en-US" sz="3600" dirty="0" smtClean="0"/>
              <a:t>Recruitment of TT faculty?</a:t>
            </a:r>
          </a:p>
          <a:p>
            <a:r>
              <a:rPr lang="en-US" sz="3600" dirty="0" smtClean="0"/>
              <a:t>New strategic plan?</a:t>
            </a:r>
            <a:endParaRPr lang="en-US" sz="3600" dirty="0"/>
          </a:p>
          <a:p>
            <a:r>
              <a:rPr lang="en-US" sz="3600" dirty="0" smtClean="0"/>
              <a:t>Eastern MT?</a:t>
            </a:r>
          </a:p>
          <a:p>
            <a:r>
              <a:rPr lang="en-US" sz="3600" dirty="0" smtClean="0"/>
              <a:t>Any new APRN options?</a:t>
            </a:r>
          </a:p>
          <a:p>
            <a:r>
              <a:rPr lang="en-US" sz="3600" dirty="0" smtClean="0"/>
              <a:t>Your thoughts?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639"/>
            <a:ext cx="1158240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1524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…and this makes it all worthwhile!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ardrop 1"/>
          <p:cNvSpPr/>
          <p:nvPr/>
        </p:nvSpPr>
        <p:spPr>
          <a:xfrm>
            <a:off x="3962400" y="4267200"/>
            <a:ext cx="10668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CATS!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1143000"/>
          </a:xfrm>
        </p:spPr>
        <p:txBody>
          <a:bodyPr/>
          <a:lstStyle/>
          <a:p>
            <a:pPr algn="ctr"/>
            <a:r>
              <a:rPr lang="en-US" sz="3200" dirty="0" smtClean="0"/>
              <a:t>Undergraduate </a:t>
            </a:r>
            <a:r>
              <a:rPr lang="en-US" sz="3200" dirty="0"/>
              <a:t>Program(traditional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dirty="0" smtClean="0"/>
              <a:t>Admission Data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95382"/>
              </p:ext>
            </p:extLst>
          </p:nvPr>
        </p:nvGraphicFramePr>
        <p:xfrm>
          <a:off x="457200" y="1752600"/>
          <a:ext cx="7620000" cy="410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2015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2016 Application</a:t>
                      </a:r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 Applicants; </a:t>
                      </a:r>
                    </a:p>
                    <a:p>
                      <a:r>
                        <a:rPr lang="en-US" dirty="0" smtClean="0"/>
                        <a:t>104 Admitted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 Applicants;</a:t>
                      </a:r>
                    </a:p>
                    <a:p>
                      <a:r>
                        <a:rPr lang="en-US" baseline="0" dirty="0" smtClean="0"/>
                        <a:t>88 Admitted</a:t>
                      </a:r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Bozeman GPA cutoff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Billings GPA cutoff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3.577</a:t>
                      </a:r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Great Falls</a:t>
                      </a:r>
                      <a:r>
                        <a:rPr lang="en-US" baseline="0" dirty="0" smtClean="0"/>
                        <a:t> GPA cutoff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3.619</a:t>
                      </a:r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Missoula GPA cutoff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3.733</a:t>
                      </a:r>
                      <a:endParaRPr lang="en-US" dirty="0"/>
                    </a:p>
                  </a:txBody>
                  <a:tcPr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Kalispell</a:t>
                      </a:r>
                      <a:r>
                        <a:rPr lang="en-US" baseline="0" dirty="0" smtClean="0"/>
                        <a:t> GPA cutoff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8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542500"/>
              </p:ext>
            </p:extLst>
          </p:nvPr>
        </p:nvGraphicFramePr>
        <p:xfrm>
          <a:off x="1257300" y="1490785"/>
          <a:ext cx="6019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pPr algn="ctr"/>
            <a:r>
              <a:rPr lang="en-US" sz="3200" dirty="0"/>
              <a:t>NCLEX Program Reports; </a:t>
            </a:r>
            <a:br>
              <a:rPr lang="en-US" sz="3200" dirty="0"/>
            </a:br>
            <a:r>
              <a:rPr lang="en-US" sz="2000" dirty="0"/>
              <a:t>Mountain Measurement Inc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(Mean = 88.75)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Missoula Preceptor Awards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4" y="1415684"/>
            <a:ext cx="7769876" cy="51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pPr algn="ctr"/>
            <a:r>
              <a:rPr lang="en-US" sz="2800" dirty="0" smtClean="0"/>
              <a:t> </a:t>
            </a:r>
            <a:r>
              <a:rPr lang="en-US" sz="4000" dirty="0" smtClean="0"/>
              <a:t>Graduate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200" dirty="0" smtClean="0"/>
              <a:t>Admissions for fall 2016</a:t>
            </a:r>
          </a:p>
          <a:p>
            <a:pPr lvl="2"/>
            <a:r>
              <a:rPr lang="en-US" sz="3200" dirty="0" smtClean="0"/>
              <a:t>23 - Family/Individual Nurse Practitioner</a:t>
            </a:r>
          </a:p>
          <a:p>
            <a:pPr lvl="2"/>
            <a:r>
              <a:rPr lang="en-US" sz="3200" dirty="0"/>
              <a:t>5</a:t>
            </a:r>
            <a:r>
              <a:rPr lang="en-US" sz="3200" dirty="0" smtClean="0"/>
              <a:t> – Psychiatric Mental Health NP </a:t>
            </a:r>
          </a:p>
          <a:p>
            <a:pPr lvl="2"/>
            <a:r>
              <a:rPr lang="en-US" sz="3200" dirty="0" smtClean="0"/>
              <a:t>6 – CNL</a:t>
            </a:r>
          </a:p>
          <a:p>
            <a:pPr lvl="2"/>
            <a:r>
              <a:rPr lang="en-US" sz="3200" dirty="0" smtClean="0"/>
              <a:t>5 - ADRN-MN (CNL)</a:t>
            </a:r>
          </a:p>
          <a:p>
            <a:pPr lvl="2"/>
            <a:r>
              <a:rPr lang="en-US" sz="3200" b="1" dirty="0" smtClean="0"/>
              <a:t>TOTAL = 39</a:t>
            </a:r>
          </a:p>
          <a:p>
            <a:pPr lvl="2"/>
            <a:r>
              <a:rPr lang="en-US" sz="3200" dirty="0" smtClean="0"/>
              <a:t>Wait List: 18 qualified DNP applicants</a:t>
            </a:r>
          </a:p>
          <a:p>
            <a:pPr lvl="1"/>
            <a:r>
              <a:rPr lang="en-US" sz="3400" dirty="0"/>
              <a:t>8 DNP graduates – May </a:t>
            </a:r>
            <a:r>
              <a:rPr lang="en-US" sz="3400" dirty="0" smtClean="0"/>
              <a:t>2016</a:t>
            </a:r>
          </a:p>
          <a:p>
            <a:pPr lvl="1"/>
            <a:r>
              <a:rPr lang="en-US" sz="3400" dirty="0" smtClean="0"/>
              <a:t>CCNE Accreditation</a:t>
            </a:r>
          </a:p>
          <a:p>
            <a:pPr lvl="1"/>
            <a:r>
              <a:rPr lang="en-US" sz="3400" dirty="0" smtClean="0"/>
              <a:t>ADRN-MN –3 applicants recommended for admission for fall; hold until spring semester, 2017</a:t>
            </a:r>
            <a:endParaRPr lang="en-US" sz="3400" dirty="0"/>
          </a:p>
          <a:p>
            <a:pPr lvl="2"/>
            <a:endParaRPr lang="en-US" dirty="0" smtClean="0"/>
          </a:p>
          <a:p>
            <a:pPr lvl="1"/>
            <a:endParaRPr lang="en-US" sz="2200" dirty="0"/>
          </a:p>
          <a:p>
            <a:pPr lvl="3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4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3600" dirty="0" smtClean="0"/>
              <a:t>Caring for Our Own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27" y="2209800"/>
            <a:ext cx="7620000" cy="352944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 smtClean="0"/>
              <a:t>4 % </a:t>
            </a:r>
            <a:r>
              <a:rPr lang="en-US" sz="2600" dirty="0"/>
              <a:t>CON students American </a:t>
            </a:r>
            <a:r>
              <a:rPr lang="en-US" sz="2600" dirty="0" smtClean="0"/>
              <a:t>Indian; goal ~ 6%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$1,085,295 Indian Health Service 3 year grant approved for support of undergraduate students (Year #</a:t>
            </a:r>
            <a:r>
              <a:rPr lang="en-US" sz="2600" dirty="0"/>
              <a:t>3</a:t>
            </a:r>
            <a:r>
              <a:rPr lang="en-US" sz="2600" dirty="0" smtClean="0"/>
              <a:t>); new grant submission due June 1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$310,726/year for 2 years HRSA grant approved</a:t>
            </a:r>
            <a:r>
              <a:rPr lang="en-US" sz="2600" dirty="0"/>
              <a:t> </a:t>
            </a:r>
            <a:r>
              <a:rPr lang="en-US" sz="2600" dirty="0" smtClean="0"/>
              <a:t>(Year #1)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33400"/>
            <a:ext cx="1872327" cy="14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1144587"/>
          </a:xfrm>
        </p:spPr>
        <p:txBody>
          <a:bodyPr/>
          <a:lstStyle/>
          <a:p>
            <a:pPr algn="ctr"/>
            <a:r>
              <a:rPr lang="en-US" sz="3600" dirty="0" smtClean="0"/>
              <a:t>Domestic and International Outreach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7620000" cy="480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Domestic – many!  (Examples only)</a:t>
            </a:r>
          </a:p>
          <a:p>
            <a:pPr lvl="1"/>
            <a:r>
              <a:rPr lang="en-US" sz="1800" dirty="0"/>
              <a:t>Billings: Rescue </a:t>
            </a:r>
            <a:r>
              <a:rPr lang="en-US" sz="1800" dirty="0" smtClean="0"/>
              <a:t>Mission</a:t>
            </a:r>
            <a:endParaRPr lang="en-US" sz="1800" dirty="0"/>
          </a:p>
          <a:p>
            <a:pPr lvl="1"/>
            <a:r>
              <a:rPr lang="en-US" sz="1800" dirty="0"/>
              <a:t>Bozeman: Fort Peck Reservation experience for junior students</a:t>
            </a:r>
            <a:r>
              <a:rPr lang="en-US" sz="1800" dirty="0" smtClean="0"/>
              <a:t>; Hands Only CPR - </a:t>
            </a:r>
            <a:r>
              <a:rPr lang="en-US" sz="1800" dirty="0" err="1" smtClean="0"/>
              <a:t>Catapalooza</a:t>
            </a:r>
            <a:endParaRPr lang="en-US" sz="1800" dirty="0"/>
          </a:p>
          <a:p>
            <a:pPr lvl="1"/>
            <a:r>
              <a:rPr lang="en-US" sz="1800" dirty="0" smtClean="0"/>
              <a:t>Great Falls: Rescue Mission, Great Falls Community Garden</a:t>
            </a:r>
          </a:p>
          <a:p>
            <a:pPr lvl="1"/>
            <a:r>
              <a:rPr lang="en-US" sz="1800" dirty="0" smtClean="0"/>
              <a:t>Kalispell: Head Start Hats and Gloves: Helmet Safety Event</a:t>
            </a:r>
          </a:p>
          <a:p>
            <a:pPr lvl="1"/>
            <a:r>
              <a:rPr lang="en-US" sz="1800" dirty="0" smtClean="0"/>
              <a:t>Missoula</a:t>
            </a:r>
            <a:r>
              <a:rPr lang="en-US" sz="1800" dirty="0"/>
              <a:t>: “Improving Health in Ravalli County through Assessment, Education, and Evaluation” – </a:t>
            </a:r>
            <a:r>
              <a:rPr lang="en-US" sz="1800" dirty="0" err="1"/>
              <a:t>Heman</a:t>
            </a:r>
            <a:r>
              <a:rPr lang="en-US" sz="1800" dirty="0"/>
              <a:t> Foundation grant for $126,775 over 3 years; Child abuse prevention </a:t>
            </a:r>
            <a:r>
              <a:rPr lang="en-US" sz="1800" dirty="0" smtClean="0"/>
              <a:t>project</a:t>
            </a:r>
          </a:p>
          <a:p>
            <a:endParaRPr lang="en-US" sz="1800" dirty="0" smtClean="0"/>
          </a:p>
          <a:p>
            <a:r>
              <a:rPr lang="en-US" sz="1800" dirty="0" smtClean="0"/>
              <a:t>International</a:t>
            </a:r>
          </a:p>
          <a:p>
            <a:pPr lvl="1"/>
            <a:r>
              <a:rPr lang="en-US" sz="1800" dirty="0" smtClean="0"/>
              <a:t>Ecuador - 12 students;  </a:t>
            </a:r>
            <a:r>
              <a:rPr lang="en-US" sz="1800" dirty="0"/>
              <a:t>Karrin </a:t>
            </a:r>
            <a:r>
              <a:rPr lang="en-US" sz="1800" dirty="0" smtClean="0"/>
              <a:t>Sax, Maria Wines; focus on primary care</a:t>
            </a:r>
          </a:p>
          <a:p>
            <a:pPr lvl="1"/>
            <a:r>
              <a:rPr lang="en-US" sz="1800" dirty="0"/>
              <a:t> </a:t>
            </a:r>
            <a:r>
              <a:rPr lang="en-US" sz="1800" dirty="0" smtClean="0"/>
              <a:t>Cuba – </a:t>
            </a:r>
            <a:r>
              <a:rPr lang="en-US" sz="1800" dirty="0"/>
              <a:t>1</a:t>
            </a:r>
            <a:r>
              <a:rPr lang="en-US" sz="1800" dirty="0" smtClean="0"/>
              <a:t>3 students; Steve Glow; focus is to learn about health care system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"/>
            <a:ext cx="839341" cy="10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0"/>
            <a:ext cx="5961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ssential Leadership Traits of an &amp;#x0D;&amp;#x0A;Academic Dean&amp;#x0D;&amp;#x0A;&amp;#x0D;&amp;#x0A;How Those Traits Translate into Program Success&amp;#x0D;&amp;#x0A;&amp;#x0D;&amp;#x0A;Personal Case&amp;quot;&quot;/&gt;&lt;property id=&quot;20307&quot; value=&quot;306&quot;/&gt;&lt;/object&gt;&lt;object type=&quot;3&quot; unique_id=&quot;10005&quot;&gt;&lt;property id=&quot;20148&quot; value=&quot;5&quot;/&gt;&lt;property id=&quot;20300&quot; value=&quot;Slide 2 - &amp;quot;Presentation Outline&amp;quot;&quot;/&gt;&lt;property id=&quot;20307&quot; value=&quot;290&quot;/&gt;&lt;/object&gt;&lt;object type=&quot;3&quot; unique_id=&quot;10006&quot;&gt;&lt;property id=&quot;20148&quot; value=&quot;5&quot;/&gt;&lt;property id=&quot;20300&quot; value=&quot;Slide 3 - &amp;quot;Important  Leadership  Theories/Writings for Me&amp;quot;&quot;/&gt;&lt;property id=&quot;20307&quot; value=&quot;282&quot;/&gt;&lt;/object&gt;&lt;object type=&quot;3&quot; unique_id=&quot;10007&quot;&gt;&lt;property id=&quot;20148&quot; value=&quot;5&quot;/&gt;&lt;property id=&quot;20300&quot; value=&quot;Slide 4 - &amp;quot;Leadership Case&amp;quot;&quot;/&gt;&lt;property id=&quot;20307&quot; value=&quot;304&quot;/&gt;&lt;/object&gt;&lt;object type=&quot;3&quot; unique_id=&quot;10008&quot;&gt;&lt;property id=&quot;20148&quot; value=&quot;5&quot;/&gt;&lt;property id=&quot;20300&quot; value=&quot;Slide 5 - &amp;quot;#1: A Leader is … Visionary&amp;quot;&quot;/&gt;&lt;property id=&quot;20307&quot; value=&quot;288&quot;/&gt;&lt;/object&gt;&lt;object type=&quot;3&quot; unique_id=&quot;10009&quot;&gt;&lt;property id=&quot;20148&quot; value=&quot;5&quot;/&gt;&lt;property id=&quot;20300&quot; value=&quot;Slide 6 - &amp;quot;Leadership Trait #1 (Vision) and Program Success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#2: A Leader is … Action Oriented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Leadership Trait #2 (Action Oriented) and Program Success&amp;quot;&quot;/&gt;&lt;property id=&quot;20307&quot; value=&quot;284&quot;/&gt;&lt;/object&gt;&lt;object type=&quot;3&quot; unique_id=&quot;10012&quot;&gt;&lt;property id=&quot;20148&quot; value=&quot;5&quot;/&gt;&lt;property id=&quot;20300&quot; value=&quot;Slide 9 - &amp;quot;Case Application (Trait #1: Vision &amp;amp; #2: Action Oriented)&amp;quot;&quot;/&gt;&lt;property id=&quot;20307&quot; value=&quot;308&quot;/&gt;&lt;/object&gt;&lt;object type=&quot;3&quot; unique_id=&quot;10013&quot;&gt;&lt;property id=&quot;20148&quot; value=&quot;5&quot;/&gt;&lt;property id=&quot;20300&quot; value=&quot;Slide 10 - &amp;quot;Trait #3: A Leader is…Always Learning&amp;quot;&quot;/&gt;&lt;property id=&quot;20307&quot; value=&quot;293&quot;/&gt;&lt;/object&gt;&lt;object type=&quot;3&quot; unique_id=&quot;10014&quot;&gt;&lt;property id=&quot;20148&quot; value=&quot;5&quot;/&gt;&lt;property id=&quot;20300&quot; value=&quot;Slide 11 - &amp;quot;Leadership Trait #3 (Learning) and Program Success&amp;quot;&quot;/&gt;&lt;property id=&quot;20307&quot; value=&quot;295&quot;/&gt;&lt;/object&gt;&lt;object type=&quot;3&quot; unique_id=&quot;10015&quot;&gt;&lt;property id=&quot;20148&quot; value=&quot;5&quot;/&gt;&lt;property id=&quot;20300&quot; value=&quot;Slide 12 - &amp;quot;Trait #4: A Leader is a … Change Age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Leadership Trait #4 (Change) and Program Success &amp;quot;&quot;/&gt;&lt;property id=&quot;20307&quot; value=&quot;297&quot;/&gt;&lt;/object&gt;&lt;object type=&quot;3&quot; unique_id=&quot;10017&quot;&gt;&lt;property id=&quot;20148&quot; value=&quot;5&quot;/&gt;&lt;property id=&quot;20300&quot; value=&quot;Slide 14 - &amp;quot;Case Application (Trait #3 Learning &amp;amp; Trait #4 Change) &amp;quot;&quot;/&gt;&lt;property id=&quot;20307&quot; value=&quot;319&quot;/&gt;&lt;/object&gt;&lt;object type=&quot;3&quot; unique_id=&quot;10018&quot;&gt;&lt;property id=&quot;20148&quot; value=&quot;5&quot;/&gt;&lt;property id=&quot;20300&quot; value=&quot;Slide 15 - &amp;quot;Trait #5: A Leader….is a Problem Solver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Leadership Trait #5 (Problem Solver) and Program Success&amp;quot;&quot;/&gt;&lt;property id=&quot;20307&quot; value=&quot;323&quot;/&gt;&lt;/object&gt;&lt;object type=&quot;3&quot; unique_id=&quot;10020&quot;&gt;&lt;property id=&quot;20148&quot; value=&quot;5&quot;/&gt;&lt;property id=&quot;20300&quot; value=&quot;Slide 17 - &amp;quot;Trait # 6: A Leader…..Builds Relationships&amp;quot;&quot;/&gt;&lt;property id=&quot;20307&quot; value=&quot;305&quot;/&gt;&lt;/object&gt;&lt;object type=&quot;3&quot; unique_id=&quot;10021&quot;&gt;&lt;property id=&quot;20148&quot; value=&quot;5&quot;/&gt;&lt;property id=&quot;20300&quot; value=&quot;Slide 18 - &amp;quot;Leadership Trait #6 (Relationships) and Program Success&amp;quot;&quot;/&gt;&lt;property id=&quot;20307&quot; value=&quot;322&quot;/&gt;&lt;/object&gt;&lt;object type=&quot;3&quot; unique_id=&quot;10022&quot;&gt;&lt;property id=&quot;20148&quot; value=&quot;5&quot;/&gt;&lt;property id=&quot;20300&quot; value=&quot;Slide 19 - &amp;quot;Case Application (Trait # 5 – Problem Solver, Trait #6 – Relationships, and Trait #7 – Ethics)&amp;quot;&quot;/&gt;&lt;property id=&quot;20307&quot; value=&quot;321&quot;/&gt;&lt;/object&gt;&lt;object type=&quot;3&quot; unique_id=&quot;10023&quot;&gt;&lt;property id=&quot;20148&quot; value=&quot;5&quot;/&gt;&lt;property id=&quot;20300&quot; value=&quot;Slide 20 - &amp;quot;Trait #7: A Leader is… Ethical&amp;quot;&quot;/&gt;&lt;property id=&quot;20307&quot; value=&quot;291&quot;/&gt;&lt;/object&gt;&lt;object type=&quot;3&quot; unique_id=&quot;10024&quot;&gt;&lt;property id=&quot;20148&quot; value=&quot;5&quot;/&gt;&lt;property id=&quot;20300&quot; value=&quot;Slide 21 - &amp;quot;Leadership Trait #7 (Ethics) and Program Success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Case Application (Trait #7 – Ethics)&amp;quot;&quot;/&gt;&lt;property id=&quot;20307&quot; value=&quot;325&quot;/&gt;&lt;/object&gt;&lt;object type=&quot;3&quot; unique_id=&quot;10026&quot;&gt;&lt;property id=&quot;20148&quot; value=&quot;5&quot;/&gt;&lt;property id=&quot;20300&quot; value=&quot;Slide 23 - &amp;quot;And last – but not least….&amp;quot;&quot;/&gt;&lt;property id=&quot;20307&quot; value=&quot;318&quot;/&gt;&lt;/object&gt;&lt;object type=&quot;3&quot; unique_id=&quot;10027&quot;&gt;&lt;property id=&quot;20148&quot; value=&quot;5&quot;/&gt;&lt;property id=&quot;20300&quot; value=&quot;Slide 24&quot;/&gt;&lt;property id=&quot;20307&quot; value=&quot;324&quot;/&gt;&lt;/object&gt;&lt;object type=&quot;3&quot; unique_id=&quot;10028&quot;&gt;&lt;property id=&quot;20148&quot; value=&quot;5&quot;/&gt;&lt;property id=&quot;20300&quot; value=&quot;Slide 25 - &amp;quot;Lesson #7:Who I am Matters&amp;quot;&quot;/&gt;&lt;property id=&quot;20307&quot; value=&quot;300&quot;/&gt;&lt;/object&gt;&lt;object type=&quot;3&quot; unique_id=&quot;10029&quot;&gt;&lt;property id=&quot;20148&quot; value=&quot;5&quot;/&gt;&lt;property id=&quot;20300&quot; value=&quot;Slide 26 - &amp;quot;A Leader….Knows Her/himself&amp;quot;&quot;/&gt;&lt;property id=&quot;20307&quot; value=&quot;307&quot;/&gt;&lt;/object&gt;&lt;object type=&quot;3&quot; unique_id=&quot;10030&quot;&gt;&lt;property id=&quot;20148&quot; value=&quot;5&quot;/&gt;&lt;property id=&quot;20300&quot; value=&quot;Slide 27 - &amp;quot;&amp;#x0D;&amp;#x0A;&amp;#x0D;&amp;#x0A;&amp;#x0D;&amp;#x0A;&amp;#x0D;&amp;#x0A;&amp;#x0D;&amp;#x0A;&amp;#x0D;&amp;#x0A;&amp;#x0D;&amp;#x0A;&amp;#x0D;&amp;#x0A;&amp;quot;&quot;/&gt;&lt;property id=&quot;20307&quot; value=&quot;273&quot;/&gt;&lt;/object&gt;&lt;object type=&quot;3&quot; unique_id=&quot;10031&quot;&gt;&lt;property id=&quot;20148&quot; value=&quot;5&quot;/&gt;&lt;property id=&quot;20300&quot; value=&quot;Slide 28 - &amp;quot;Personal Case: North Dakota Nursing Education Consortium (NEC)&amp;quot;&quot;/&gt;&lt;property id=&quot;20307&quot; value=&quot;301&quot;/&gt;&lt;/object&gt;&lt;object type=&quot;3&quot; unique_id=&quot;10032&quot;&gt;&lt;property id=&quot;20148&quot; value=&quot;5&quot;/&gt;&lt;property id=&quot;20300&quot; value=&quot;Slide 29 - &amp;quot;Peacemaking and Program Success&amp;quot;&quot;/&gt;&lt;property id=&quot;20307&quot; value=&quot;316&quot;/&gt;&lt;/object&gt;&lt;object type=&quot;3&quot; unique_id=&quot;10033&quot;&gt;&lt;property id=&quot;20148&quot; value=&quot;5&quot;/&gt;&lt;property id=&quot;20300&quot; value=&quot;Slide 30 - &amp;quot;Case Stu&amp;quot;&quot;/&gt;&lt;property id=&quot;20307&quot; value=&quot;317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6831</TotalTime>
  <Words>935</Words>
  <Application>Microsoft Office PowerPoint</Application>
  <PresentationFormat>On-screen Show (4:3)</PresentationFormat>
  <Paragraphs>199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Adjacency</vt:lpstr>
      <vt:lpstr> College of Nursing 2015-2016</vt:lpstr>
      <vt:lpstr>Undergraduate Program</vt:lpstr>
      <vt:lpstr>Undergraduate Program(traditional)  Admission Data</vt:lpstr>
      <vt:lpstr>NCLEX Program Reports;  Mountain Measurement Inc. (Mean = 88.75)</vt:lpstr>
      <vt:lpstr>Missoula Preceptor Awards</vt:lpstr>
      <vt:lpstr> Graduate Program</vt:lpstr>
      <vt:lpstr>Caring for Our Own Program</vt:lpstr>
      <vt:lpstr>Domestic and International Outreach</vt:lpstr>
      <vt:lpstr>PowerPoint Presentation</vt:lpstr>
      <vt:lpstr>PowerPoint Presentation</vt:lpstr>
      <vt:lpstr>Research and Scholarship</vt:lpstr>
      <vt:lpstr>Technology Support</vt:lpstr>
      <vt:lpstr>Faculty and Staff</vt:lpstr>
      <vt:lpstr>PowerPoint Presentation</vt:lpstr>
      <vt:lpstr>Faculty/Staff  Pursuing  and EARNING the  Doctoral Degree</vt:lpstr>
      <vt:lpstr>Students</vt:lpstr>
      <vt:lpstr>MSU Comprehensive Campaign Goals and Money Raised - CON</vt:lpstr>
      <vt:lpstr>  Gifts to the College </vt:lpstr>
      <vt:lpstr>Upcoming Events</vt:lpstr>
      <vt:lpstr>The Future?</vt:lpstr>
      <vt:lpstr>PowerPoint Presentation</vt:lpstr>
      <vt:lpstr>PowerPoint Presentation</vt:lpstr>
    </vt:vector>
  </TitlesOfParts>
  <Company>College Of Nursing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essential leadership traits of an academic dean, how those traits translate into program success, and provide a case-in-point from your experience."</dc:title>
  <dc:creator>hmelland</dc:creator>
  <cp:lastModifiedBy>Melland, Helen</cp:lastModifiedBy>
  <cp:revision>561</cp:revision>
  <cp:lastPrinted>2016-05-03T16:13:17Z</cp:lastPrinted>
  <dcterms:created xsi:type="dcterms:W3CDTF">2009-03-16T18:31:35Z</dcterms:created>
  <dcterms:modified xsi:type="dcterms:W3CDTF">2017-05-18T16:32:06Z</dcterms:modified>
</cp:coreProperties>
</file>