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0" r:id="rId1"/>
  </p:sldMasterIdLst>
  <p:notesMasterIdLst>
    <p:notesMasterId r:id="rId25"/>
  </p:notesMasterIdLst>
  <p:handoutMasterIdLst>
    <p:handoutMasterId r:id="rId26"/>
  </p:handoutMasterIdLst>
  <p:sldIdLst>
    <p:sldId id="453" r:id="rId2"/>
    <p:sldId id="505" r:id="rId3"/>
    <p:sldId id="507" r:id="rId4"/>
    <p:sldId id="500" r:id="rId5"/>
    <p:sldId id="502" r:id="rId6"/>
    <p:sldId id="523" r:id="rId7"/>
    <p:sldId id="501" r:id="rId8"/>
    <p:sldId id="506" r:id="rId9"/>
    <p:sldId id="508" r:id="rId10"/>
    <p:sldId id="436" r:id="rId11"/>
    <p:sldId id="517" r:id="rId12"/>
    <p:sldId id="522" r:id="rId13"/>
    <p:sldId id="521" r:id="rId14"/>
    <p:sldId id="498" r:id="rId15"/>
    <p:sldId id="511" r:id="rId16"/>
    <p:sldId id="512" r:id="rId17"/>
    <p:sldId id="520" r:id="rId18"/>
    <p:sldId id="526" r:id="rId19"/>
    <p:sldId id="490" r:id="rId20"/>
    <p:sldId id="513" r:id="rId21"/>
    <p:sldId id="514" r:id="rId22"/>
    <p:sldId id="509" r:id="rId23"/>
    <p:sldId id="497" r:id="rId24"/>
  </p:sldIdLst>
  <p:sldSz cx="9144000" cy="6858000" type="screen4x3"/>
  <p:notesSz cx="7010400" cy="92964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lland, Helen" initials="MH" lastIdx="2" clrIdx="0">
    <p:extLst>
      <p:ext uri="{19B8F6BF-5375-455C-9EA6-DF929625EA0E}">
        <p15:presenceInfo xmlns:p15="http://schemas.microsoft.com/office/powerpoint/2012/main" userId="S-1-5-21-62665781-247875009-941767090-12966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34559" autoAdjust="0"/>
    <p:restoredTop sz="94434" autoAdjust="0"/>
  </p:normalViewPr>
  <p:slideViewPr>
    <p:cSldViewPr>
      <p:cViewPr varScale="1">
        <p:scale>
          <a:sx n="116" d="100"/>
          <a:sy n="116" d="100"/>
        </p:scale>
        <p:origin x="108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32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-2490" y="-7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 smtClean="0"/>
              <a:t>NCLEX</a:t>
            </a:r>
            <a:r>
              <a:rPr lang="en-US" sz="2000" b="1" baseline="0" dirty="0" smtClean="0"/>
              <a:t> PASS RATES: 2009-2017</a:t>
            </a:r>
            <a:endParaRPr lang="en-US" sz="2000" b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9555774278215226E-2"/>
          <c:y val="0.12443132108486439"/>
          <c:w val="0.93211089238845146"/>
          <c:h val="0.7375509311336082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 Passed MSU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Sheet1!$A$2:$A$10</c:f>
              <c:strCache>
                <c:ptCount val="9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2017-Qtr 1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85</c:v>
                </c:pt>
                <c:pt idx="1">
                  <c:v>89</c:v>
                </c:pt>
                <c:pt idx="2">
                  <c:v>89</c:v>
                </c:pt>
                <c:pt idx="3">
                  <c:v>92</c:v>
                </c:pt>
                <c:pt idx="4">
                  <c:v>91</c:v>
                </c:pt>
                <c:pt idx="5">
                  <c:v>88</c:v>
                </c:pt>
                <c:pt idx="6">
                  <c:v>94</c:v>
                </c:pt>
                <c:pt idx="7">
                  <c:v>90</c:v>
                </c:pt>
                <c:pt idx="8">
                  <c:v>94.38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% Passed MT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Sheet1!$A$2:$A$10</c:f>
              <c:strCache>
                <c:ptCount val="9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2017-Qtr 1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87</c:v>
                </c:pt>
                <c:pt idx="1">
                  <c:v>88</c:v>
                </c:pt>
                <c:pt idx="2">
                  <c:v>84</c:v>
                </c:pt>
                <c:pt idx="3">
                  <c:v>92</c:v>
                </c:pt>
                <c:pt idx="4">
                  <c:v>88</c:v>
                </c:pt>
                <c:pt idx="5">
                  <c:v>85</c:v>
                </c:pt>
                <c:pt idx="6">
                  <c:v>84</c:v>
                </c:pt>
                <c:pt idx="7">
                  <c:v>84</c:v>
                </c:pt>
                <c:pt idx="8">
                  <c:v>92.25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% Passed US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Sheet1!$A$2:$A$10</c:f>
              <c:strCache>
                <c:ptCount val="9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2017-Qtr 1</c:v>
                </c:pt>
              </c:strCache>
            </c:strRef>
          </c:cat>
          <c:val>
            <c:numRef>
              <c:f>Sheet1!$D$2:$D$10</c:f>
              <c:numCache>
                <c:formatCode>General</c:formatCode>
                <c:ptCount val="9"/>
                <c:pt idx="0">
                  <c:v>88</c:v>
                </c:pt>
                <c:pt idx="1">
                  <c:v>87</c:v>
                </c:pt>
                <c:pt idx="2">
                  <c:v>88</c:v>
                </c:pt>
                <c:pt idx="3">
                  <c:v>90</c:v>
                </c:pt>
                <c:pt idx="4">
                  <c:v>83</c:v>
                </c:pt>
                <c:pt idx="5">
                  <c:v>82</c:v>
                </c:pt>
                <c:pt idx="6">
                  <c:v>84</c:v>
                </c:pt>
                <c:pt idx="7">
                  <c:v>85</c:v>
                </c:pt>
                <c:pt idx="8">
                  <c:v>87.73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3994176"/>
        <c:axId val="173994736"/>
      </c:barChart>
      <c:catAx>
        <c:axId val="173994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3994736"/>
        <c:crosses val="autoZero"/>
        <c:auto val="1"/>
        <c:lblAlgn val="ctr"/>
        <c:lblOffset val="100"/>
        <c:noMultiLvlLbl val="0"/>
      </c:catAx>
      <c:valAx>
        <c:axId val="173994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3994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6185952299440834E-2"/>
          <c:y val="2.1359764239996318E-2"/>
          <c:w val="0.92200249343832019"/>
          <c:h val="0.89150314544015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Sheet1!$A$2:$A$10</c:f>
              <c:numCache>
                <c:formatCode>General</c:formatCode>
                <c:ptCount val="9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</c:numCache>
            </c:numRef>
          </c:cat>
          <c:val>
            <c:numRef>
              <c:f>Sheet1!$B$2:$B$10</c:f>
              <c:numCache>
                <c:formatCode>General</c:formatCode>
                <c:ptCount val="9"/>
                <c:pt idx="0">
                  <c:v>192</c:v>
                </c:pt>
                <c:pt idx="1">
                  <c:v>192</c:v>
                </c:pt>
                <c:pt idx="2">
                  <c:v>208</c:v>
                </c:pt>
                <c:pt idx="3">
                  <c:v>208</c:v>
                </c:pt>
                <c:pt idx="4">
                  <c:v>224</c:v>
                </c:pt>
                <c:pt idx="5">
                  <c:v>224</c:v>
                </c:pt>
                <c:pt idx="6">
                  <c:v>224</c:v>
                </c:pt>
                <c:pt idx="7">
                  <c:v>224</c:v>
                </c:pt>
                <c:pt idx="8">
                  <c:v>256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73996976"/>
        <c:axId val="173997536"/>
      </c:barChart>
      <c:catAx>
        <c:axId val="173996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3997536"/>
        <c:crosses val="autoZero"/>
        <c:auto val="1"/>
        <c:lblAlgn val="ctr"/>
        <c:lblOffset val="100"/>
        <c:noMultiLvlLbl val="0"/>
      </c:catAx>
      <c:valAx>
        <c:axId val="173997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3996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 UG AI by College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Agriculture</c:v>
                </c:pt>
                <c:pt idx="1">
                  <c:v>Arts and Arch</c:v>
                </c:pt>
                <c:pt idx="2">
                  <c:v>Business</c:v>
                </c:pt>
                <c:pt idx="3">
                  <c:v>EHHD</c:v>
                </c:pt>
                <c:pt idx="4">
                  <c:v>Engineering</c:v>
                </c:pt>
                <c:pt idx="5">
                  <c:v>Letters and Sci</c:v>
                </c:pt>
                <c:pt idx="6">
                  <c:v>NURSING</c:v>
                </c:pt>
                <c:pt idx="7">
                  <c:v>Gallatin Col</c:v>
                </c:pt>
                <c:pt idx="8">
                  <c:v>University Col</c:v>
                </c:pt>
                <c:pt idx="9">
                  <c:v>MSU Total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5</c:v>
                </c:pt>
                <c:pt idx="1">
                  <c:v>4.4000000000000004</c:v>
                </c:pt>
                <c:pt idx="2">
                  <c:v>3.4</c:v>
                </c:pt>
                <c:pt idx="3">
                  <c:v>3.9</c:v>
                </c:pt>
                <c:pt idx="4">
                  <c:v>3.2</c:v>
                </c:pt>
                <c:pt idx="5">
                  <c:v>4</c:v>
                </c:pt>
                <c:pt idx="6">
                  <c:v>6.1</c:v>
                </c:pt>
                <c:pt idx="7">
                  <c:v>2.2999999999999998</c:v>
                </c:pt>
                <c:pt idx="8">
                  <c:v>4.5</c:v>
                </c:pt>
                <c:pt idx="9">
                  <c:v>3.9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43133104"/>
        <c:axId val="243133664"/>
      </c:barChart>
      <c:catAx>
        <c:axId val="243133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3133664"/>
        <c:crosses val="autoZero"/>
        <c:auto val="1"/>
        <c:lblAlgn val="ctr"/>
        <c:lblOffset val="100"/>
        <c:noMultiLvlLbl val="0"/>
      </c:catAx>
      <c:valAx>
        <c:axId val="243133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3133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Sheet1!$A$2:$A$9</c:f>
              <c:numCache>
                <c:formatCode>General</c:formatCode>
                <c:ptCount val="8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 formatCode="&quot;$&quot;#,##0_);[Red]\(&quot;$&quot;#,##0\)">
                  <c:v>2257421</c:v>
                </c:pt>
                <c:pt idx="1">
                  <c:v>2775882</c:v>
                </c:pt>
                <c:pt idx="2">
                  <c:v>3158355</c:v>
                </c:pt>
                <c:pt idx="3">
                  <c:v>4756214</c:v>
                </c:pt>
                <c:pt idx="4">
                  <c:v>5385844</c:v>
                </c:pt>
                <c:pt idx="5">
                  <c:v>3687418</c:v>
                </c:pt>
                <c:pt idx="6">
                  <c:v>3524724</c:v>
                </c:pt>
                <c:pt idx="7">
                  <c:v>5133519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Sheet1!$A$2:$A$9</c:f>
              <c:numCache>
                <c:formatCode>General</c:formatCode>
                <c:ptCount val="8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</c:numCache>
            </c:numRef>
          </c:cat>
          <c:val>
            <c:numRef>
              <c:f>Sheet1!$C$2:$C$9</c:f>
              <c:numCache>
                <c:formatCode>General</c:formatCode>
                <c:ptCount val="8"/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Sheet1!$A$2:$A$9</c:f>
              <c:numCache>
                <c:formatCode>General</c:formatCode>
                <c:ptCount val="8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</c:numCache>
            </c:numRef>
          </c:cat>
          <c:val>
            <c:numRef>
              <c:f>Sheet1!$D$2:$D$9</c:f>
              <c:numCache>
                <c:formatCode>General</c:formatCode>
                <c:ptCount val="8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43137024"/>
        <c:axId val="243137584"/>
      </c:barChart>
      <c:catAx>
        <c:axId val="243137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3137584"/>
        <c:crosses val="autoZero"/>
        <c:auto val="1"/>
        <c:lblAlgn val="ctr"/>
        <c:lblOffset val="100"/>
        <c:noMultiLvlLbl val="0"/>
      </c:catAx>
      <c:valAx>
        <c:axId val="243137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_);[Red]\(&quot;$&quot;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3137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9.7604618242944349E-2"/>
          <c:y val="5.7687715506149956E-2"/>
          <c:w val="0.87217066265593202"/>
          <c:h val="0.80601564510318569"/>
        </c:manualLayout>
      </c:layout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dk1">
                  <a:tint val="885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dk1">
                  <a:tint val="88500"/>
                </a:schemeClr>
              </a:solidFill>
              <a:ln w="9525">
                <a:solidFill>
                  <a:schemeClr val="dk1">
                    <a:tint val="88500"/>
                  </a:schemeClr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dk1">
                    <a:tint val="88500"/>
                  </a:schemeClr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Sheet1!$A$3:$A$11</c:f>
              <c:numCache>
                <c:formatCode>General</c:formatCode>
                <c:ptCount val="9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</c:numCache>
            </c:numRef>
          </c:xVal>
          <c:yVal>
            <c:numRef>
              <c:f>Sheet1!$B$3:$B$11</c:f>
              <c:numCache>
                <c:formatCode>General</c:formatCode>
                <c:ptCount val="9"/>
                <c:pt idx="0">
                  <c:v>15</c:v>
                </c:pt>
                <c:pt idx="1">
                  <c:v>3</c:v>
                </c:pt>
                <c:pt idx="2">
                  <c:v>14</c:v>
                </c:pt>
                <c:pt idx="3">
                  <c:v>15</c:v>
                </c:pt>
                <c:pt idx="4">
                  <c:v>12</c:v>
                </c:pt>
                <c:pt idx="5">
                  <c:v>20</c:v>
                </c:pt>
                <c:pt idx="6">
                  <c:v>14</c:v>
                </c:pt>
                <c:pt idx="7">
                  <c:v>24</c:v>
                </c:pt>
                <c:pt idx="8">
                  <c:v>28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2769424"/>
        <c:axId val="242769984"/>
      </c:scatterChart>
      <c:valAx>
        <c:axId val="2427694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2769984"/>
        <c:crosses val="autoZero"/>
        <c:crossBetween val="midCat"/>
      </c:valAx>
      <c:valAx>
        <c:axId val="242769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Publications (#)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276942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Raised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People</c:v>
                </c:pt>
                <c:pt idx="1">
                  <c:v>Place</c:v>
                </c:pt>
                <c:pt idx="2">
                  <c:v>Programs</c:v>
                </c:pt>
                <c:pt idx="3">
                  <c:v>Total</c:v>
                </c:pt>
              </c:strCache>
            </c:strRef>
          </c:cat>
          <c:val>
            <c:numRef>
              <c:f>Sheet1!$B$2:$B$5</c:f>
              <c:numCache>
                <c:formatCode>"$"#,##0_);[Red]\("$"#,##0\)</c:formatCode>
                <c:ptCount val="4"/>
                <c:pt idx="0">
                  <c:v>5569333</c:v>
                </c:pt>
                <c:pt idx="1">
                  <c:v>0</c:v>
                </c:pt>
                <c:pt idx="2">
                  <c:v>8099641</c:v>
                </c:pt>
                <c:pt idx="3">
                  <c:v>13669004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CON Goal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People</c:v>
                </c:pt>
                <c:pt idx="1">
                  <c:v>Place</c:v>
                </c:pt>
                <c:pt idx="2">
                  <c:v>Programs</c:v>
                </c:pt>
                <c:pt idx="3">
                  <c:v>Total</c:v>
                </c:pt>
              </c:strCache>
            </c:strRef>
          </c:cat>
          <c:val>
            <c:numRef>
              <c:f>Sheet1!$C$2:$C$5</c:f>
              <c:numCache>
                <c:formatCode>"$"#,##0_);[Red]\("$"#,##0\)</c:formatCode>
                <c:ptCount val="4"/>
                <c:pt idx="0">
                  <c:v>4000000</c:v>
                </c:pt>
                <c:pt idx="1">
                  <c:v>0</c:v>
                </c:pt>
                <c:pt idx="2">
                  <c:v>4500000</c:v>
                </c:pt>
                <c:pt idx="3">
                  <c:v>8500000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3495760"/>
        <c:axId val="171050864"/>
      </c:barChart>
      <c:catAx>
        <c:axId val="173495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1050864"/>
        <c:crosses val="autoZero"/>
        <c:auto val="1"/>
        <c:lblAlgn val="ctr"/>
        <c:lblOffset val="100"/>
        <c:noMultiLvlLbl val="0"/>
      </c:catAx>
      <c:valAx>
        <c:axId val="171050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_);[Red]\(&quot;$&quot;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3495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5B704B-8AAB-4F24-98DC-0A34AC4662AA}" type="datetimeFigureOut">
              <a:rPr lang="en-US" smtClean="0"/>
              <a:pPr/>
              <a:t>5/18/2017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742F39-388C-4FFF-8436-7210BDC9865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8090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4DAAF1-96B3-427A-87CD-8E81D3820D0F}" type="datetimeFigureOut">
              <a:rPr lang="en-US" smtClean="0"/>
              <a:pPr/>
              <a:t>5/18/2017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EA28D1-9160-43C0-8FD5-7ABEA2F74E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566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5E03A-68E3-4F6A-B5CB-420AA83E2E36}" type="datetimeFigureOut">
              <a:rPr lang="en-US" smtClean="0"/>
              <a:pPr/>
              <a:t>5/18/2017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E9E60-09B9-4228-A706-3961C1A0951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5E03A-68E3-4F6A-B5CB-420AA83E2E36}" type="datetimeFigureOut">
              <a:rPr lang="en-US" smtClean="0"/>
              <a:pPr/>
              <a:t>5/18/2017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E9E60-09B9-4228-A706-3961C1A0951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5E03A-68E3-4F6A-B5CB-420AA83E2E36}" type="datetimeFigureOut">
              <a:rPr lang="en-US" smtClean="0"/>
              <a:pPr/>
              <a:t>5/18/2017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E9E60-09B9-4228-A706-3961C1A0951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5E03A-68E3-4F6A-B5CB-420AA83E2E36}" type="datetimeFigureOut">
              <a:rPr lang="en-US" smtClean="0"/>
              <a:pPr/>
              <a:t>5/18/2017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E9E60-09B9-4228-A706-3961C1A0951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5E03A-68E3-4F6A-B5CB-420AA83E2E36}" type="datetimeFigureOut">
              <a:rPr lang="en-US" smtClean="0"/>
              <a:pPr/>
              <a:t>5/18/2017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E9E60-09B9-4228-A706-3961C1A0951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5E03A-68E3-4F6A-B5CB-420AA83E2E36}" type="datetimeFigureOut">
              <a:rPr lang="en-US" smtClean="0"/>
              <a:pPr/>
              <a:t>5/18/2017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E9E60-09B9-4228-A706-3961C1A0951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5E03A-68E3-4F6A-B5CB-420AA83E2E36}" type="datetimeFigureOut">
              <a:rPr lang="en-US" smtClean="0"/>
              <a:pPr/>
              <a:t>5/18/2017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E9E60-09B9-4228-A706-3961C1A0951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5E03A-68E3-4F6A-B5CB-420AA83E2E36}" type="datetimeFigureOut">
              <a:rPr lang="en-US" smtClean="0"/>
              <a:pPr/>
              <a:t>5/18/2017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E9E60-09B9-4228-A706-3961C1A0951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5E03A-68E3-4F6A-B5CB-420AA83E2E36}" type="datetimeFigureOut">
              <a:rPr lang="en-US" smtClean="0"/>
              <a:pPr/>
              <a:t>5/18/2017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E9E60-09B9-4228-A706-3961C1A0951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5E03A-68E3-4F6A-B5CB-420AA83E2E36}" type="datetimeFigureOut">
              <a:rPr lang="en-US" smtClean="0"/>
              <a:pPr/>
              <a:t>5/18/2017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E9E60-09B9-4228-A706-3961C1A095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5E03A-68E3-4F6A-B5CB-420AA83E2E36}" type="datetimeFigureOut">
              <a:rPr lang="en-US" smtClean="0"/>
              <a:pPr/>
              <a:t>5/18/2017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1E9E60-09B9-4228-A706-3961C1A095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871E9E60-09B9-4228-A706-3961C1A095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A605E03A-68E3-4F6A-B5CB-420AA83E2E36}" type="datetimeFigureOut">
              <a:rPr lang="en-US" smtClean="0"/>
              <a:pPr/>
              <a:t>5/18/2017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528" y="5867400"/>
            <a:ext cx="1033272" cy="8576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"/><Relationship Id="rId7" Type="http://schemas.openxmlformats.org/officeDocument/2006/relationships/image" Target="../media/image25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7620000" cy="655638"/>
          </a:xfrm>
        </p:spPr>
        <p:txBody>
          <a:bodyPr/>
          <a:lstStyle/>
          <a:p>
            <a:pPr algn="ctr"/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Looking Backward and Forward</a:t>
            </a:r>
            <a:br>
              <a:rPr lang="en-US" dirty="0" smtClean="0"/>
            </a:br>
            <a:r>
              <a:rPr lang="en-US" sz="2800" dirty="0" smtClean="0"/>
              <a:t>(2009-2017) </a:t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2971800"/>
            <a:ext cx="6014220" cy="762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6229" flipH="1">
            <a:off x="685800" y="1856649"/>
            <a:ext cx="1280310" cy="118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97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5400"/>
            <a:ext cx="7620000" cy="122238"/>
          </a:xfrm>
        </p:spPr>
        <p:txBody>
          <a:bodyPr/>
          <a:lstStyle/>
          <a:p>
            <a:r>
              <a:rPr lang="en-US" sz="3600" dirty="0" smtClean="0"/>
              <a:t>Metric 2.3: State of the art </a:t>
            </a:r>
            <a:br>
              <a:rPr lang="en-US" sz="3600" dirty="0" smtClean="0"/>
            </a:br>
            <a:r>
              <a:rPr lang="en-US" sz="3600" dirty="0" smtClean="0"/>
              <a:t>technology and informatics </a:t>
            </a:r>
            <a:br>
              <a:rPr lang="en-US" sz="3600" dirty="0" smtClean="0"/>
            </a:br>
            <a:r>
              <a:rPr lang="en-US" sz="3600" dirty="0" smtClean="0"/>
              <a:t>to optimize outcomes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239" y="2353634"/>
            <a:ext cx="7620000" cy="4732966"/>
          </a:xfrm>
        </p:spPr>
        <p:txBody>
          <a:bodyPr>
            <a:normAutofit/>
          </a:bodyPr>
          <a:lstStyle/>
          <a:p>
            <a:endParaRPr lang="en-US" sz="1800" dirty="0" smtClean="0"/>
          </a:p>
          <a:p>
            <a:r>
              <a:rPr lang="en-US" sz="2000" dirty="0" smtClean="0"/>
              <a:t>Annual updates to telepresence system, TVs, and desktops on each campus </a:t>
            </a:r>
          </a:p>
          <a:p>
            <a:r>
              <a:rPr lang="en-US" sz="2000" dirty="0" smtClean="0"/>
              <a:t>HIEM network between Kalispell and Missoula </a:t>
            </a:r>
          </a:p>
          <a:p>
            <a:r>
              <a:rPr lang="en-US" sz="2000" dirty="0" smtClean="0"/>
              <a:t>EFAC ($150,000 – FY18); Birthing manikin, SimPad, Medical dispensing cart</a:t>
            </a:r>
          </a:p>
          <a:p>
            <a:r>
              <a:rPr lang="en-US" sz="2000" dirty="0" smtClean="0"/>
              <a:t>CFAC ($52,000 – FY 18); Videoconference equipment</a:t>
            </a:r>
          </a:p>
          <a:p>
            <a:r>
              <a:rPr lang="en-US" sz="2000" dirty="0" smtClean="0"/>
              <a:t>Box, WebEx, etc. </a:t>
            </a:r>
          </a:p>
          <a:p>
            <a:r>
              <a:rPr lang="en-US" sz="2000" dirty="0" smtClean="0"/>
              <a:t>Simulation emphasis – faculty development, ad hoc simulation group </a:t>
            </a:r>
          </a:p>
          <a:p>
            <a:r>
              <a:rPr lang="en-US" sz="2000" dirty="0" smtClean="0"/>
              <a:t>IT Council</a:t>
            </a:r>
            <a:endParaRPr lang="en-US" sz="2000" dirty="0"/>
          </a:p>
          <a:p>
            <a:endParaRPr lang="en-US" sz="1800" dirty="0" smtClean="0"/>
          </a:p>
          <a:p>
            <a:pPr lvl="1"/>
            <a:endParaRPr lang="en-US" sz="1800" dirty="0" smtClean="0"/>
          </a:p>
          <a:p>
            <a:pPr lvl="1"/>
            <a:endParaRPr lang="en-US" sz="2400" dirty="0" smtClean="0"/>
          </a:p>
          <a:p>
            <a:pPr lvl="1"/>
            <a:endParaRPr lang="en-US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97795"/>
            <a:ext cx="223138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359405"/>
            <a:ext cx="1551038" cy="232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71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5400"/>
            <a:ext cx="7620000" cy="122238"/>
          </a:xfrm>
        </p:spPr>
        <p:txBody>
          <a:bodyPr/>
          <a:lstStyle/>
          <a:p>
            <a:r>
              <a:rPr lang="en-US" sz="4000" dirty="0" smtClean="0"/>
              <a:t>Strategic Plan GOAL #3: Discovery of Knowledge-Research and Scholarly Activities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079" y="2895600"/>
            <a:ext cx="7620000" cy="48006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3200" dirty="0" smtClean="0"/>
              <a:t>To serve as leaders in nursing by generating, translating, and disseminating knowledge through research and scholarly activities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85800" y="4800600"/>
            <a:ext cx="266700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0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Metric 3.1: Enhance, value and support research and scholarship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2600" dirty="0" smtClean="0"/>
              <a:t>Research Topics of Current Tenure Track Faculty (from </a:t>
            </a:r>
            <a:r>
              <a:rPr lang="en-US" sz="2600" i="1" dirty="0" smtClean="0"/>
              <a:t>Continuum</a:t>
            </a:r>
            <a:r>
              <a:rPr lang="en-US" sz="2600" dirty="0" smtClean="0"/>
              <a:t>, Issue #3)</a:t>
            </a:r>
          </a:p>
          <a:p>
            <a:pPr lvl="1"/>
            <a:r>
              <a:rPr lang="en-US" b="1" dirty="0" smtClean="0"/>
              <a:t>Dr. Sandra Benavides –Vaello</a:t>
            </a:r>
            <a:r>
              <a:rPr lang="en-US" dirty="0" smtClean="0"/>
              <a:t>: Sociocultural </a:t>
            </a:r>
            <a:r>
              <a:rPr lang="en-US" dirty="0"/>
              <a:t>aspects of chronic disease in the Latino </a:t>
            </a:r>
            <a:r>
              <a:rPr lang="en-US" dirty="0" smtClean="0"/>
              <a:t>population (funded)</a:t>
            </a:r>
          </a:p>
          <a:p>
            <a:pPr lvl="1"/>
            <a:r>
              <a:rPr lang="en-US" b="1" dirty="0" smtClean="0"/>
              <a:t>Dr. Peter Buerhaus</a:t>
            </a:r>
            <a:r>
              <a:rPr lang="en-US" dirty="0" smtClean="0"/>
              <a:t>: Economics of the nursing and medical workforce (funded)</a:t>
            </a:r>
          </a:p>
          <a:p>
            <a:pPr lvl="1"/>
            <a:r>
              <a:rPr lang="en-US" b="1" dirty="0" smtClean="0"/>
              <a:t>Dr. Yoshi Colclough</a:t>
            </a:r>
            <a:r>
              <a:rPr lang="en-US" dirty="0" smtClean="0"/>
              <a:t>: Generational and cultural differences in end-of-life care (funded)</a:t>
            </a:r>
          </a:p>
          <a:p>
            <a:pPr lvl="1"/>
            <a:r>
              <a:rPr lang="en-US" b="1" dirty="0" smtClean="0"/>
              <a:t>Dr. Tracy Hellem</a:t>
            </a:r>
            <a:r>
              <a:rPr lang="en-US" dirty="0" smtClean="0"/>
              <a:t>: Novel approaches to manage mood symptoms in those with and without substance use disorders (funded)</a:t>
            </a:r>
          </a:p>
          <a:p>
            <a:pPr lvl="1"/>
            <a:r>
              <a:rPr lang="en-US" b="1" dirty="0" smtClean="0"/>
              <a:t>Dr. Wade Hill</a:t>
            </a:r>
            <a:r>
              <a:rPr lang="en-US" dirty="0" smtClean="0"/>
              <a:t>: Determinants of human environmental exposures (funded – training grant)</a:t>
            </a:r>
          </a:p>
          <a:p>
            <a:pPr lvl="1"/>
            <a:r>
              <a:rPr lang="en-US" b="1" dirty="0" smtClean="0"/>
              <a:t>Dr. Elizabeth Kinion</a:t>
            </a:r>
            <a:r>
              <a:rPr lang="en-US" dirty="0" smtClean="0"/>
              <a:t>: Oral health and health disparities in rural and American Indian communities (funded)</a:t>
            </a:r>
          </a:p>
          <a:p>
            <a:pPr lvl="1"/>
            <a:r>
              <a:rPr lang="en-US" b="1" dirty="0" smtClean="0"/>
              <a:t>Dr. Sandy Kuntz</a:t>
            </a:r>
            <a:r>
              <a:rPr lang="en-US" dirty="0" smtClean="0"/>
              <a:t>: Environmental health and health disparities</a:t>
            </a:r>
          </a:p>
          <a:p>
            <a:pPr lvl="1"/>
            <a:r>
              <a:rPr lang="en-US" b="1" dirty="0" smtClean="0"/>
              <a:t>Dr. Laura Larsson: </a:t>
            </a:r>
            <a:r>
              <a:rPr lang="en-US" dirty="0" smtClean="0"/>
              <a:t>Risk communication research with vulnerable groups (funded)</a:t>
            </a:r>
          </a:p>
          <a:p>
            <a:pPr lvl="1"/>
            <a:r>
              <a:rPr lang="en-US" b="1" dirty="0" smtClean="0"/>
              <a:t>Dr. Susan Luparell</a:t>
            </a:r>
            <a:r>
              <a:rPr lang="en-US" dirty="0" smtClean="0"/>
              <a:t>: Incivility in nursing and nursing education</a:t>
            </a:r>
          </a:p>
          <a:p>
            <a:pPr lvl="1"/>
            <a:r>
              <a:rPr lang="en-US" b="1" dirty="0" smtClean="0"/>
              <a:t>Dr. Polly Petersen</a:t>
            </a:r>
            <a:r>
              <a:rPr lang="en-US" dirty="0" smtClean="0"/>
              <a:t>: Characteristics of APRN practice </a:t>
            </a:r>
          </a:p>
          <a:p>
            <a:pPr lvl="1"/>
            <a:r>
              <a:rPr lang="en-US" b="1" dirty="0" smtClean="0"/>
              <a:t>Dr. Alice Running</a:t>
            </a:r>
            <a:r>
              <a:rPr lang="en-US" dirty="0" smtClean="0"/>
              <a:t>: Use of complementary/integrative therapies</a:t>
            </a:r>
          </a:p>
          <a:p>
            <a:pPr lvl="1"/>
            <a:r>
              <a:rPr lang="en-US" b="1" dirty="0" smtClean="0"/>
              <a:t>Dr. Jean Shreffler-Grant</a:t>
            </a:r>
            <a:r>
              <a:rPr lang="en-US" dirty="0" smtClean="0"/>
              <a:t>: Health literacy about complementary care among rural residents (funded)</a:t>
            </a:r>
          </a:p>
          <a:p>
            <a:pPr lvl="1"/>
            <a:r>
              <a:rPr lang="en-US" b="1" dirty="0" smtClean="0"/>
              <a:t>Dr. Christina Sieloff</a:t>
            </a:r>
            <a:r>
              <a:rPr lang="en-US" dirty="0" smtClean="0"/>
              <a:t>: The impact of empowerment on care outcomes</a:t>
            </a:r>
          </a:p>
          <a:p>
            <a:pPr lvl="1"/>
            <a:r>
              <a:rPr lang="en-US" b="1" dirty="0" smtClean="0"/>
              <a:t>Dr. Donna Williams</a:t>
            </a:r>
            <a:r>
              <a:rPr lang="en-US" dirty="0" smtClean="0"/>
              <a:t>: Microcirculation and control of water permeability by intact, living capillaries (funded – traineeship)</a:t>
            </a:r>
          </a:p>
          <a:p>
            <a:pPr lvl="1"/>
            <a:r>
              <a:rPr lang="en-US" b="1" dirty="0" smtClean="0"/>
              <a:t>Dr. Charlie Winters</a:t>
            </a:r>
            <a:r>
              <a:rPr lang="en-US" dirty="0" smtClean="0"/>
              <a:t>: Rural health issues especially related to asbestos-related disease</a:t>
            </a:r>
          </a:p>
          <a:p>
            <a:r>
              <a:rPr lang="en-US" dirty="0" smtClean="0"/>
              <a:t>Many Non-Tenure Track faculty doing evidence based practice scholarly projects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94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7008"/>
            <a:ext cx="7620000" cy="1143000"/>
          </a:xfrm>
        </p:spPr>
        <p:txBody>
          <a:bodyPr/>
          <a:lstStyle/>
          <a:p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3200" dirty="0" smtClean="0"/>
              <a:t>Metric 3.2: Increase the number and dollar of research grants submitted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                                 </a:t>
            </a:r>
            <a:r>
              <a:rPr lang="en-US" sz="1600" dirty="0" smtClean="0"/>
              <a:t>Research and Sponsored Programs Funding</a:t>
            </a:r>
            <a:endParaRPr lang="en-US" sz="16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8831773"/>
              </p:ext>
            </p:extLst>
          </p:nvPr>
        </p:nvGraphicFramePr>
        <p:xfrm>
          <a:off x="457200" y="2362200"/>
          <a:ext cx="678180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1219200"/>
            <a:ext cx="1445764" cy="108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46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Metric 3.3 </a:t>
            </a:r>
            <a:r>
              <a:rPr lang="en-US" sz="3200" dirty="0" smtClean="0"/>
              <a:t>Tripled </a:t>
            </a:r>
            <a:r>
              <a:rPr lang="en-US" sz="3200" dirty="0" smtClean="0"/>
              <a:t>refereed publication productivity</a:t>
            </a:r>
            <a:endParaRPr lang="en-US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4356979"/>
              </p:ext>
            </p:extLst>
          </p:nvPr>
        </p:nvGraphicFramePr>
        <p:xfrm>
          <a:off x="457200" y="2144712"/>
          <a:ext cx="6781800" cy="3417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14400"/>
            <a:ext cx="149860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7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sz="4000" dirty="0"/>
              <a:t>Strategic </a:t>
            </a:r>
            <a:r>
              <a:rPr lang="en-US" sz="4000" dirty="0" smtClean="0"/>
              <a:t>Plan GOAL4: Outreach -Promotion of Health and Wellness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2362200"/>
            <a:ext cx="7620000" cy="4800600"/>
          </a:xfrm>
        </p:spPr>
        <p:txBody>
          <a:bodyPr/>
          <a:lstStyle/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sz="3200" dirty="0" smtClean="0"/>
              <a:t>To promote health and wellness through professional practice, collaboration, consultation, civic engagement, education, and leadership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19600"/>
            <a:ext cx="1733550" cy="2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1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Awards </a:t>
            </a:r>
            <a:r>
              <a:rPr lang="en-US" sz="3200" dirty="0"/>
              <a:t>e</a:t>
            </a:r>
            <a:r>
              <a:rPr lang="en-US" sz="3200" dirty="0" smtClean="0"/>
              <a:t>stablished: Recognition of faculty, staff, alumni, and clinical partners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57200" y="1219201"/>
            <a:ext cx="3657600" cy="533400"/>
          </a:xfrm>
        </p:spPr>
        <p:txBody>
          <a:bodyPr/>
          <a:lstStyle/>
          <a:p>
            <a:r>
              <a:rPr lang="en-US" dirty="0" smtClean="0"/>
              <a:t>Internal College Awards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1945482"/>
            <a:ext cx="3657600" cy="4180681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Internal College awards ($1000) </a:t>
            </a:r>
          </a:p>
          <a:p>
            <a:pPr lvl="1"/>
            <a:r>
              <a:rPr lang="en-US" dirty="0" smtClean="0"/>
              <a:t>Outstanding Researcher</a:t>
            </a:r>
          </a:p>
          <a:p>
            <a:pPr lvl="2"/>
            <a:r>
              <a:rPr lang="en-US" dirty="0" smtClean="0"/>
              <a:t>Elizabeth Kinion – 2015</a:t>
            </a:r>
          </a:p>
          <a:p>
            <a:pPr lvl="2"/>
            <a:r>
              <a:rPr lang="en-US" dirty="0" smtClean="0"/>
              <a:t>Christina Sieloff – 2016</a:t>
            </a:r>
          </a:p>
          <a:p>
            <a:pPr lvl="2"/>
            <a:r>
              <a:rPr lang="en-US" dirty="0" smtClean="0"/>
              <a:t>???- 2017</a:t>
            </a:r>
          </a:p>
          <a:p>
            <a:pPr lvl="1"/>
            <a:r>
              <a:rPr lang="en-US" dirty="0" smtClean="0"/>
              <a:t>Outstanding Staff</a:t>
            </a:r>
          </a:p>
          <a:p>
            <a:pPr lvl="2"/>
            <a:r>
              <a:rPr lang="en-US" dirty="0" smtClean="0"/>
              <a:t>Jennifer McCall – 2015</a:t>
            </a:r>
          </a:p>
          <a:p>
            <a:pPr lvl="2"/>
            <a:r>
              <a:rPr lang="en-US" dirty="0" smtClean="0"/>
              <a:t>Michelle Baker – 2016</a:t>
            </a:r>
          </a:p>
          <a:p>
            <a:pPr lvl="2"/>
            <a:r>
              <a:rPr lang="en-US" dirty="0" smtClean="0"/>
              <a:t>???- 2017</a:t>
            </a:r>
          </a:p>
          <a:p>
            <a:pPr lvl="1"/>
            <a:r>
              <a:rPr lang="en-US" dirty="0" smtClean="0"/>
              <a:t>Outstanding Teacher</a:t>
            </a:r>
          </a:p>
          <a:p>
            <a:pPr lvl="2"/>
            <a:r>
              <a:rPr lang="en-US" dirty="0" smtClean="0"/>
              <a:t>Steve Glow – 2015</a:t>
            </a:r>
          </a:p>
          <a:p>
            <a:pPr lvl="2"/>
            <a:r>
              <a:rPr lang="en-US" dirty="0" smtClean="0"/>
              <a:t>Teresa Wicks – 2016</a:t>
            </a:r>
          </a:p>
          <a:p>
            <a:pPr lvl="2"/>
            <a:r>
              <a:rPr lang="en-US" dirty="0" smtClean="0"/>
              <a:t>???- 2017</a:t>
            </a:r>
          </a:p>
          <a:p>
            <a:r>
              <a:rPr lang="en-US" dirty="0" smtClean="0"/>
              <a:t>Community Partner Award</a:t>
            </a:r>
          </a:p>
          <a:p>
            <a:pPr lvl="1"/>
            <a:r>
              <a:rPr lang="en-US" dirty="0" smtClean="0"/>
              <a:t>Julie Hickethier, Benefis – 2014</a:t>
            </a:r>
          </a:p>
          <a:p>
            <a:pPr lvl="1"/>
            <a:r>
              <a:rPr lang="en-US" dirty="0" smtClean="0"/>
              <a:t>Pat Wilson, KRMC – 2015</a:t>
            </a:r>
          </a:p>
          <a:p>
            <a:pPr lvl="1"/>
            <a:r>
              <a:rPr lang="en-US" dirty="0" smtClean="0"/>
              <a:t>Mari Dominguez , BridgerCare – 2016 (spring)</a:t>
            </a:r>
          </a:p>
          <a:p>
            <a:pPr lvl="1"/>
            <a:r>
              <a:rPr lang="en-US" dirty="0" smtClean="0"/>
              <a:t>BJ Gilmore, St. Vincent’s Healthcare – 2016 (winter)</a:t>
            </a:r>
          </a:p>
          <a:p>
            <a:pPr lvl="1"/>
            <a:r>
              <a:rPr lang="en-US" dirty="0" smtClean="0"/>
              <a:t>Kenny Smoker, Ft. Peck, 2017</a:t>
            </a:r>
          </a:p>
          <a:p>
            <a:pPr lvl="1"/>
            <a:endParaRPr lang="en-US" dirty="0" smtClean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419600" y="1219201"/>
            <a:ext cx="3657600" cy="533400"/>
          </a:xfrm>
        </p:spPr>
        <p:txBody>
          <a:bodyPr/>
          <a:lstStyle/>
          <a:p>
            <a:r>
              <a:rPr lang="en-US" dirty="0" smtClean="0"/>
              <a:t>MSU Homecoming Awards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3962400" y="1945482"/>
            <a:ext cx="3657600" cy="395128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2013: </a:t>
            </a:r>
          </a:p>
          <a:p>
            <a:pPr lvl="1"/>
            <a:r>
              <a:rPr lang="en-US" dirty="0" smtClean="0"/>
              <a:t>Jeanine Brandt, Distinguished Alumni</a:t>
            </a:r>
          </a:p>
          <a:p>
            <a:pPr lvl="1"/>
            <a:r>
              <a:rPr lang="en-US" dirty="0" smtClean="0"/>
              <a:t>Charlie Winters, Distinguished Faculty</a:t>
            </a:r>
          </a:p>
          <a:p>
            <a:pPr lvl="1"/>
            <a:r>
              <a:rPr lang="en-US" dirty="0" smtClean="0"/>
              <a:t>Susan Myers-Clack, Distinguished Staff</a:t>
            </a:r>
          </a:p>
          <a:p>
            <a:pPr lvl="1"/>
            <a:r>
              <a:rPr lang="en-US" dirty="0" smtClean="0"/>
              <a:t>Wendy Minster, Distinguished Staff</a:t>
            </a:r>
          </a:p>
          <a:p>
            <a:r>
              <a:rPr lang="en-US" dirty="0" smtClean="0"/>
              <a:t>2014:</a:t>
            </a:r>
          </a:p>
          <a:p>
            <a:pPr lvl="1"/>
            <a:r>
              <a:rPr lang="en-US" dirty="0" smtClean="0"/>
              <a:t>Kay Chafey, Distinguished Faculty</a:t>
            </a:r>
          </a:p>
          <a:p>
            <a:pPr lvl="1"/>
            <a:r>
              <a:rPr lang="en-US" dirty="0" smtClean="0"/>
              <a:t>Joyce Dombrouski, Distinguished Alumni</a:t>
            </a:r>
          </a:p>
          <a:p>
            <a:pPr lvl="1"/>
            <a:r>
              <a:rPr lang="en-US" dirty="0" smtClean="0"/>
              <a:t>John Maccagnano, Distinguished Staff</a:t>
            </a:r>
          </a:p>
          <a:p>
            <a:pPr lvl="1"/>
            <a:r>
              <a:rPr lang="en-US" dirty="0" smtClean="0"/>
              <a:t>Matt Rognlie, Honorary Alumni</a:t>
            </a:r>
          </a:p>
          <a:p>
            <a:r>
              <a:rPr lang="en-US" dirty="0" smtClean="0"/>
              <a:t>2015: </a:t>
            </a:r>
            <a:r>
              <a:rPr lang="en-US" sz="2000" dirty="0" smtClean="0"/>
              <a:t>No awards; Campaign kickoff</a:t>
            </a:r>
          </a:p>
          <a:p>
            <a:r>
              <a:rPr lang="en-US" dirty="0" smtClean="0"/>
              <a:t>2016:</a:t>
            </a:r>
          </a:p>
          <a:p>
            <a:pPr lvl="1"/>
            <a:r>
              <a:rPr lang="en-US" dirty="0" smtClean="0"/>
              <a:t>Keven Comer, Outstanding Alumni</a:t>
            </a:r>
          </a:p>
          <a:p>
            <a:pPr lvl="1"/>
            <a:r>
              <a:rPr lang="en-US" dirty="0" smtClean="0"/>
              <a:t>Marcia Ward, Outstanding Alumni</a:t>
            </a:r>
          </a:p>
          <a:p>
            <a:pPr lvl="1"/>
            <a:r>
              <a:rPr lang="en-US" dirty="0" smtClean="0"/>
              <a:t>Nora Gerity, Honorary Alumni</a:t>
            </a:r>
          </a:p>
          <a:p>
            <a:pPr lvl="1"/>
            <a:r>
              <a:rPr lang="en-US" dirty="0" smtClean="0"/>
              <a:t>Kris  Juliar, Honorary Alumni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5922244"/>
            <a:ext cx="1245395" cy="8302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5922244"/>
            <a:ext cx="1254081" cy="83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75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3200" dirty="0" smtClean="0"/>
              <a:t>Metric 4.1: Foster and support service learning (domestic and international)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52600"/>
            <a:ext cx="7620000" cy="480060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/>
              <a:t>Domestic:  too many to list – a sampling….</a:t>
            </a:r>
          </a:p>
          <a:p>
            <a:pPr lvl="1"/>
            <a:r>
              <a:rPr lang="en-US" sz="1400" dirty="0"/>
              <a:t>Child abuse prevention</a:t>
            </a:r>
          </a:p>
          <a:p>
            <a:pPr lvl="1"/>
            <a:r>
              <a:rPr lang="en-US" sz="1400" dirty="0"/>
              <a:t>Community assessments and interventions</a:t>
            </a:r>
          </a:p>
          <a:p>
            <a:pPr lvl="1"/>
            <a:r>
              <a:rPr lang="en-US" sz="1400" dirty="0"/>
              <a:t>Disaster </a:t>
            </a:r>
            <a:r>
              <a:rPr lang="en-US" sz="1400" dirty="0" smtClean="0"/>
              <a:t>preparedness</a:t>
            </a:r>
          </a:p>
          <a:p>
            <a:pPr lvl="1"/>
            <a:r>
              <a:rPr lang="en-US" sz="1400" dirty="0" smtClean="0"/>
              <a:t>Dental screening and sealants applications</a:t>
            </a:r>
            <a:endParaRPr lang="en-US" sz="1400" dirty="0"/>
          </a:p>
          <a:p>
            <a:pPr lvl="1"/>
            <a:r>
              <a:rPr lang="en-US" sz="1400" dirty="0" smtClean="0"/>
              <a:t>Ft</a:t>
            </a:r>
            <a:r>
              <a:rPr lang="en-US" sz="1400" dirty="0"/>
              <a:t>. Peck reservation </a:t>
            </a:r>
            <a:r>
              <a:rPr lang="en-US" sz="1400" dirty="0" smtClean="0"/>
              <a:t>experience</a:t>
            </a:r>
          </a:p>
          <a:p>
            <a:pPr lvl="1"/>
            <a:r>
              <a:rPr lang="en-US" sz="1400" dirty="0" smtClean="0"/>
              <a:t>Head Start</a:t>
            </a:r>
          </a:p>
          <a:p>
            <a:pPr lvl="1"/>
            <a:r>
              <a:rPr lang="en-US" sz="1400" dirty="0" smtClean="0"/>
              <a:t>Heart Expo</a:t>
            </a:r>
            <a:endParaRPr lang="en-US" sz="1400" dirty="0"/>
          </a:p>
          <a:p>
            <a:pPr lvl="1"/>
            <a:r>
              <a:rPr lang="en-US" sz="1400" dirty="0" smtClean="0"/>
              <a:t>Helmet </a:t>
            </a:r>
            <a:r>
              <a:rPr lang="en-US" sz="1400" dirty="0"/>
              <a:t>safety </a:t>
            </a:r>
          </a:p>
          <a:p>
            <a:pPr lvl="1"/>
            <a:r>
              <a:rPr lang="en-US" sz="1400" dirty="0" smtClean="0"/>
              <a:t>Peace Place</a:t>
            </a:r>
          </a:p>
          <a:p>
            <a:pPr lvl="1"/>
            <a:r>
              <a:rPr lang="en-US" sz="1400" dirty="0" smtClean="0"/>
              <a:t>Rescue Mission</a:t>
            </a:r>
          </a:p>
          <a:p>
            <a:pPr lvl="1"/>
            <a:r>
              <a:rPr lang="en-US" sz="1400" dirty="0" smtClean="0"/>
              <a:t>Lunch for those with mental illness</a:t>
            </a:r>
          </a:p>
          <a:p>
            <a:r>
              <a:rPr lang="en-US" b="1" dirty="0" smtClean="0"/>
              <a:t>Cuba Experience </a:t>
            </a:r>
            <a:r>
              <a:rPr lang="en-US" dirty="0" smtClean="0"/>
              <a:t>– (2015, 2016, 2018) – “Gain </a:t>
            </a:r>
          </a:p>
          <a:p>
            <a:pPr marL="114300" indent="0">
              <a:buNone/>
            </a:pPr>
            <a:r>
              <a:rPr lang="en-US" dirty="0"/>
              <a:t>a</a:t>
            </a:r>
            <a:r>
              <a:rPr lang="en-US" dirty="0" smtClean="0"/>
              <a:t>n understanding and appreciation of the Cuban </a:t>
            </a:r>
          </a:p>
          <a:p>
            <a:pPr marL="114300" indent="0">
              <a:buNone/>
            </a:pPr>
            <a:r>
              <a:rPr lang="en-US" dirty="0" smtClean="0"/>
              <a:t>culture, environment, and healthcare system”</a:t>
            </a:r>
          </a:p>
          <a:p>
            <a:r>
              <a:rPr lang="en-US" b="1" dirty="0" smtClean="0"/>
              <a:t>Central America Service Learning </a:t>
            </a:r>
            <a:r>
              <a:rPr lang="en-US" dirty="0" smtClean="0"/>
              <a:t>– (every year) – </a:t>
            </a:r>
          </a:p>
          <a:p>
            <a:pPr marL="114300" indent="0">
              <a:buNone/>
            </a:pPr>
            <a:r>
              <a:rPr lang="en-US" dirty="0" smtClean="0"/>
              <a:t>“Work with local efforts in collaboration with Timmy Global </a:t>
            </a:r>
          </a:p>
          <a:p>
            <a:pPr marL="114300" indent="0">
              <a:buNone/>
            </a:pPr>
            <a:r>
              <a:rPr lang="en-US" dirty="0" smtClean="0"/>
              <a:t>Health to work with local health outreach efforts to provide</a:t>
            </a:r>
          </a:p>
          <a:p>
            <a:pPr marL="114300" indent="0">
              <a:buNone/>
            </a:pPr>
            <a:r>
              <a:rPr lang="en-US" dirty="0" smtClean="0"/>
              <a:t> primary care services”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070" y="215563"/>
            <a:ext cx="2303460" cy="1727595"/>
          </a:xfrm>
          <a:prstGeom prst="rect">
            <a:avLst/>
          </a:prstGeom>
        </p:spPr>
      </p:pic>
      <p:pic>
        <p:nvPicPr>
          <p:cNvPr id="5" name="Picture 5" descr="P107057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0" y="3745862"/>
            <a:ext cx="1777280" cy="133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IMG_222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76275" y="2114547"/>
            <a:ext cx="1952242" cy="1463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4146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Ecuador Trip – March 2017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0" y="1417638"/>
            <a:ext cx="6134100" cy="481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55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/>
              <a:t>MSU Comprehensive Campaign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/>
              <a:t>CON Goals and Money Raised (161% or Goal)</a:t>
            </a:r>
            <a:endParaRPr lang="en-US" sz="2800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6515554"/>
              </p:ext>
            </p:extLst>
          </p:nvPr>
        </p:nvGraphicFramePr>
        <p:xfrm>
          <a:off x="457200" y="1600200"/>
          <a:ext cx="76200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5903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1295400"/>
            <a:ext cx="7620000" cy="122238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Strategic Plan GOAL1: Teaching/Leadership-Leaders in Nursing Practice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4191000"/>
            <a:ext cx="7620000" cy="22098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2800" dirty="0" smtClean="0"/>
              <a:t>To inspire baccalaureate and graduate students, within a diverse, challenging, and engaging learning environment, to become leaders in the practice of professional nursing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20980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86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 Memories…..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15672"/>
            <a:ext cx="2954478" cy="1908645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380" y="630439"/>
            <a:ext cx="3455988" cy="2438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380" y="3205423"/>
            <a:ext cx="2387600" cy="1790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5196100"/>
            <a:ext cx="1748326" cy="11669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646700"/>
            <a:ext cx="2444750" cy="304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024076"/>
            <a:ext cx="2081212" cy="369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26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Just a few more….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31788"/>
            <a:ext cx="2895600" cy="2171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538461"/>
            <a:ext cx="2889582" cy="21671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6" y="1559361"/>
            <a:ext cx="5480382" cy="27858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74" y="4639609"/>
            <a:ext cx="2619852" cy="19648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942" y="2560637"/>
            <a:ext cx="1498175" cy="199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52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Yet to come in the CON?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New Strategic  Plan</a:t>
            </a:r>
          </a:p>
          <a:p>
            <a:r>
              <a:rPr lang="en-US" dirty="0" smtClean="0"/>
              <a:t>ADRN growth</a:t>
            </a:r>
          </a:p>
          <a:p>
            <a:r>
              <a:rPr lang="en-US" dirty="0" smtClean="0"/>
              <a:t>Acute care NP</a:t>
            </a:r>
          </a:p>
          <a:p>
            <a:r>
              <a:rPr lang="en-US" dirty="0" smtClean="0"/>
              <a:t>Eastern campus</a:t>
            </a:r>
          </a:p>
          <a:p>
            <a:r>
              <a:rPr lang="en-US" dirty="0" smtClean="0"/>
              <a:t>Increase percent of TT faculty</a:t>
            </a:r>
          </a:p>
          <a:p>
            <a:r>
              <a:rPr lang="en-US" dirty="0" smtClean="0"/>
              <a:t>More funded faculty research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4" descr="P107058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62600" y="3962400"/>
            <a:ext cx="22098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0493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here’s what ahead for me!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" t="7971" r="36785"/>
          <a:stretch/>
        </p:blipFill>
        <p:spPr>
          <a:xfrm rot="10800000">
            <a:off x="3581400" y="1415178"/>
            <a:ext cx="4157413" cy="48006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 rot="19658489">
            <a:off x="2601452" y="1461121"/>
            <a:ext cx="1959892" cy="1676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Grandma!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56" y="4221008"/>
            <a:ext cx="3124200" cy="2343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62" y="2350548"/>
            <a:ext cx="1828800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2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Metric 1.1: Academic programs retain rigor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5642134"/>
              </p:ext>
            </p:extLst>
          </p:nvPr>
        </p:nvGraphicFramePr>
        <p:xfrm>
          <a:off x="304800" y="1676400"/>
          <a:ext cx="739140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8172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smtClean="0"/>
              <a:t>Upper Division Admission Numbers</a:t>
            </a:r>
            <a:br>
              <a:rPr lang="en-US" sz="3200" dirty="0" smtClean="0"/>
            </a:br>
            <a:r>
              <a:rPr lang="en-US" sz="2400" dirty="0" smtClean="0"/>
              <a:t>(192/year </a:t>
            </a:r>
            <a:r>
              <a:rPr lang="en-US" sz="2400" dirty="0" smtClean="0">
                <a:sym typeface="Wingdings" panose="05000000000000000000" pitchFamily="2" charset="2"/>
              </a:rPr>
              <a:t> 256/year)</a:t>
            </a:r>
            <a:endParaRPr lang="en-US" sz="24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9318595"/>
              </p:ext>
            </p:extLst>
          </p:nvPr>
        </p:nvGraphicFramePr>
        <p:xfrm>
          <a:off x="609600" y="1676400"/>
          <a:ext cx="7010400" cy="43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7988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Metric 1.4: Seamless education promoted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/>
              <a:t>Accelerated Bachelor in Science in Nursing  (ABSN) program </a:t>
            </a:r>
          </a:p>
          <a:p>
            <a:pPr lvl="1"/>
            <a:r>
              <a:rPr lang="en-US" dirty="0" smtClean="0"/>
              <a:t>All students have a degree in a discipline other than nursing</a:t>
            </a:r>
          </a:p>
          <a:p>
            <a:pPr lvl="1"/>
            <a:r>
              <a:rPr lang="en-US" dirty="0" smtClean="0"/>
              <a:t>Program is 15 months in length</a:t>
            </a:r>
          </a:p>
          <a:p>
            <a:pPr lvl="1"/>
            <a:r>
              <a:rPr lang="en-US" dirty="0" smtClean="0"/>
              <a:t>Same pre-requisites, same curriculum, same # of clinical hours</a:t>
            </a:r>
          </a:p>
          <a:p>
            <a:pPr lvl="1"/>
            <a:r>
              <a:rPr lang="en-US" dirty="0" smtClean="0"/>
              <a:t>Started with 16 students on Bozeman </a:t>
            </a:r>
            <a:r>
              <a:rPr lang="en-US" dirty="0" smtClean="0"/>
              <a:t>campus in 2011</a:t>
            </a:r>
            <a:endParaRPr lang="en-US" dirty="0" smtClean="0"/>
          </a:p>
          <a:p>
            <a:pPr lvl="1"/>
            <a:r>
              <a:rPr lang="en-US" dirty="0" smtClean="0"/>
              <a:t>As of May 2017 will be admitting 48 students (Bozeman, Great Falls, Missoula, Kalispell)</a:t>
            </a:r>
          </a:p>
          <a:p>
            <a:r>
              <a:rPr lang="en-US" b="1" dirty="0" smtClean="0"/>
              <a:t>Doctor of Nursing Practice Degree (DNP) program</a:t>
            </a:r>
          </a:p>
          <a:p>
            <a:pPr lvl="1"/>
            <a:r>
              <a:rPr lang="en-US" dirty="0" smtClean="0"/>
              <a:t>Launched in 2013</a:t>
            </a:r>
          </a:p>
          <a:p>
            <a:pPr lvl="1"/>
            <a:r>
              <a:rPr lang="en-US" dirty="0" smtClean="0"/>
              <a:t>Accredited in spring of 2016</a:t>
            </a:r>
          </a:p>
          <a:p>
            <a:pPr lvl="1"/>
            <a:r>
              <a:rPr lang="en-US" dirty="0" smtClean="0"/>
              <a:t>8 students graduated in 2016; 19 will graduate in May 2017</a:t>
            </a:r>
          </a:p>
          <a:p>
            <a:pPr lvl="1"/>
            <a:r>
              <a:rPr lang="en-US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100% passed national certification exam on first attempt</a:t>
            </a:r>
          </a:p>
          <a:p>
            <a:r>
              <a:rPr lang="en-US" b="1" dirty="0" smtClean="0"/>
              <a:t>Associate Degree RN </a:t>
            </a:r>
            <a:r>
              <a:rPr lang="en-US" b="1" dirty="0" smtClean="0">
                <a:sym typeface="Wingdings" panose="05000000000000000000" pitchFamily="2" charset="2"/>
              </a:rPr>
              <a:t> MN program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2 semester undergraduate baccalaureate courses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5 semester CNL master’s curriculum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5 students have now progressed into master’s curriculum</a:t>
            </a:r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3267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Metric 1.5: Recruit, retain, and value diversity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CO-OP program</a:t>
            </a:r>
          </a:p>
          <a:p>
            <a:pPr lvl="1"/>
            <a:r>
              <a:rPr lang="en-US" dirty="0" smtClean="0"/>
              <a:t>New federal funding:</a:t>
            </a:r>
          </a:p>
          <a:p>
            <a:pPr lvl="2"/>
            <a:r>
              <a:rPr lang="en-US" dirty="0" smtClean="0"/>
              <a:t>HRSA: $974,777 (2011-2015)</a:t>
            </a:r>
          </a:p>
          <a:p>
            <a:pPr lvl="2"/>
            <a:r>
              <a:rPr lang="en-US" dirty="0" smtClean="0"/>
              <a:t>HRSA: $624,686 (2015-2017)</a:t>
            </a:r>
          </a:p>
          <a:p>
            <a:pPr lvl="2"/>
            <a:r>
              <a:rPr lang="en-US" dirty="0" smtClean="0"/>
              <a:t>IHS: $764,924 (2013-2016)</a:t>
            </a:r>
          </a:p>
          <a:p>
            <a:pPr lvl="2"/>
            <a:r>
              <a:rPr lang="en-US" dirty="0" smtClean="0"/>
              <a:t>IHS: $977,685 (2016-2019)</a:t>
            </a:r>
          </a:p>
          <a:p>
            <a:pPr lvl="2"/>
            <a:r>
              <a:rPr lang="en-US" b="1" dirty="0" smtClean="0"/>
              <a:t>Total new federal funding: $3,342,027</a:t>
            </a:r>
          </a:p>
          <a:p>
            <a:pPr lvl="1"/>
            <a:r>
              <a:rPr lang="en-US" dirty="0" smtClean="0"/>
              <a:t>6.1% of CON students are American Indian</a:t>
            </a:r>
          </a:p>
          <a:p>
            <a:pPr lvl="1"/>
            <a:r>
              <a:rPr lang="en-US" dirty="0" smtClean="0"/>
              <a:t>One of 8 graduates in first DNP class was Native; recipient of Outstanding DNP Student Award was Native and is working in MT</a:t>
            </a:r>
          </a:p>
          <a:p>
            <a:r>
              <a:rPr lang="en-US" dirty="0" smtClean="0"/>
              <a:t>Supportive of MSU’s Diversity Initiative</a:t>
            </a:r>
          </a:p>
          <a:p>
            <a:pPr lvl="1"/>
            <a:r>
              <a:rPr lang="en-US" dirty="0" smtClean="0"/>
              <a:t>Mini-Diversity Summit, December 2016</a:t>
            </a:r>
          </a:p>
          <a:p>
            <a:pPr lvl="1"/>
            <a:r>
              <a:rPr lang="en-US" dirty="0" smtClean="0"/>
              <a:t>Presentation: “Affirming Care for Transgender Youth and Adults” April 2017</a:t>
            </a:r>
          </a:p>
          <a:p>
            <a:pPr lvl="1"/>
            <a:r>
              <a:rPr lang="en-US" dirty="0" smtClean="0"/>
              <a:t>Holistic admissions initiative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171016" y="1066800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45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smtClean="0"/>
              <a:t>Percent of American Indian Students </a:t>
            </a:r>
            <a:r>
              <a:rPr lang="en-US" sz="3200" dirty="0" smtClean="0"/>
              <a:t>Enrolled at MSU by </a:t>
            </a:r>
            <a:r>
              <a:rPr lang="en-US" sz="3200" dirty="0" smtClean="0"/>
              <a:t>College  - Fall 2016</a:t>
            </a:r>
            <a:br>
              <a:rPr lang="en-US" sz="3200" dirty="0" smtClean="0"/>
            </a:br>
            <a:r>
              <a:rPr lang="en-US" sz="1400" dirty="0" smtClean="0"/>
              <a:t>(MSU Planning and Analysis)</a:t>
            </a:r>
            <a:endParaRPr lang="en-US" sz="14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4874242"/>
              </p:ext>
            </p:extLst>
          </p:nvPr>
        </p:nvGraphicFramePr>
        <p:xfrm>
          <a:off x="457200" y="1600200"/>
          <a:ext cx="76200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421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Strategic Plan GOAL2: Teaching/Interactive Learning Environment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2209800"/>
            <a:ext cx="7620000" cy="4191000"/>
          </a:xfrm>
        </p:spPr>
        <p:txBody>
          <a:bodyPr/>
          <a:lstStyle/>
          <a:p>
            <a:endParaRPr lang="en-US" dirty="0" smtClean="0"/>
          </a:p>
          <a:p>
            <a:pPr marL="114300" indent="0">
              <a:buNone/>
            </a:pPr>
            <a:endParaRPr lang="en-US" dirty="0" smtClean="0"/>
          </a:p>
          <a:p>
            <a:pPr marL="114300" indent="0">
              <a:buNone/>
            </a:pPr>
            <a:r>
              <a:rPr lang="en-US" sz="2800" dirty="0" smtClean="0"/>
              <a:t>To create an interactive environment in which faculty and students discover, learn, and integrate knowledge into nursing practice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953000"/>
            <a:ext cx="2362200" cy="157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77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858962"/>
          </a:xfrm>
        </p:spPr>
        <p:txBody>
          <a:bodyPr/>
          <a:lstStyle/>
          <a:p>
            <a:r>
              <a:rPr lang="en-US" dirty="0" smtClean="0"/>
              <a:t>Metric 2.2: New and innovative partnerships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7620000" cy="4267200"/>
          </a:xfrm>
        </p:spPr>
        <p:txBody>
          <a:bodyPr/>
          <a:lstStyle/>
          <a:p>
            <a:r>
              <a:rPr lang="en-US" sz="1800" dirty="0" smtClean="0"/>
              <a:t>Interprofessional Education</a:t>
            </a:r>
          </a:p>
          <a:p>
            <a:pPr lvl="1"/>
            <a:r>
              <a:rPr lang="en-US" sz="1800" dirty="0" smtClean="0"/>
              <a:t>U of MT – Pharmacy, PT, Social Work, </a:t>
            </a:r>
            <a:r>
              <a:rPr lang="en-US" sz="1800" dirty="0" smtClean="0"/>
              <a:t>SLP, Nursing</a:t>
            </a:r>
            <a:endParaRPr lang="en-US" sz="1800" dirty="0" smtClean="0"/>
          </a:p>
          <a:p>
            <a:pPr lvl="1"/>
            <a:r>
              <a:rPr lang="en-US" sz="1800" dirty="0" smtClean="0"/>
              <a:t>WWAMI and Nursing - simulations</a:t>
            </a:r>
            <a:endParaRPr lang="en-US" sz="1800" dirty="0" smtClean="0"/>
          </a:p>
          <a:p>
            <a:pPr lvl="1"/>
            <a:r>
              <a:rPr lang="en-US" sz="1800" dirty="0" smtClean="0"/>
              <a:t>MSU College of Engineering</a:t>
            </a:r>
          </a:p>
          <a:p>
            <a:pPr lvl="1"/>
            <a:r>
              <a:rPr lang="en-US" sz="1800" dirty="0" smtClean="0"/>
              <a:t>Pediatricians in Great Falls</a:t>
            </a:r>
          </a:p>
          <a:p>
            <a:r>
              <a:rPr lang="en-US" sz="1800" dirty="0" smtClean="0"/>
              <a:t>Ft. Peck Indian Reservation undergraduate experience</a:t>
            </a:r>
          </a:p>
          <a:p>
            <a:r>
              <a:rPr lang="en-US" sz="1800" dirty="0" smtClean="0"/>
              <a:t>Deeper relationships with clinical partners (e.g. Bozeman Health, Benefis, St. Patrick’s Providence, St. Vincent’s, Billings Clinic, Kalispell Regional Health)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091577"/>
            <a:ext cx="3546231" cy="127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37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Essential Leadership Traits of an &amp;#x0D;&amp;#x0A;Academic Dean&amp;#x0D;&amp;#x0A;&amp;#x0D;&amp;#x0A;How Those Traits Translate into Program Success&amp;#x0D;&amp;#x0A;&amp;#x0D;&amp;#x0A;Personal Case&amp;quot;&quot;/&gt;&lt;property id=&quot;20307&quot; value=&quot;306&quot;/&gt;&lt;/object&gt;&lt;object type=&quot;3&quot; unique_id=&quot;10005&quot;&gt;&lt;property id=&quot;20148&quot; value=&quot;5&quot;/&gt;&lt;property id=&quot;20300&quot; value=&quot;Slide 2 - &amp;quot;Presentation Outline&amp;quot;&quot;/&gt;&lt;property id=&quot;20307&quot; value=&quot;290&quot;/&gt;&lt;/object&gt;&lt;object type=&quot;3&quot; unique_id=&quot;10006&quot;&gt;&lt;property id=&quot;20148&quot; value=&quot;5&quot;/&gt;&lt;property id=&quot;20300&quot; value=&quot;Slide 3 - &amp;quot;Important  Leadership  Theories/Writings for Me&amp;quot;&quot;/&gt;&lt;property id=&quot;20307&quot; value=&quot;282&quot;/&gt;&lt;/object&gt;&lt;object type=&quot;3&quot; unique_id=&quot;10007&quot;&gt;&lt;property id=&quot;20148&quot; value=&quot;5&quot;/&gt;&lt;property id=&quot;20300&quot; value=&quot;Slide 4 - &amp;quot;Leadership Case&amp;quot;&quot;/&gt;&lt;property id=&quot;20307&quot; value=&quot;304&quot;/&gt;&lt;/object&gt;&lt;object type=&quot;3&quot; unique_id=&quot;10008&quot;&gt;&lt;property id=&quot;20148&quot; value=&quot;5&quot;/&gt;&lt;property id=&quot;20300&quot; value=&quot;Slide 5 - &amp;quot;#1: A Leader is … Visionary&amp;quot;&quot;/&gt;&lt;property id=&quot;20307&quot; value=&quot;288&quot;/&gt;&lt;/object&gt;&lt;object type=&quot;3&quot; unique_id=&quot;10009&quot;&gt;&lt;property id=&quot;20148&quot; value=&quot;5&quot;/&gt;&lt;property id=&quot;20300&quot; value=&quot;Slide 6 - &amp;quot;Leadership Trait #1 (Vision) and Program Success&amp;quot;&quot;/&gt;&lt;property id=&quot;20307&quot; value=&quot;289&quot;/&gt;&lt;/object&gt;&lt;object type=&quot;3&quot; unique_id=&quot;10010&quot;&gt;&lt;property id=&quot;20148&quot; value=&quot;5&quot;/&gt;&lt;property id=&quot;20300&quot; value=&quot;Slide 7 - &amp;quot;#2: A Leader is … Action Oriented&amp;quot;&quot;/&gt;&lt;property id=&quot;20307&quot; value=&quot;285&quot;/&gt;&lt;/object&gt;&lt;object type=&quot;3&quot; unique_id=&quot;10011&quot;&gt;&lt;property id=&quot;20148&quot; value=&quot;5&quot;/&gt;&lt;property id=&quot;20300&quot; value=&quot;Slide 8 - &amp;quot;Leadership Trait #2 (Action Oriented) and Program Success&amp;quot;&quot;/&gt;&lt;property id=&quot;20307&quot; value=&quot;284&quot;/&gt;&lt;/object&gt;&lt;object type=&quot;3&quot; unique_id=&quot;10012&quot;&gt;&lt;property id=&quot;20148&quot; value=&quot;5&quot;/&gt;&lt;property id=&quot;20300&quot; value=&quot;Slide 9 - &amp;quot;Case Application (Trait #1: Vision &amp;amp; #2: Action Oriented)&amp;quot;&quot;/&gt;&lt;property id=&quot;20307&quot; value=&quot;308&quot;/&gt;&lt;/object&gt;&lt;object type=&quot;3&quot; unique_id=&quot;10013&quot;&gt;&lt;property id=&quot;20148&quot; value=&quot;5&quot;/&gt;&lt;property id=&quot;20300&quot; value=&quot;Slide 10 - &amp;quot;Trait #3: A Leader is…Always Learning&amp;quot;&quot;/&gt;&lt;property id=&quot;20307&quot; value=&quot;293&quot;/&gt;&lt;/object&gt;&lt;object type=&quot;3&quot; unique_id=&quot;10014&quot;&gt;&lt;property id=&quot;20148&quot; value=&quot;5&quot;/&gt;&lt;property id=&quot;20300&quot; value=&quot;Slide 11 - &amp;quot;Leadership Trait #3 (Learning) and Program Success&amp;quot;&quot;/&gt;&lt;property id=&quot;20307&quot; value=&quot;295&quot;/&gt;&lt;/object&gt;&lt;object type=&quot;3&quot; unique_id=&quot;10015&quot;&gt;&lt;property id=&quot;20148&quot; value=&quot;5&quot;/&gt;&lt;property id=&quot;20300&quot; value=&quot;Slide 12 - &amp;quot;Trait #4: A Leader is a … Change Agent&amp;quot;&quot;/&gt;&lt;property id=&quot;20307&quot; value=&quot;296&quot;/&gt;&lt;/object&gt;&lt;object type=&quot;3&quot; unique_id=&quot;10016&quot;&gt;&lt;property id=&quot;20148&quot; value=&quot;5&quot;/&gt;&lt;property id=&quot;20300&quot; value=&quot;Slide 13 - &amp;quot;Leadership Trait #4 (Change) and Program Success &amp;quot;&quot;/&gt;&lt;property id=&quot;20307&quot; value=&quot;297&quot;/&gt;&lt;/object&gt;&lt;object type=&quot;3&quot; unique_id=&quot;10017&quot;&gt;&lt;property id=&quot;20148&quot; value=&quot;5&quot;/&gt;&lt;property id=&quot;20300&quot; value=&quot;Slide 14 - &amp;quot;Case Application (Trait #3 Learning &amp;amp; Trait #4 Change) &amp;quot;&quot;/&gt;&lt;property id=&quot;20307&quot; value=&quot;319&quot;/&gt;&lt;/object&gt;&lt;object type=&quot;3&quot; unique_id=&quot;10018&quot;&gt;&lt;property id=&quot;20148&quot; value=&quot;5&quot;/&gt;&lt;property id=&quot;20300&quot; value=&quot;Slide 15 - &amp;quot;Trait #5: A Leader….is a Problem Solver&amp;quot;&quot;/&gt;&lt;property id=&quot;20307&quot; value=&quot;315&quot;/&gt;&lt;/object&gt;&lt;object type=&quot;3&quot; unique_id=&quot;10019&quot;&gt;&lt;property id=&quot;20148&quot; value=&quot;5&quot;/&gt;&lt;property id=&quot;20300&quot; value=&quot;Slide 16 - &amp;quot;Leadership Trait #5 (Problem Solver) and Program Success&amp;quot;&quot;/&gt;&lt;property id=&quot;20307&quot; value=&quot;323&quot;/&gt;&lt;/object&gt;&lt;object type=&quot;3&quot; unique_id=&quot;10020&quot;&gt;&lt;property id=&quot;20148&quot; value=&quot;5&quot;/&gt;&lt;property id=&quot;20300&quot; value=&quot;Slide 17 - &amp;quot;Trait # 6: A Leader…..Builds Relationships&amp;quot;&quot;/&gt;&lt;property id=&quot;20307&quot; value=&quot;305&quot;/&gt;&lt;/object&gt;&lt;object type=&quot;3&quot; unique_id=&quot;10021&quot;&gt;&lt;property id=&quot;20148&quot; value=&quot;5&quot;/&gt;&lt;property id=&quot;20300&quot; value=&quot;Slide 18 - &amp;quot;Leadership Trait #6 (Relationships) and Program Success&amp;quot;&quot;/&gt;&lt;property id=&quot;20307&quot; value=&quot;322&quot;/&gt;&lt;/object&gt;&lt;object type=&quot;3&quot; unique_id=&quot;10022&quot;&gt;&lt;property id=&quot;20148&quot; value=&quot;5&quot;/&gt;&lt;property id=&quot;20300&quot; value=&quot;Slide 19 - &amp;quot;Case Application (Trait # 5 – Problem Solver, Trait #6 – Relationships, and Trait #7 – Ethics)&amp;quot;&quot;/&gt;&lt;property id=&quot;20307&quot; value=&quot;321&quot;/&gt;&lt;/object&gt;&lt;object type=&quot;3&quot; unique_id=&quot;10023&quot;&gt;&lt;property id=&quot;20148&quot; value=&quot;5&quot;/&gt;&lt;property id=&quot;20300&quot; value=&quot;Slide 20 - &amp;quot;Trait #7: A Leader is… Ethical&amp;quot;&quot;/&gt;&lt;property id=&quot;20307&quot; value=&quot;291&quot;/&gt;&lt;/object&gt;&lt;object type=&quot;3&quot; unique_id=&quot;10024&quot;&gt;&lt;property id=&quot;20148&quot; value=&quot;5&quot;/&gt;&lt;property id=&quot;20300&quot; value=&quot;Slide 21 - &amp;quot;Leadership Trait #7 (Ethics) and Program Success&amp;quot;&quot;/&gt;&lt;property id=&quot;20307&quot; value=&quot;292&quot;/&gt;&lt;/object&gt;&lt;object type=&quot;3&quot; unique_id=&quot;10025&quot;&gt;&lt;property id=&quot;20148&quot; value=&quot;5&quot;/&gt;&lt;property id=&quot;20300&quot; value=&quot;Slide 22 - &amp;quot;Case Application (Trait #7 – Ethics)&amp;quot;&quot;/&gt;&lt;property id=&quot;20307&quot; value=&quot;325&quot;/&gt;&lt;/object&gt;&lt;object type=&quot;3&quot; unique_id=&quot;10026&quot;&gt;&lt;property id=&quot;20148&quot; value=&quot;5&quot;/&gt;&lt;property id=&quot;20300&quot; value=&quot;Slide 23 - &amp;quot;And last – but not least….&amp;quot;&quot;/&gt;&lt;property id=&quot;20307&quot; value=&quot;318&quot;/&gt;&lt;/object&gt;&lt;object type=&quot;3&quot; unique_id=&quot;10027&quot;&gt;&lt;property id=&quot;20148&quot; value=&quot;5&quot;/&gt;&lt;property id=&quot;20300&quot; value=&quot;Slide 24&quot;/&gt;&lt;property id=&quot;20307&quot; value=&quot;324&quot;/&gt;&lt;/object&gt;&lt;object type=&quot;3&quot; unique_id=&quot;10028&quot;&gt;&lt;property id=&quot;20148&quot; value=&quot;5&quot;/&gt;&lt;property id=&quot;20300&quot; value=&quot;Slide 25 - &amp;quot;Lesson #7:Who I am Matters&amp;quot;&quot;/&gt;&lt;property id=&quot;20307&quot; value=&quot;300&quot;/&gt;&lt;/object&gt;&lt;object type=&quot;3&quot; unique_id=&quot;10029&quot;&gt;&lt;property id=&quot;20148&quot; value=&quot;5&quot;/&gt;&lt;property id=&quot;20300&quot; value=&quot;Slide 26 - &amp;quot;A Leader….Knows Her/himself&amp;quot;&quot;/&gt;&lt;property id=&quot;20307&quot; value=&quot;307&quot;/&gt;&lt;/object&gt;&lt;object type=&quot;3&quot; unique_id=&quot;10030&quot;&gt;&lt;property id=&quot;20148&quot; value=&quot;5&quot;/&gt;&lt;property id=&quot;20300&quot; value=&quot;Slide 27 - &amp;quot;&amp;#x0D;&amp;#x0A;&amp;#x0D;&amp;#x0A;&amp;#x0D;&amp;#x0A;&amp;#x0D;&amp;#x0A;&amp;#x0D;&amp;#x0A;&amp;#x0D;&amp;#x0A;&amp;#x0D;&amp;#x0A;&amp;#x0D;&amp;#x0A;&amp;quot;&quot;/&gt;&lt;property id=&quot;20307&quot; value=&quot;273&quot;/&gt;&lt;/object&gt;&lt;object type=&quot;3&quot; unique_id=&quot;10031&quot;&gt;&lt;property id=&quot;20148&quot; value=&quot;5&quot;/&gt;&lt;property id=&quot;20300&quot; value=&quot;Slide 28 - &amp;quot;Personal Case: North Dakota Nursing Education Consortium (NEC)&amp;quot;&quot;/&gt;&lt;property id=&quot;20307&quot; value=&quot;301&quot;/&gt;&lt;/object&gt;&lt;object type=&quot;3&quot; unique_id=&quot;10032&quot;&gt;&lt;property id=&quot;20148&quot; value=&quot;5&quot;/&gt;&lt;property id=&quot;20300&quot; value=&quot;Slide 29 - &amp;quot;Peacemaking and Program Success&amp;quot;&quot;/&gt;&lt;property id=&quot;20307&quot; value=&quot;316&quot;/&gt;&lt;/object&gt;&lt;object type=&quot;3&quot; unique_id=&quot;10033&quot;&gt;&lt;property id=&quot;20148&quot; value=&quot;5&quot;/&gt;&lt;property id=&quot;20300&quot; value=&quot;Slide 30 - &amp;quot;Case Stu&amp;quot;&quot;/&gt;&lt;property id=&quot;20307&quot; value=&quot;317&quot;/&gt;&lt;/object&gt;&lt;/object&gt;&lt;/object&gt;&lt;/database&gt;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8320</TotalTime>
  <Words>1113</Words>
  <Application>Microsoft Office PowerPoint</Application>
  <PresentationFormat>On-screen Show (4:3)</PresentationFormat>
  <Paragraphs>167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Cambria</vt:lpstr>
      <vt:lpstr>Times New Roman</vt:lpstr>
      <vt:lpstr>Wingdings</vt:lpstr>
      <vt:lpstr>Adjacency</vt:lpstr>
      <vt:lpstr>  Looking Backward and Forward (2009-2017)   </vt:lpstr>
      <vt:lpstr> Strategic Plan GOAL1: Teaching/Leadership-Leaders in Nursing Practice</vt:lpstr>
      <vt:lpstr>Metric 1.1: Academic programs retain rigor</vt:lpstr>
      <vt:lpstr>Upper Division Admission Numbers (192/year  256/year)</vt:lpstr>
      <vt:lpstr>Metric 1.4: Seamless education promoted </vt:lpstr>
      <vt:lpstr>Metric 1.5: Recruit, retain, and value diversity</vt:lpstr>
      <vt:lpstr>Percent of American Indian Students Enrolled at MSU by College  - Fall 2016 (MSU Planning and Analysis)</vt:lpstr>
      <vt:lpstr>  Strategic Plan GOAL2: Teaching/Interactive Learning Environment</vt:lpstr>
      <vt:lpstr>Metric 2.2: New and innovative partnerships</vt:lpstr>
      <vt:lpstr>Metric 2.3: State of the art  technology and informatics  to optimize outcomes </vt:lpstr>
      <vt:lpstr>Strategic Plan GOAL #3: Discovery of Knowledge-Research and Scholarly Activities</vt:lpstr>
      <vt:lpstr>Metric 3.1: Enhance, value and support research and scholarship </vt:lpstr>
      <vt:lpstr>  Metric 3.2: Increase the number and dollar of research grants submitted                                   Research and Sponsored Programs Funding</vt:lpstr>
      <vt:lpstr>Metric 3.3 Tripled refereed publication productivity</vt:lpstr>
      <vt:lpstr> Strategic Plan GOAL4: Outreach -Promotion of Health and Wellness</vt:lpstr>
      <vt:lpstr>Awards established: Recognition of faculty, staff, alumni, and clinical partners </vt:lpstr>
      <vt:lpstr>  Metric 4.1: Foster and support service learning (domestic and international)  </vt:lpstr>
      <vt:lpstr>Ecuador Trip – March 2017</vt:lpstr>
      <vt:lpstr>MSU Comprehensive Campaign CON Goals and Money Raised (161% or Goal)</vt:lpstr>
      <vt:lpstr>Photo Memories…..</vt:lpstr>
      <vt:lpstr>Just a few more….</vt:lpstr>
      <vt:lpstr>Yet to come in the CON? </vt:lpstr>
      <vt:lpstr>And here’s what ahead for me!</vt:lpstr>
    </vt:vector>
  </TitlesOfParts>
  <Company>College Of Nursing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"The essential leadership traits of an academic dean, how those traits translate into program success, and provide a case-in-point from your experience."</dc:title>
  <dc:creator>hmelland</dc:creator>
  <cp:lastModifiedBy>Melland, Helen</cp:lastModifiedBy>
  <cp:revision>642</cp:revision>
  <cp:lastPrinted>2016-05-03T16:13:17Z</cp:lastPrinted>
  <dcterms:created xsi:type="dcterms:W3CDTF">2009-03-16T18:31:35Z</dcterms:created>
  <dcterms:modified xsi:type="dcterms:W3CDTF">2017-05-18T15:46:48Z</dcterms:modified>
</cp:coreProperties>
</file>