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57" r:id="rId3"/>
    <p:sldId id="363" r:id="rId4"/>
    <p:sldId id="260" r:id="rId5"/>
    <p:sldId id="362" r:id="rId6"/>
    <p:sldId id="358" r:id="rId7"/>
    <p:sldId id="364" r:id="rId8"/>
    <p:sldId id="366" r:id="rId9"/>
    <p:sldId id="365" r:id="rId10"/>
    <p:sldId id="359" r:id="rId11"/>
    <p:sldId id="360" r:id="rId12"/>
    <p:sldId id="3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65" autoAdjust="0"/>
  </p:normalViewPr>
  <p:slideViewPr>
    <p:cSldViewPr snapToGrid="0" snapToObjects="1">
      <p:cViewPr>
        <p:scale>
          <a:sx n="75" d="100"/>
          <a:sy n="75" d="100"/>
        </p:scale>
        <p:origin x="-196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A738-0D41-2142-9FA1-0C0338D9A41E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1B2D-5BA2-624F-9A9C-0A27E3B5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Audit:</a:t>
            </a:r>
            <a:r>
              <a:rPr lang="en-US" baseline="0" dirty="0" smtClean="0"/>
              <a:t> learn where and how you use energy in your building, where to focus for most cost-effective opportunities for savings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Tenants</a:t>
            </a:r>
            <a:r>
              <a:rPr lang="en-US" baseline="0" dirty="0" smtClean="0"/>
              <a:t> account for 70% of energy used in commercial, retail, and industrial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can’t manage what you don’t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can’t manage what you don’t measure. LED bulbs use at least</a:t>
            </a:r>
            <a:r>
              <a:rPr lang="en-US" baseline="0" dirty="0" smtClean="0"/>
              <a:t> </a:t>
            </a:r>
            <a:r>
              <a:rPr lang="en-US" dirty="0" smtClean="0"/>
              <a:t>75% less than incandescent</a:t>
            </a:r>
            <a:r>
              <a:rPr lang="en-US" baseline="0" dirty="0" smtClean="0"/>
              <a:t> and last 25 times longer. Check brightness and lumens! Get color temperature that works for your space. Measured in Kelvin—warmer light, closest to traditional incandescent is 2700-3000 K. Neutral white is 3500-4100K, blue white/daylight bulbs are 5000-6500K. Look for Energy Star or DLC certified—third party tested and verified to perform as advertised. </a:t>
            </a:r>
          </a:p>
          <a:p>
            <a:r>
              <a:rPr lang="en-US" baseline="0" dirty="0" smtClean="0"/>
              <a:t>Power management  settings on computer, printer, scanner, TVs, copiers. Avoid using screen savers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Weatherization: seal ducts, seal air leaks with caulk and weather stripping. Seal attics and crawl spaces. </a:t>
            </a:r>
          </a:p>
          <a:p>
            <a:r>
              <a:rPr lang="en-US" dirty="0" smtClean="0"/>
              <a:t>Maintenance: clean air filters, vacuum</a:t>
            </a:r>
            <a:r>
              <a:rPr lang="en-US" baseline="0" dirty="0" smtClean="0"/>
              <a:t> refrigeration coils, make sure air vents aren’t blocked. Service HVAC systems annually.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Outdoor water use accounts for 50%</a:t>
            </a:r>
            <a:r>
              <a:rPr lang="en-US" baseline="0" dirty="0" smtClean="0"/>
              <a:t> of potable water use in Bozeman in summer—lawns and landscapes. City offers free sprinkler assessments, outdoor water rebate program, indoor efficiency program for toilets, showerheads, washers. </a:t>
            </a:r>
          </a:p>
          <a:p>
            <a:r>
              <a:rPr lang="en-US" baseline="0" dirty="0" smtClean="0"/>
              <a:t>Water leaks: 1 drip per second = 1,661 gallons of water a year wasted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ACEEE: case studies, publications</a:t>
            </a:r>
            <a:r>
              <a:rPr lang="en-US" baseline="0" dirty="0" smtClean="0"/>
              <a:t> and research, new technologies, policy info</a:t>
            </a:r>
          </a:p>
          <a:p>
            <a:r>
              <a:rPr lang="en-US" baseline="0" dirty="0" smtClean="0"/>
              <a:t>ASBC: Policy advocates for climate and energy, safer chemicals, clean water, workplace sustainability, diversity/equity/inclusion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D2DD-BE1D-F04B-894E-EAB8AAC72F38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star.gov/buildings/facility-owners-and-managers/existing-buildings/use-portfolio-manager" TargetMode="External"/><Relationship Id="rId4" Type="http://schemas.openxmlformats.org/officeDocument/2006/relationships/hyperlink" Target="https://www.energystar.gov/" TargetMode="External"/><Relationship Id="rId5" Type="http://schemas.openxmlformats.org/officeDocument/2006/relationships/hyperlink" Target="https://www.nrel.gov/buildings/small-businesses.html" TargetMode="External"/><Relationship Id="rId6" Type="http://schemas.openxmlformats.org/officeDocument/2006/relationships/hyperlink" Target="https://aceee.org/" TargetMode="External"/><Relationship Id="rId7" Type="http://schemas.openxmlformats.org/officeDocument/2006/relationships/hyperlink" Target="https://www.asbcouncil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wastingstuff.com" TargetMode="External"/><Relationship Id="rId4" Type="http://schemas.openxmlformats.org/officeDocument/2006/relationships/hyperlink" Target="mailto:Heather.Higinbotham@gmail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265" y="608012"/>
            <a:ext cx="7433735" cy="3210455"/>
          </a:xfrm>
        </p:spPr>
        <p:txBody>
          <a:bodyPr>
            <a:normAutofit/>
          </a:bodyPr>
          <a:lstStyle/>
          <a:p>
            <a:r>
              <a:rPr lang="en-US" dirty="0" smtClean="0"/>
              <a:t>(Un)Common Sense</a:t>
            </a:r>
            <a:br>
              <a:rPr lang="en-US" dirty="0" smtClean="0"/>
            </a:br>
            <a:r>
              <a:rPr lang="en-US" dirty="0" smtClean="0"/>
              <a:t>Small Business </a:t>
            </a:r>
            <a:r>
              <a:rPr lang="en-US" dirty="0" smtClean="0"/>
              <a:t>Sustainability:</a:t>
            </a:r>
            <a:br>
              <a:rPr lang="en-US" dirty="0" smtClean="0"/>
            </a:br>
            <a:r>
              <a:rPr lang="en-US" dirty="0" smtClean="0"/>
              <a:t>Efficiency for renters/</a:t>
            </a:r>
            <a:br>
              <a:rPr lang="en-US" dirty="0" smtClean="0"/>
            </a:br>
            <a:r>
              <a:rPr lang="en-US" dirty="0" smtClean="0"/>
              <a:t>lease holders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4309534"/>
            <a:ext cx="7095067" cy="1752600"/>
          </a:xfrm>
        </p:spPr>
        <p:txBody>
          <a:bodyPr/>
          <a:lstStyle/>
          <a:p>
            <a:r>
              <a:rPr lang="en-US" dirty="0" smtClean="0"/>
              <a:t>Heather Higinbotham Davies</a:t>
            </a:r>
          </a:p>
          <a:p>
            <a:r>
              <a:rPr lang="en-US" dirty="0" smtClean="0"/>
              <a:t>UnCommon Sense: Business Leadership for a Sustainable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Cost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Energy Star equipment</a:t>
            </a:r>
          </a:p>
          <a:p>
            <a:r>
              <a:rPr lang="en-US" dirty="0" smtClean="0"/>
              <a:t>Add window film to block out solar heat gain or install insulating shades</a:t>
            </a:r>
          </a:p>
          <a:p>
            <a:r>
              <a:rPr lang="en-US" dirty="0" smtClean="0"/>
              <a:t>Replace old toilets with </a:t>
            </a:r>
            <a:r>
              <a:rPr lang="en-US" dirty="0" err="1" smtClean="0"/>
              <a:t>WaterSense</a:t>
            </a:r>
            <a:r>
              <a:rPr lang="en-US" dirty="0" smtClean="0"/>
              <a:t> labeled toilets</a:t>
            </a:r>
          </a:p>
          <a:p>
            <a:r>
              <a:rPr lang="en-US" dirty="0" smtClean="0"/>
              <a:t>Consider an Energy Star on-demand hot water heater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0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Investment-Level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photovoltaic, solar thermal, other renewables</a:t>
            </a:r>
          </a:p>
          <a:p>
            <a:r>
              <a:rPr lang="en-US" dirty="0" smtClean="0"/>
              <a:t>Upgrade HVAC system to high efficiency unit</a:t>
            </a:r>
          </a:p>
          <a:p>
            <a:r>
              <a:rPr lang="en-US" dirty="0" smtClean="0"/>
              <a:t>Install additional insulation</a:t>
            </a:r>
          </a:p>
          <a:p>
            <a:r>
              <a:rPr lang="en-US" dirty="0" smtClean="0"/>
              <a:t>Install new high efficiency windows/doors</a:t>
            </a:r>
          </a:p>
          <a:p>
            <a:r>
              <a:rPr lang="en-US" dirty="0" smtClean="0"/>
              <a:t>Install EV charging stations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95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306"/>
            <a:ext cx="8229600" cy="50048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Funding/resources module!</a:t>
            </a:r>
          </a:p>
          <a:p>
            <a:r>
              <a:rPr lang="en-US" dirty="0" smtClean="0"/>
              <a:t>Portfolio Manager:</a:t>
            </a:r>
          </a:p>
          <a:p>
            <a:pPr lvl="1"/>
            <a:r>
              <a:rPr lang="en-US" sz="1800" dirty="0">
                <a:hlinkClick r:id="rId3"/>
              </a:rPr>
              <a:t>https://www.energystar.gov/buildings/facility-owners-and-managers/existing-buildings/use-portfolio-manager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dirty="0" smtClean="0"/>
              <a:t>Energy Star: </a:t>
            </a:r>
            <a:r>
              <a:rPr lang="en-US" sz="1800" u="sng" dirty="0">
                <a:hlinkClick r:id="rId4"/>
              </a:rPr>
              <a:t>https://www.energystar.gov/</a:t>
            </a:r>
            <a:endParaRPr lang="en-US" sz="1800" dirty="0"/>
          </a:p>
          <a:p>
            <a:r>
              <a:rPr lang="en-US" dirty="0" smtClean="0"/>
              <a:t>NREL Energy Savings for Small Businesses: </a:t>
            </a:r>
          </a:p>
          <a:p>
            <a:pPr lvl="1"/>
            <a:r>
              <a:rPr lang="en-US" sz="1800" dirty="0">
                <a:hlinkClick r:id="rId5"/>
              </a:rPr>
              <a:t>https://www.nrel.gov/buildings/small-businesses.html</a:t>
            </a:r>
            <a:endParaRPr lang="en-US" sz="1800" dirty="0"/>
          </a:p>
          <a:p>
            <a:r>
              <a:rPr lang="en-US" dirty="0" smtClean="0"/>
              <a:t>American Council for an Energy Efficient Economy: </a:t>
            </a:r>
            <a:r>
              <a:rPr lang="en-US" sz="1800" u="sng" dirty="0">
                <a:hlinkClick r:id="rId6"/>
              </a:rPr>
              <a:t>https://aceee.org/</a:t>
            </a:r>
            <a:endParaRPr lang="en-US" sz="1800" dirty="0"/>
          </a:p>
          <a:p>
            <a:r>
              <a:rPr lang="en-US" dirty="0" smtClean="0"/>
              <a:t>American Sustainable Business Council:</a:t>
            </a:r>
          </a:p>
          <a:p>
            <a:pPr lvl="1"/>
            <a:r>
              <a:rPr lang="en-US" sz="1800" u="sng" dirty="0">
                <a:hlinkClick r:id="rId7"/>
              </a:rPr>
              <a:t>https://www.asbcouncil.org/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8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DSC0117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9"/>
          <a:stretch/>
        </p:blipFill>
        <p:spPr bwMode="auto">
          <a:xfrm>
            <a:off x="-33866" y="0"/>
            <a:ext cx="9177866" cy="6485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4470"/>
            <a:ext cx="91440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Heather Higinbotham Davies		</a:t>
            </a:r>
            <a:r>
              <a:rPr lang="en-US" sz="2400" dirty="0"/>
              <a:t>	</a:t>
            </a:r>
            <a:r>
              <a:rPr lang="en-US" sz="2400" dirty="0" smtClean="0"/>
              <a:t> 	     </a:t>
            </a:r>
            <a:r>
              <a:rPr lang="en-US" sz="2400" dirty="0" smtClean="0">
                <a:hlinkClick r:id="rId3"/>
              </a:rPr>
              <a:t>www.stopwastingstuff.com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4"/>
              </a:rPr>
              <a:t>Heather.Higinbotham</a:t>
            </a:r>
            <a:r>
              <a:rPr lang="en-US" sz="2400" dirty="0">
                <a:hlinkClick r:id="rId4"/>
              </a:rPr>
              <a:t>@gmail.com</a:t>
            </a:r>
            <a:r>
              <a:rPr lang="en-US" sz="2400" dirty="0"/>
              <a:t>	</a:t>
            </a:r>
            <a:r>
              <a:rPr lang="en-US" sz="2400" dirty="0" smtClean="0"/>
              <a:t>					(406) 600-6617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7867" y="203200"/>
            <a:ext cx="3183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26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building performance directly improves your bottom line</a:t>
            </a:r>
          </a:p>
          <a:p>
            <a:pPr lvl="1"/>
            <a:r>
              <a:rPr lang="en-US" dirty="0" smtClean="0"/>
              <a:t>Lowers utility bills</a:t>
            </a:r>
          </a:p>
          <a:p>
            <a:pPr lvl="1"/>
            <a:r>
              <a:rPr lang="en-US" dirty="0" smtClean="0"/>
              <a:t>Decreases environmental footprint</a:t>
            </a:r>
          </a:p>
          <a:p>
            <a:pPr lvl="1"/>
            <a:r>
              <a:rPr lang="en-US" dirty="0" smtClean="0"/>
              <a:t>Creates a healthier work environment</a:t>
            </a:r>
          </a:p>
          <a:p>
            <a:pPr lvl="1"/>
            <a:r>
              <a:rPr lang="en-US" dirty="0" smtClean="0"/>
              <a:t>Improves employee retention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2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04 at 11.2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3817480"/>
            <a:ext cx="4588932" cy="245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Do you pay your own utility bills? </a:t>
            </a:r>
          </a:p>
          <a:p>
            <a:r>
              <a:rPr lang="en-US" dirty="0" smtClean="0"/>
              <a:t>Is your landlord engaged/approachable? </a:t>
            </a:r>
          </a:p>
          <a:p>
            <a:r>
              <a:rPr lang="en-US" dirty="0" smtClean="0"/>
              <a:t>How long do you plan on staying in current location?</a:t>
            </a:r>
          </a:p>
          <a:p>
            <a:r>
              <a:rPr lang="en-US" dirty="0" smtClean="0"/>
              <a:t>What are your lease terms?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4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Efficiency First!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30552"/>
            <a:ext cx="8348133" cy="4525963"/>
          </a:xfrm>
        </p:spPr>
        <p:txBody>
          <a:bodyPr/>
          <a:lstStyle/>
          <a:p>
            <a:r>
              <a:rPr lang="en-US" dirty="0" smtClean="0"/>
              <a:t>Get a free energy audit from your utility</a:t>
            </a:r>
          </a:p>
          <a:p>
            <a:r>
              <a:rPr lang="en-US" dirty="0" smtClean="0"/>
              <a:t>Identify efficiency opportunities</a:t>
            </a:r>
          </a:p>
          <a:p>
            <a:pPr lvl="1"/>
            <a:r>
              <a:rPr lang="en-US" dirty="0" smtClean="0"/>
              <a:t>Prioritize based on upfront costs, savings, ROI, available rebates, ease of implementation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Screen Shot 2019-06-04 at 11.28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293534"/>
            <a:ext cx="4965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4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your landlord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437466" cy="4525963"/>
          </a:xfrm>
        </p:spPr>
        <p:txBody>
          <a:bodyPr/>
          <a:lstStyle/>
          <a:p>
            <a:r>
              <a:rPr lang="en-US" dirty="0" smtClean="0"/>
              <a:t>Increases lease value of property</a:t>
            </a:r>
          </a:p>
          <a:p>
            <a:r>
              <a:rPr lang="en-US" dirty="0" smtClean="0"/>
              <a:t>Lowers risk</a:t>
            </a:r>
          </a:p>
          <a:p>
            <a:r>
              <a:rPr lang="en-US" dirty="0" smtClean="0"/>
              <a:t>Reduces maintenance costs</a:t>
            </a:r>
          </a:p>
          <a:p>
            <a:endParaRPr lang="en-US" dirty="0"/>
          </a:p>
        </p:txBody>
      </p:sp>
      <p:pic>
        <p:nvPicPr>
          <p:cNvPr id="4" name="Picture 3" descr="Screen Shot 2019-06-04 at 11.32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42" y="1417638"/>
            <a:ext cx="365315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No/Low</a:t>
            </a:r>
            <a:r>
              <a:rPr lang="en-US" dirty="0"/>
              <a:t> </a:t>
            </a:r>
            <a:r>
              <a:rPr lang="en-US" dirty="0" smtClean="0"/>
              <a:t>Cost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Behavior changes! Easy and free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Turn off lights and equipment when not in use</a:t>
            </a:r>
          </a:p>
          <a:p>
            <a:pPr lvl="1"/>
            <a:r>
              <a:rPr lang="en-US" dirty="0" smtClean="0"/>
              <a:t>Set thermostat at 78° or higher in summer and 66° or lower in winter</a:t>
            </a:r>
          </a:p>
          <a:p>
            <a:r>
              <a:rPr lang="en-US" dirty="0" smtClean="0"/>
              <a:t>Do</a:t>
            </a:r>
            <a:r>
              <a:rPr lang="mr-IN" dirty="0" smtClean="0"/>
              <a:t>n’</a:t>
            </a:r>
            <a:r>
              <a:rPr lang="en-US" dirty="0" smtClean="0"/>
              <a:t>t heat or cool an empty building!</a:t>
            </a:r>
          </a:p>
          <a:p>
            <a:r>
              <a:rPr lang="en-US" dirty="0" smtClean="0"/>
              <a:t>Install a programmable thermostat</a:t>
            </a:r>
          </a:p>
          <a:p>
            <a:r>
              <a:rPr lang="en-US" dirty="0" smtClean="0"/>
              <a:t>Avoid using space heaters</a:t>
            </a:r>
          </a:p>
          <a:p>
            <a:r>
              <a:rPr lang="en-US" dirty="0" smtClean="0"/>
              <a:t>Close blinds in summer to keep out heat; open in winter for passive heat gain during the day and close to keep out cold at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3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No/Low</a:t>
            </a:r>
            <a:r>
              <a:rPr lang="en-US" dirty="0"/>
              <a:t> </a:t>
            </a:r>
            <a:r>
              <a:rPr lang="en-US" dirty="0" smtClean="0"/>
              <a:t>Cost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most-used light fixtures to efficient LED lighting</a:t>
            </a:r>
          </a:p>
          <a:p>
            <a:r>
              <a:rPr lang="en-US" dirty="0" smtClean="0"/>
              <a:t>Use task lighting</a:t>
            </a:r>
          </a:p>
          <a:p>
            <a:r>
              <a:rPr lang="en-US" dirty="0" smtClean="0"/>
              <a:t>Install dimmer switches/motion sensors</a:t>
            </a:r>
          </a:p>
          <a:p>
            <a:r>
              <a:rPr lang="en-US" dirty="0" smtClean="0"/>
              <a:t>Power strips/phantom power</a:t>
            </a:r>
          </a:p>
          <a:p>
            <a:r>
              <a:rPr lang="en-US" dirty="0" smtClean="0"/>
              <a:t>Use energy/power management settings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9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No/Low</a:t>
            </a:r>
            <a:r>
              <a:rPr lang="en-US" dirty="0"/>
              <a:t> </a:t>
            </a:r>
            <a:r>
              <a:rPr lang="en-US" dirty="0" smtClean="0"/>
              <a:t>Cost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Energy/water benchmarking</a:t>
            </a:r>
          </a:p>
          <a:p>
            <a:pPr lvl="1"/>
            <a:r>
              <a:rPr lang="en-US" dirty="0" smtClean="0"/>
              <a:t>Portfolio Manager</a:t>
            </a:r>
          </a:p>
          <a:p>
            <a:r>
              <a:rPr lang="en-US" dirty="0" smtClean="0"/>
              <a:t>Weatherization, air sealing</a:t>
            </a:r>
          </a:p>
          <a:p>
            <a:r>
              <a:rPr lang="en-US" dirty="0" smtClean="0"/>
              <a:t>Perform routine maintenance</a:t>
            </a:r>
          </a:p>
          <a:p>
            <a:r>
              <a:rPr lang="en-US" dirty="0"/>
              <a:t>Turn down water heater to 120°</a:t>
            </a:r>
          </a:p>
          <a:p>
            <a:r>
              <a:rPr lang="en-US" dirty="0"/>
              <a:t>Insulate hot water tank and pipes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0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No/Low</a:t>
            </a:r>
            <a:r>
              <a:rPr lang="en-US" dirty="0"/>
              <a:t> </a:t>
            </a:r>
            <a:r>
              <a:rPr lang="en-US" dirty="0" smtClean="0"/>
              <a:t>Cost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Reduce outdoor water use</a:t>
            </a:r>
          </a:p>
          <a:p>
            <a:r>
              <a:rPr lang="en-US" dirty="0" smtClean="0"/>
              <a:t>Water between 4 a.m. </a:t>
            </a:r>
            <a:r>
              <a:rPr lang="mr-IN" dirty="0" smtClean="0"/>
              <a:t>–</a:t>
            </a:r>
            <a:r>
              <a:rPr lang="en-US" dirty="0" smtClean="0"/>
              <a:t> 8 a.m. max 3 days/</a:t>
            </a:r>
            <a:r>
              <a:rPr lang="en-US" dirty="0" err="1" smtClean="0"/>
              <a:t>wk</a:t>
            </a:r>
            <a:endParaRPr lang="en-US" dirty="0" smtClean="0"/>
          </a:p>
          <a:p>
            <a:r>
              <a:rPr lang="en-US" dirty="0" smtClean="0"/>
              <a:t>Fix water leaks</a:t>
            </a:r>
          </a:p>
          <a:p>
            <a:r>
              <a:rPr lang="en-US" dirty="0" smtClean="0"/>
              <a:t>Install aerators and low-flow fixtures</a:t>
            </a:r>
          </a:p>
          <a:p>
            <a:r>
              <a:rPr lang="en-US" dirty="0" smtClean="0"/>
              <a:t>Add mulch around trees/plants </a:t>
            </a:r>
          </a:p>
          <a:p>
            <a:r>
              <a:rPr lang="en-US" dirty="0" smtClean="0"/>
              <a:t>Water by hand and use a shutoff nozzle</a:t>
            </a:r>
          </a:p>
          <a:p>
            <a:r>
              <a:rPr lang="en-US" dirty="0" smtClean="0"/>
              <a:t>Plant drought tolerant, native plants to minimize water and fertilizer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38422"/>
      </p:ext>
    </p:extLst>
  </p:cSld>
  <p:clrMapOvr>
    <a:masterClrMapping/>
  </p:clrMapOvr>
</p:sld>
</file>

<file path=ppt/theme/theme1.xml><?xml version="1.0" encoding="utf-8"?>
<a:theme xmlns:a="http://schemas.openxmlformats.org/drawingml/2006/main" name="MSUEXTtemple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MSUEXTtemplete</Template>
  <TotalTime>15864</TotalTime>
  <Words>784</Words>
  <Application>Microsoft Macintosh PowerPoint</Application>
  <PresentationFormat>On-screen Show (4:3)</PresentationFormat>
  <Paragraphs>93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MSUEXTtemplete</vt:lpstr>
      <vt:lpstr>(Un)Common Sense Small Business Sustainability: Efficiency for renters/ lease holders</vt:lpstr>
      <vt:lpstr>Why Bother?</vt:lpstr>
      <vt:lpstr>Foundational questions:</vt:lpstr>
      <vt:lpstr>Efficiency First!</vt:lpstr>
      <vt:lpstr>Engage your landlord</vt:lpstr>
      <vt:lpstr>No/Low Cost Upgrades</vt:lpstr>
      <vt:lpstr>No/Low Cost Upgrades</vt:lpstr>
      <vt:lpstr>No/Low Cost Upgrades</vt:lpstr>
      <vt:lpstr>No/Low Cost Upgrades</vt:lpstr>
      <vt:lpstr>Moderate Cost Upgrades</vt:lpstr>
      <vt:lpstr>Investment-Level Upgrades</vt:lpstr>
      <vt:lpstr>Resources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Grossenbacher, Jennifer</dc:creator>
  <cp:lastModifiedBy>Heather Higinbotham</cp:lastModifiedBy>
  <cp:revision>97</cp:revision>
  <dcterms:created xsi:type="dcterms:W3CDTF">2019-03-12T20:17:16Z</dcterms:created>
  <dcterms:modified xsi:type="dcterms:W3CDTF">2019-06-04T17:33:40Z</dcterms:modified>
</cp:coreProperties>
</file>