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95" r:id="rId7"/>
    <p:sldId id="277" r:id="rId8"/>
    <p:sldId id="270" r:id="rId9"/>
    <p:sldId id="296" r:id="rId10"/>
    <p:sldId id="261" r:id="rId11"/>
    <p:sldId id="269" r:id="rId12"/>
    <p:sldId id="273" r:id="rId13"/>
    <p:sldId id="274" r:id="rId14"/>
    <p:sldId id="262" r:id="rId15"/>
    <p:sldId id="264" r:id="rId16"/>
    <p:sldId id="265" r:id="rId17"/>
    <p:sldId id="267" r:id="rId18"/>
    <p:sldId id="279" r:id="rId19"/>
    <p:sldId id="278" r:id="rId20"/>
    <p:sldId id="280" r:id="rId21"/>
    <p:sldId id="299" r:id="rId22"/>
    <p:sldId id="288" r:id="rId23"/>
    <p:sldId id="281" r:id="rId24"/>
    <p:sldId id="283" r:id="rId25"/>
    <p:sldId id="289" r:id="rId26"/>
    <p:sldId id="291" r:id="rId27"/>
    <p:sldId id="284" r:id="rId28"/>
    <p:sldId id="290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0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4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12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3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34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5060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89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092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90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41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24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0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5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2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25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4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8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2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3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.edu/provost/planning/program-learning-outcomes-assessment/by-program/#to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Evaluating Program Learning Outcomes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Calibri Light" panose="020F0302020204030204" pitchFamily="34" charset="0"/>
              </a:rPr>
              <a:t>Are They Assessable?</a:t>
            </a:r>
          </a:p>
          <a:p>
            <a:endParaRPr lang="en-US" cap="none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Rachel Anderson, PhD</a:t>
            </a:r>
          </a:p>
        </p:txBody>
      </p:sp>
    </p:spTree>
    <p:extLst>
      <p:ext uri="{BB962C8B-B14F-4D97-AF65-F5344CB8AC3E}">
        <p14:creationId xmlns:p14="http://schemas.microsoft.com/office/powerpoint/2010/main" val="1929315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Lets start with PLO</a:t>
            </a:r>
            <a:r>
              <a:rPr lang="en-US" cap="none" dirty="0">
                <a:latin typeface="Calibri" panose="020F0502020204030204" pitchFamily="34" charset="0"/>
              </a:rPr>
              <a:t>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430142"/>
            <a:ext cx="10394707" cy="353682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Check list</a:t>
            </a:r>
          </a:p>
          <a:p>
            <a:pPr marL="800100" lvl="1" indent="-342900">
              <a:buAutoNum type="arabicParenR"/>
            </a:pPr>
            <a:r>
              <a:rPr lang="en-US" sz="2400" cap="none" dirty="0">
                <a:solidFill>
                  <a:srgbClr val="002060"/>
                </a:solidFill>
                <a:latin typeface="Calibri" panose="020F0502020204030204" pitchFamily="34" charset="0"/>
              </a:rPr>
              <a:t>Are outcomes aligned with the program’s mission?</a:t>
            </a:r>
          </a:p>
          <a:p>
            <a:pPr marL="800100" lvl="1" indent="-342900">
              <a:buAutoNum type="arabicParenR"/>
            </a:pPr>
            <a:r>
              <a:rPr lang="en-US" sz="2400" cap="none" dirty="0">
                <a:solidFill>
                  <a:srgbClr val="002060"/>
                </a:solidFill>
                <a:latin typeface="Calibri" panose="020F0502020204030204" pitchFamily="34" charset="0"/>
              </a:rPr>
              <a:t>Are they clearly measureable?</a:t>
            </a:r>
          </a:p>
          <a:p>
            <a:pPr marL="800100" lvl="1" indent="-342900">
              <a:buAutoNum type="arabicParenR"/>
            </a:pPr>
            <a:r>
              <a:rPr lang="en-US" sz="2400" cap="none" dirty="0">
                <a:solidFill>
                  <a:srgbClr val="002060"/>
                </a:solidFill>
                <a:latin typeface="Calibri" panose="020F0502020204030204" pitchFamily="34" charset="0"/>
              </a:rPr>
              <a:t>Are outcomes expressed in a way that focuses on what students will be able to demonstrate?</a:t>
            </a:r>
          </a:p>
        </p:txBody>
      </p:sp>
    </p:spTree>
    <p:extLst>
      <p:ext uri="{BB962C8B-B14F-4D97-AF65-F5344CB8AC3E}">
        <p14:creationId xmlns:p14="http://schemas.microsoft.com/office/powerpoint/2010/main" val="3571290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Example: environmental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942119"/>
            <a:ext cx="10394707" cy="4973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1. </a:t>
            </a:r>
            <a:r>
              <a:rPr lang="en-US" cap="none" dirty="0">
                <a:solidFill>
                  <a:srgbClr val="002060"/>
                </a:solidFill>
                <a:latin typeface="Calibri" panose="020F0502020204030204" pitchFamily="34" charset="0"/>
              </a:rPr>
              <a:t>An understanding of core theoretical principles and applications in evolutionary, ecological and physical environmental sciences. </a:t>
            </a:r>
          </a:p>
          <a:p>
            <a:pPr marL="0" indent="0">
              <a:buNone/>
            </a:pPr>
            <a:r>
              <a:rPr lang="en-US" cap="none" dirty="0">
                <a:solidFill>
                  <a:srgbClr val="002060"/>
                </a:solidFill>
                <a:latin typeface="Calibri" panose="020F0502020204030204" pitchFamily="34" charset="0"/>
              </a:rPr>
              <a:t>2. Ability to access, read, and critically assess the quality and source of environmental information. </a:t>
            </a:r>
          </a:p>
          <a:p>
            <a:pPr marL="0" indent="0">
              <a:buNone/>
            </a:pPr>
            <a:r>
              <a:rPr lang="en-US" cap="none" dirty="0">
                <a:solidFill>
                  <a:srgbClr val="002060"/>
                </a:solidFill>
                <a:latin typeface="Calibri" panose="020F0502020204030204" pitchFamily="34" charset="0"/>
              </a:rPr>
              <a:t>3. Knowledge of the theory and practice of data analysis in environmental sciences, including statistical analysis, model building, and graphical presentation of data. </a:t>
            </a:r>
          </a:p>
          <a:p>
            <a:pPr marL="0" indent="0">
              <a:buNone/>
            </a:pPr>
            <a:r>
              <a:rPr lang="en-US" cap="none" dirty="0">
                <a:solidFill>
                  <a:srgbClr val="002060"/>
                </a:solidFill>
                <a:latin typeface="Calibri" panose="020F0502020204030204" pitchFamily="34" charset="0"/>
              </a:rPr>
              <a:t>4. The ability to write and present scientific material effectively. </a:t>
            </a:r>
          </a:p>
          <a:p>
            <a:pPr marL="0" indent="0">
              <a:buNone/>
            </a:pPr>
            <a:r>
              <a:rPr lang="en-US" cap="none" dirty="0">
                <a:solidFill>
                  <a:srgbClr val="002060"/>
                </a:solidFill>
                <a:latin typeface="Calibri" panose="020F0502020204030204" pitchFamily="34" charset="0"/>
              </a:rPr>
              <a:t>5. An understanding of the ethical implications of conducting and applying environmental science. </a:t>
            </a:r>
          </a:p>
        </p:txBody>
      </p:sp>
    </p:spTree>
    <p:extLst>
      <p:ext uri="{BB962C8B-B14F-4D97-AF65-F5344CB8AC3E}">
        <p14:creationId xmlns:p14="http://schemas.microsoft.com/office/powerpoint/2010/main" val="3087972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Example: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42213" y="1837764"/>
            <a:ext cx="10394707" cy="384259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</a:rPr>
              <a:t>Math update has now included all options for a common assessment:</a:t>
            </a:r>
          </a:p>
          <a:p>
            <a:pPr marL="0" indent="0">
              <a:buNone/>
            </a:pPr>
            <a:r>
              <a:rPr lang="en-US" sz="2400" cap="none" dirty="0">
                <a:solidFill>
                  <a:srgbClr val="002060"/>
                </a:solidFill>
                <a:latin typeface="Calibri" panose="020F0502020204030204" pitchFamily="34" charset="0"/>
              </a:rPr>
              <a:t>Students will demonstrate mathematical reasoning or statistical thinking.</a:t>
            </a:r>
          </a:p>
          <a:p>
            <a:pPr marL="0" indent="0">
              <a:buNone/>
            </a:pPr>
            <a:r>
              <a:rPr lang="en-US" sz="2400" cap="none" dirty="0">
                <a:solidFill>
                  <a:srgbClr val="002060"/>
                </a:solidFill>
                <a:latin typeface="Calibri" panose="020F0502020204030204" pitchFamily="34" charset="0"/>
              </a:rPr>
              <a:t>Students will demonstrate effective mathematical or statistical communication.</a:t>
            </a:r>
          </a:p>
          <a:p>
            <a:pPr marL="0" indent="0">
              <a:buNone/>
            </a:pPr>
            <a:r>
              <a:rPr lang="en-US" sz="2400" cap="none" dirty="0">
                <a:solidFill>
                  <a:srgbClr val="002060"/>
                </a:solidFill>
                <a:latin typeface="Calibri" panose="020F0502020204030204" pitchFamily="34" charset="0"/>
              </a:rPr>
              <a:t>Students will develop mathematical or statistical independence in proving, problem solving, and modeling.</a:t>
            </a:r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  <a:p>
            <a:endParaRPr lang="en-US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519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Some other examples: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hlinkClick r:id="rId2"/>
              </a:rPr>
              <a:t>Boston University: </a:t>
            </a:r>
            <a:r>
              <a:rPr lang="en-US" sz="2800" b="1" cap="none" dirty="0">
                <a:solidFill>
                  <a:srgbClr val="002060"/>
                </a:solidFill>
                <a:latin typeface="Calibri" panose="020F0502020204030204" pitchFamily="34" charset="0"/>
                <a:hlinkClick r:id="rId2"/>
              </a:rPr>
              <a:t>Learning Outcomes by Program</a:t>
            </a:r>
            <a:endParaRPr lang="en-US" sz="2800" b="1" cap="none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800" b="1" cap="none" dirty="0">
                <a:solidFill>
                  <a:srgbClr val="002060"/>
                </a:solidFill>
                <a:latin typeface="Calibri" panose="020F0502020204030204" pitchFamily="34" charset="0"/>
              </a:rPr>
              <a:t>Good rule of thumb – No more than 5 outcomes are ideal.</a:t>
            </a:r>
          </a:p>
        </p:txBody>
      </p:sp>
    </p:spTree>
    <p:extLst>
      <p:ext uri="{BB962C8B-B14F-4D97-AF65-F5344CB8AC3E}">
        <p14:creationId xmlns:p14="http://schemas.microsoft.com/office/powerpoint/2010/main" val="3391313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Compare notes: 10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86648" y="1994053"/>
            <a:ext cx="10394707" cy="25212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</a:rPr>
              <a:t>Take turns explaining your PLOs with other members of your table – do they meet the requirements of the “check-off” list?</a:t>
            </a:r>
          </a:p>
          <a:p>
            <a:pPr lvl="1"/>
            <a:r>
              <a:rPr lang="en-US" sz="2600" cap="none" dirty="0">
                <a:solidFill>
                  <a:srgbClr val="002060"/>
                </a:solidFill>
                <a:latin typeface="Calibri" panose="020F0502020204030204" pitchFamily="34" charset="0"/>
              </a:rPr>
              <a:t>What are some of the areas of concern?</a:t>
            </a:r>
          </a:p>
          <a:p>
            <a:pPr lvl="1"/>
            <a:r>
              <a:rPr lang="en-US" sz="2600" cap="none" dirty="0">
                <a:solidFill>
                  <a:srgbClr val="002060"/>
                </a:solidFill>
                <a:latin typeface="Calibri" panose="020F0502020204030204" pitchFamily="34" charset="0"/>
              </a:rPr>
              <a:t>How many outcomes do you have, can that total number be reduced with out compromising your objectives?</a:t>
            </a:r>
          </a:p>
        </p:txBody>
      </p:sp>
    </p:spTree>
    <p:extLst>
      <p:ext uri="{BB962C8B-B14F-4D97-AF65-F5344CB8AC3E}">
        <p14:creationId xmlns:p14="http://schemas.microsoft.com/office/powerpoint/2010/main" val="2668647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Curriculum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85581"/>
            <a:ext cx="10394707" cy="4483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</a:rPr>
              <a:t>What is Curriculum Mapping?</a:t>
            </a:r>
            <a:b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endParaRPr lang="en-US" dirty="0"/>
          </a:p>
          <a:p>
            <a:r>
              <a:rPr lang="en-US" sz="2400" cap="none" dirty="0">
                <a:solidFill>
                  <a:srgbClr val="002060"/>
                </a:solidFill>
                <a:latin typeface="Calibri" panose="020F0502020204030204" pitchFamily="34" charset="0"/>
              </a:rPr>
              <a:t>Curriculum mapping is the process of matching learning outcomes with elements of the curriculum to create an alignment between goals and learning opportunities</a:t>
            </a:r>
          </a:p>
          <a:p>
            <a:r>
              <a:rPr lang="en-US" sz="2400" cap="none" dirty="0">
                <a:solidFill>
                  <a:srgbClr val="002060"/>
                </a:solidFill>
                <a:latin typeface="Calibri" panose="020F0502020204030204" pitchFamily="34" charset="0"/>
              </a:rPr>
              <a:t>For the purposes of assessing program learning outcomes, curriculum mapping visually represents key elements of a program and how they contribute to student learning</a:t>
            </a:r>
          </a:p>
          <a:p>
            <a:pPr marL="0" indent="0">
              <a:buNone/>
            </a:pPr>
            <a:endParaRPr lang="en-US" sz="2600" cap="none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394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Why do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8539" y="1688822"/>
            <a:ext cx="10551405" cy="378656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400" cap="none" dirty="0">
                <a:solidFill>
                  <a:srgbClr val="002060"/>
                </a:solidFill>
                <a:latin typeface="Calibri" panose="020F0502020204030204" pitchFamily="34" charset="0"/>
              </a:rPr>
              <a:t>Curriculum mapping makes it possible to identify where in the program learning objectives are addressed</a:t>
            </a:r>
          </a:p>
          <a:p>
            <a:r>
              <a:rPr lang="en-US" sz="2400" cap="none" dirty="0">
                <a:solidFill>
                  <a:srgbClr val="002060"/>
                </a:solidFill>
                <a:latin typeface="Calibri" panose="020F0502020204030204" pitchFamily="34" charset="0"/>
              </a:rPr>
              <a:t>Use it to create, verify, or clarify an alignment between what students do in their courses or co-curricular experiences and what faculty expect them to learn.</a:t>
            </a:r>
          </a:p>
          <a:p>
            <a:r>
              <a:rPr lang="en-US" sz="2400" cap="none" dirty="0">
                <a:solidFill>
                  <a:srgbClr val="002060"/>
                </a:solidFill>
                <a:latin typeface="Calibri" panose="020F0502020204030204" pitchFamily="34" charset="0"/>
              </a:rPr>
              <a:t>Helps identify gaps as well as opportunities for assessment</a:t>
            </a:r>
          </a:p>
          <a:p>
            <a:endParaRPr lang="en-US" sz="2400" cap="none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10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Lets map: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7292" y="1843940"/>
            <a:ext cx="10453216" cy="3692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</a:rPr>
              <a:t>1) Identify selected courses required for program (you may want to consider expectation levels “Introductory, Developing, or Mastery”)</a:t>
            </a:r>
          </a:p>
          <a:p>
            <a:pPr marL="0" indent="0">
              <a:buNone/>
            </a:pPr>
            <a: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</a:rPr>
              <a:t>2) Review course learning outcomes (a course does not need to meet every outcome – choose the ones that are the most applied to the curriculum)</a:t>
            </a:r>
            <a:b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</a:rPr>
              <a:t>3) Match courses with Program Learning Outcomes. </a:t>
            </a:r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409454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latin typeface="Calibri Light" panose="020F0302020204030204" pitchFamily="34" charset="0"/>
              </a:rPr>
              <a:t>PLOs for Microbiology/Immunology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cap="none" dirty="0">
                <a:solidFill>
                  <a:srgbClr val="002060"/>
                </a:solidFill>
                <a:latin typeface="Calibri" panose="020F0502020204030204" pitchFamily="34" charset="0"/>
              </a:rPr>
              <a:t>1. Use knowledge of the fundamental terms and concepts of microbiology</a:t>
            </a:r>
          </a:p>
          <a:p>
            <a:pPr marL="0" indent="0">
              <a:buNone/>
            </a:pPr>
            <a:r>
              <a:rPr lang="en-US" cap="none" dirty="0">
                <a:solidFill>
                  <a:srgbClr val="002060"/>
                </a:solidFill>
                <a:latin typeface="Calibri" panose="020F0502020204030204" pitchFamily="34" charset="0"/>
              </a:rPr>
              <a:t>2. Design an experiment to test a hypothesis or microbiological concept</a:t>
            </a:r>
          </a:p>
          <a:p>
            <a:pPr marL="0" indent="0">
              <a:buNone/>
            </a:pPr>
            <a:r>
              <a:rPr lang="en-US" cap="none" dirty="0">
                <a:solidFill>
                  <a:srgbClr val="002060"/>
                </a:solidFill>
                <a:latin typeface="Calibri" panose="020F0502020204030204" pitchFamily="34" charset="0"/>
              </a:rPr>
              <a:t>3. Perform basic microbiological lab techniques</a:t>
            </a:r>
          </a:p>
          <a:p>
            <a:pPr marL="0" indent="0">
              <a:buNone/>
            </a:pPr>
            <a:r>
              <a:rPr lang="en-US" cap="none" dirty="0">
                <a:solidFill>
                  <a:srgbClr val="002060"/>
                </a:solidFill>
                <a:latin typeface="Calibri" panose="020F0502020204030204" pitchFamily="34" charset="0"/>
              </a:rPr>
              <a:t>4. Access and analyze </a:t>
            </a:r>
            <a:r>
              <a:rPr lang="en-US" cap="none" dirty="0" err="1">
                <a:solidFill>
                  <a:srgbClr val="002060"/>
                </a:solidFill>
                <a:latin typeface="Calibri" panose="020F0502020204030204" pitchFamily="34" charset="0"/>
              </a:rPr>
              <a:t>bioinformatic</a:t>
            </a:r>
            <a:r>
              <a:rPr lang="en-US" cap="none" dirty="0">
                <a:solidFill>
                  <a:srgbClr val="002060"/>
                </a:solidFill>
                <a:latin typeface="Calibri" panose="020F0502020204030204" pitchFamily="34" charset="0"/>
              </a:rPr>
              <a:t> data or large datasets</a:t>
            </a:r>
          </a:p>
          <a:p>
            <a:pPr marL="0" indent="0">
              <a:buNone/>
            </a:pPr>
            <a:r>
              <a:rPr lang="en-US" cap="none" dirty="0">
                <a:solidFill>
                  <a:srgbClr val="002060"/>
                </a:solidFill>
                <a:latin typeface="Calibri" panose="020F0502020204030204" pitchFamily="34" charset="0"/>
              </a:rPr>
              <a:t>5. Verbally communicate about fundamental and modern microbiological concepts</a:t>
            </a:r>
          </a:p>
          <a:p>
            <a:pPr marL="0" indent="0">
              <a:buNone/>
            </a:pPr>
            <a:r>
              <a:rPr lang="en-US" cap="none" dirty="0">
                <a:solidFill>
                  <a:srgbClr val="002060"/>
                </a:solidFill>
                <a:latin typeface="Calibri" panose="020F0502020204030204" pitchFamily="34" charset="0"/>
              </a:rPr>
              <a:t>6. Communicate in written form about fundamental and modern microbiological concepts</a:t>
            </a:r>
            <a:endParaRPr lang="en-US" b="1" cap="none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725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35709"/>
            <a:ext cx="10396882" cy="1151965"/>
          </a:xfrm>
        </p:spPr>
        <p:txBody>
          <a:bodyPr/>
          <a:lstStyle/>
          <a:p>
            <a:r>
              <a:rPr lang="en-US" cap="none" dirty="0">
                <a:latin typeface="Calibri Light" panose="020F0302020204030204" pitchFamily="34" charset="0"/>
              </a:rPr>
              <a:t>Example: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7976" y="1630644"/>
            <a:ext cx="10394707" cy="414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200" cap="none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1" y="1179624"/>
            <a:ext cx="60675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Microbiology/immunology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1D244A9-63A6-4A5D-AF40-55A483C6FE4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92038902"/>
              </p:ext>
            </p:extLst>
          </p:nvPr>
        </p:nvGraphicFramePr>
        <p:xfrm>
          <a:off x="857871" y="1871857"/>
          <a:ext cx="10052741" cy="3311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32569">
                  <a:extLst>
                    <a:ext uri="{9D8B030D-6E8A-4147-A177-3AD203B41FA5}">
                      <a16:colId xmlns:a16="http://schemas.microsoft.com/office/drawing/2014/main" val="828929258"/>
                    </a:ext>
                  </a:extLst>
                </a:gridCol>
                <a:gridCol w="553362">
                  <a:extLst>
                    <a:ext uri="{9D8B030D-6E8A-4147-A177-3AD203B41FA5}">
                      <a16:colId xmlns:a16="http://schemas.microsoft.com/office/drawing/2014/main" val="2890818941"/>
                    </a:ext>
                  </a:extLst>
                </a:gridCol>
                <a:gridCol w="553362">
                  <a:extLst>
                    <a:ext uri="{9D8B030D-6E8A-4147-A177-3AD203B41FA5}">
                      <a16:colId xmlns:a16="http://schemas.microsoft.com/office/drawing/2014/main" val="1320210583"/>
                    </a:ext>
                  </a:extLst>
                </a:gridCol>
                <a:gridCol w="553362">
                  <a:extLst>
                    <a:ext uri="{9D8B030D-6E8A-4147-A177-3AD203B41FA5}">
                      <a16:colId xmlns:a16="http://schemas.microsoft.com/office/drawing/2014/main" val="3144657753"/>
                    </a:ext>
                  </a:extLst>
                </a:gridCol>
                <a:gridCol w="553362">
                  <a:extLst>
                    <a:ext uri="{9D8B030D-6E8A-4147-A177-3AD203B41FA5}">
                      <a16:colId xmlns:a16="http://schemas.microsoft.com/office/drawing/2014/main" val="2781172096"/>
                    </a:ext>
                  </a:extLst>
                </a:gridCol>
                <a:gridCol w="553362">
                  <a:extLst>
                    <a:ext uri="{9D8B030D-6E8A-4147-A177-3AD203B41FA5}">
                      <a16:colId xmlns:a16="http://schemas.microsoft.com/office/drawing/2014/main" val="3267550072"/>
                    </a:ext>
                  </a:extLst>
                </a:gridCol>
                <a:gridCol w="553362">
                  <a:extLst>
                    <a:ext uri="{9D8B030D-6E8A-4147-A177-3AD203B41FA5}">
                      <a16:colId xmlns:a16="http://schemas.microsoft.com/office/drawing/2014/main" val="2920515885"/>
                    </a:ext>
                  </a:extLst>
                </a:gridCol>
              </a:tblGrid>
              <a:tr h="2766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ctr"/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Outcomes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382675"/>
                  </a:ext>
                </a:extLst>
              </a:tr>
              <a:tr h="2334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3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3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3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3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3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3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ctr"/>
                </a:tc>
                <a:extLst>
                  <a:ext uri="{0D108BD9-81ED-4DB2-BD59-A6C34878D82A}">
                    <a16:rowId xmlns:a16="http://schemas.microsoft.com/office/drawing/2014/main" val="1602530135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BIOM 360 – General Microbiology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 </a:t>
                      </a:r>
                      <a:endParaRPr lang="en-US" sz="13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3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extLst>
                  <a:ext uri="{0D108BD9-81ED-4DB2-BD59-A6C34878D82A}">
                    <a16:rowId xmlns:a16="http://schemas.microsoft.com/office/drawing/2014/main" val="4183890860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BIOM 455 – Research Methods in Microbiology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3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extLst>
                  <a:ext uri="{0D108BD9-81ED-4DB2-BD59-A6C34878D82A}">
                    <a16:rowId xmlns:a16="http://schemas.microsoft.com/office/drawing/2014/main" val="2676809300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BIOM 441 – Eukaryotic Pathogens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3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extLst>
                  <a:ext uri="{0D108BD9-81ED-4DB2-BD59-A6C34878D82A}">
                    <a16:rowId xmlns:a16="http://schemas.microsoft.com/office/drawing/2014/main" val="769279600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BIOM 432 – Medical Bacteriology Lab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3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extLst>
                  <a:ext uri="{0D108BD9-81ED-4DB2-BD59-A6C34878D82A}">
                    <a16:rowId xmlns:a16="http://schemas.microsoft.com/office/drawing/2014/main" val="3416265697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BIOM 450 – Microbial Physiology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3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3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extLst>
                  <a:ext uri="{0D108BD9-81ED-4DB2-BD59-A6C34878D82A}">
                    <a16:rowId xmlns:a16="http://schemas.microsoft.com/office/drawing/2014/main" val="1374095864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BIOM 494 – Senior Seminar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3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extLst>
                  <a:ext uri="{0D108BD9-81ED-4DB2-BD59-A6C34878D82A}">
                    <a16:rowId xmlns:a16="http://schemas.microsoft.com/office/drawing/2014/main" val="335097625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BIOH 405 – Hematology (lecture)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3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ctr"/>
                </a:tc>
                <a:extLst>
                  <a:ext uri="{0D108BD9-81ED-4DB2-BD59-A6C34878D82A}">
                    <a16:rowId xmlns:a16="http://schemas.microsoft.com/office/drawing/2014/main" val="614977266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BIOB 410 – Immunology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3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ctr"/>
                </a:tc>
                <a:extLst>
                  <a:ext uri="{0D108BD9-81ED-4DB2-BD59-A6C34878D82A}">
                    <a16:rowId xmlns:a16="http://schemas.microsoft.com/office/drawing/2014/main" val="851841576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BIOM 435 - Virology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3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6" marR="8646" marT="8646" marB="0" anchor="ctr"/>
                </a:tc>
                <a:extLst>
                  <a:ext uri="{0D108BD9-81ED-4DB2-BD59-A6C34878D82A}">
                    <a16:rowId xmlns:a16="http://schemas.microsoft.com/office/drawing/2014/main" val="4208190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187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628522" cy="115196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Assessment &amp; Outcomes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Charge:</a:t>
            </a:r>
          </a:p>
          <a:p>
            <a:r>
              <a:rPr lang="en-US" sz="2400" cap="none" dirty="0">
                <a:solidFill>
                  <a:srgbClr val="002060"/>
                </a:solidFill>
                <a:latin typeface="Calibri" panose="020F0502020204030204" pitchFamily="34" charset="0"/>
              </a:rPr>
              <a:t>Monitor the development, evaluation, and reporting of a university-wide process to assess student learning in undergraduate and graduate degree programs through departmental collaboration, resulting in </a:t>
            </a:r>
            <a:r>
              <a:rPr lang="en-US" sz="2400" u="sng" cap="none" dirty="0">
                <a:solidFill>
                  <a:srgbClr val="002060"/>
                </a:solidFill>
                <a:latin typeface="Calibri" panose="020F0502020204030204" pitchFamily="34" charset="0"/>
              </a:rPr>
              <a:t>meaningful assessment and programmatic improvements.</a:t>
            </a:r>
          </a:p>
          <a:p>
            <a:endParaRPr 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2104" y="5728771"/>
            <a:ext cx="943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 Light" panose="020F0302020204030204" pitchFamily="34" charset="0"/>
              </a:rPr>
              <a:t>https://www.montana.edu/provost/assessment/program_assessment.html</a:t>
            </a:r>
          </a:p>
        </p:txBody>
      </p:sp>
    </p:spTree>
    <p:extLst>
      <p:ext uri="{BB962C8B-B14F-4D97-AF65-F5344CB8AC3E}">
        <p14:creationId xmlns:p14="http://schemas.microsoft.com/office/powerpoint/2010/main" val="760114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66667"/>
            <a:ext cx="10396882" cy="1151965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PLO</a:t>
            </a:r>
            <a:r>
              <a:rPr lang="en-US" cap="none" dirty="0">
                <a:latin typeface="Calibri Light" panose="020F0302020204030204" pitchFamily="34" charset="0"/>
              </a:rPr>
              <a:t>s</a:t>
            </a:r>
            <a:r>
              <a:rPr lang="en-US" dirty="0">
                <a:latin typeface="Calibri Light" panose="020F0302020204030204" pitchFamily="34" charset="0"/>
              </a:rPr>
              <a:t> for Animal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18632"/>
            <a:ext cx="10394707" cy="3655954"/>
          </a:xfrm>
        </p:spPr>
        <p:txBody>
          <a:bodyPr>
            <a:normAutofit fontScale="92500" lnSpcReduction="10000"/>
          </a:bodyPr>
          <a:lstStyle/>
          <a:p>
            <a:pPr marL="0" lvl="0" indent="0" eaLnBrk="0" hangingPunct="0">
              <a:buNone/>
            </a:pPr>
            <a:r>
              <a:rPr lang="en-US" cap="none" dirty="0">
                <a:solidFill>
                  <a:srgbClr val="002060"/>
                </a:solidFill>
                <a:latin typeface="Calibri" panose="020F0502020204030204" pitchFamily="34" charset="0"/>
              </a:rPr>
              <a:t>1. design and evaluate animal management systems by synthesizing and applying knowledge of biological processes related to animals and the rangeland plants that support them. [knowledge]</a:t>
            </a:r>
          </a:p>
          <a:p>
            <a:pPr marL="0" lvl="0" indent="0" eaLnBrk="0" hangingPunct="0">
              <a:buNone/>
            </a:pPr>
            <a:r>
              <a:rPr lang="en-US" cap="none" dirty="0">
                <a:solidFill>
                  <a:srgbClr val="002060"/>
                </a:solidFill>
                <a:latin typeface="Calibri" panose="020F0502020204030204" pitchFamily="34" charset="0"/>
              </a:rPr>
              <a:t>2. identify and critically evaluate scientific or technical animal science content to make informed decisions providing a foundation for lifelong learning. [critical thinking]</a:t>
            </a:r>
          </a:p>
          <a:p>
            <a:pPr marL="0" lvl="0" indent="0" eaLnBrk="0" hangingPunct="0">
              <a:buNone/>
            </a:pPr>
            <a:r>
              <a:rPr lang="en-US" cap="none" dirty="0">
                <a:solidFill>
                  <a:srgbClr val="002060"/>
                </a:solidFill>
                <a:latin typeface="Calibri" panose="020F0502020204030204" pitchFamily="34" charset="0"/>
              </a:rPr>
              <a:t>3. demonstrate effective oral and written communication to a range of audiences and within collaborative environments. [communication and collaboration]</a:t>
            </a:r>
          </a:p>
          <a:p>
            <a:pPr marL="0" lvl="0" indent="0" eaLnBrk="0" hangingPunct="0">
              <a:buNone/>
            </a:pPr>
            <a:r>
              <a:rPr lang="en-US" cap="none" dirty="0">
                <a:solidFill>
                  <a:srgbClr val="002060"/>
                </a:solidFill>
                <a:latin typeface="Calibri" panose="020F0502020204030204" pitchFamily="34" charset="0"/>
              </a:rPr>
              <a:t>4. use scientific principles to formulate questions, explore solutions, and solve real-world problems and advocate based on science. [problem solving]</a:t>
            </a:r>
          </a:p>
          <a:p>
            <a:pPr marL="0" lvl="0" indent="0" eaLnBrk="0" hangingPunct="0">
              <a:buNone/>
            </a:pPr>
            <a:r>
              <a:rPr lang="en-US" cap="none" dirty="0">
                <a:solidFill>
                  <a:srgbClr val="002060"/>
                </a:solidFill>
                <a:latin typeface="Calibri" panose="020F0502020204030204" pitchFamily="34" charset="0"/>
              </a:rPr>
              <a:t>5. be able to actively engage in discussions of complex ethical issues in their profession. [ethics]</a:t>
            </a:r>
          </a:p>
          <a:p>
            <a:endParaRPr lang="en-US" cap="none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46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DCD6E-705D-4A7C-9BD7-F13EB6D19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Example: 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C736DF0-64D4-466C-8373-40C29F9B353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67642139"/>
              </p:ext>
            </p:extLst>
          </p:nvPr>
        </p:nvGraphicFramePr>
        <p:xfrm>
          <a:off x="836802" y="2187834"/>
          <a:ext cx="10394950" cy="30465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7295">
                  <a:extLst>
                    <a:ext uri="{9D8B030D-6E8A-4147-A177-3AD203B41FA5}">
                      <a16:colId xmlns:a16="http://schemas.microsoft.com/office/drawing/2014/main" val="2412175572"/>
                    </a:ext>
                  </a:extLst>
                </a:gridCol>
                <a:gridCol w="605531">
                  <a:extLst>
                    <a:ext uri="{9D8B030D-6E8A-4147-A177-3AD203B41FA5}">
                      <a16:colId xmlns:a16="http://schemas.microsoft.com/office/drawing/2014/main" val="4046050156"/>
                    </a:ext>
                  </a:extLst>
                </a:gridCol>
                <a:gridCol w="605531">
                  <a:extLst>
                    <a:ext uri="{9D8B030D-6E8A-4147-A177-3AD203B41FA5}">
                      <a16:colId xmlns:a16="http://schemas.microsoft.com/office/drawing/2014/main" val="454334434"/>
                    </a:ext>
                  </a:extLst>
                </a:gridCol>
                <a:gridCol w="605531">
                  <a:extLst>
                    <a:ext uri="{9D8B030D-6E8A-4147-A177-3AD203B41FA5}">
                      <a16:colId xmlns:a16="http://schemas.microsoft.com/office/drawing/2014/main" val="1617391038"/>
                    </a:ext>
                  </a:extLst>
                </a:gridCol>
                <a:gridCol w="605531">
                  <a:extLst>
                    <a:ext uri="{9D8B030D-6E8A-4147-A177-3AD203B41FA5}">
                      <a16:colId xmlns:a16="http://schemas.microsoft.com/office/drawing/2014/main" val="4223448143"/>
                    </a:ext>
                  </a:extLst>
                </a:gridCol>
                <a:gridCol w="605531">
                  <a:extLst>
                    <a:ext uri="{9D8B030D-6E8A-4147-A177-3AD203B41FA5}">
                      <a16:colId xmlns:a16="http://schemas.microsoft.com/office/drawing/2014/main" val="1185696710"/>
                    </a:ext>
                  </a:extLst>
                </a:gridCol>
              </a:tblGrid>
              <a:tr h="302766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b"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Outcomes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875330"/>
                  </a:ext>
                </a:extLst>
              </a:tr>
              <a:tr h="3500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ANSC 316 Meat Science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4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4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4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extLst>
                  <a:ext uri="{0D108BD9-81ED-4DB2-BD59-A6C34878D82A}">
                    <a16:rowId xmlns:a16="http://schemas.microsoft.com/office/drawing/2014/main" val="3969642469"/>
                  </a:ext>
                </a:extLst>
              </a:tr>
              <a:tr h="3500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ANSC 416R Meat Processing (presentation)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lang="en-US" sz="14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extLst>
                  <a:ext uri="{0D108BD9-81ED-4DB2-BD59-A6C34878D82A}">
                    <a16:rowId xmlns:a16="http://schemas.microsoft.com/office/drawing/2014/main" val="1569867635"/>
                  </a:ext>
                </a:extLst>
              </a:tr>
              <a:tr h="3406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ANSC 432R Sheep Management 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extLst>
                  <a:ext uri="{0D108BD9-81ED-4DB2-BD59-A6C34878D82A}">
                    <a16:rowId xmlns:a16="http://schemas.microsoft.com/office/drawing/2014/main" val="38919003"/>
                  </a:ext>
                </a:extLst>
              </a:tr>
              <a:tr h="3406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ANSC 434 R Beef Cattle Management </a:t>
                      </a:r>
                      <a:endParaRPr lang="en-US" sz="20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lang="en-US" sz="14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 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extLst>
                  <a:ext uri="{0D108BD9-81ED-4DB2-BD59-A6C34878D82A}">
                    <a16:rowId xmlns:a16="http://schemas.microsoft.com/office/drawing/2014/main" val="3579519548"/>
                  </a:ext>
                </a:extLst>
              </a:tr>
              <a:tr h="3406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ANSC 418 Topics in Beef Cattle Nutrition </a:t>
                      </a:r>
                      <a:endParaRPr lang="en-US" sz="20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lang="en-US" sz="14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extLst>
                  <a:ext uri="{0D108BD9-81ED-4DB2-BD59-A6C34878D82A}">
                    <a16:rowId xmlns:a16="http://schemas.microsoft.com/office/drawing/2014/main" val="3624151021"/>
                  </a:ext>
                </a:extLst>
              </a:tr>
              <a:tr h="3406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 EQUS 423 Equine Nutrition </a:t>
                      </a:r>
                      <a:endParaRPr lang="en-US" sz="20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lang="en-US" sz="14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extLst>
                  <a:ext uri="{0D108BD9-81ED-4DB2-BD59-A6C34878D82A}">
                    <a16:rowId xmlns:a16="http://schemas.microsoft.com/office/drawing/2014/main" val="470797529"/>
                  </a:ext>
                </a:extLst>
              </a:tr>
              <a:tr h="340611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ANSC 421 Assisted Reproductive Techniques</a:t>
                      </a:r>
                      <a:endParaRPr lang="fr-FR" sz="20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en-US" sz="14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en-US" sz="14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en-US" sz="14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extLst>
                  <a:ext uri="{0D108BD9-81ED-4DB2-BD59-A6C34878D82A}">
                    <a16:rowId xmlns:a16="http://schemas.microsoft.com/office/drawing/2014/main" val="1789401634"/>
                  </a:ext>
                </a:extLst>
              </a:tr>
              <a:tr h="3406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BIOM 405 Host-Associated Microbial Ecology </a:t>
                      </a:r>
                      <a:endParaRPr lang="en-US" sz="20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en-US" sz="14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en-US" sz="14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lang="en-US" sz="14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en-US" sz="14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" marR="9461" marT="9461" marB="0" anchor="ctr"/>
                </a:tc>
                <a:extLst>
                  <a:ext uri="{0D108BD9-81ED-4DB2-BD59-A6C34878D82A}">
                    <a16:rowId xmlns:a16="http://schemas.microsoft.com/office/drawing/2014/main" val="2863082572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0AB33B-4F80-4535-B82B-0F85F1316199}"/>
              </a:ext>
            </a:extLst>
          </p:cNvPr>
          <p:cNvSpPr txBox="1">
            <a:spLocks/>
          </p:cNvSpPr>
          <p:nvPr/>
        </p:nvSpPr>
        <p:spPr>
          <a:xfrm>
            <a:off x="685799" y="1536339"/>
            <a:ext cx="10394707" cy="414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cap="none" dirty="0">
                <a:solidFill>
                  <a:srgbClr val="002060"/>
                </a:solidFill>
                <a:latin typeface="Calibri" panose="020F0502020204030204" pitchFamily="34" charset="0"/>
              </a:rPr>
              <a:t>Animal science includes course level expectations:</a:t>
            </a:r>
          </a:p>
        </p:txBody>
      </p:sp>
    </p:spTree>
    <p:extLst>
      <p:ext uri="{BB962C8B-B14F-4D97-AF65-F5344CB8AC3E}">
        <p14:creationId xmlns:p14="http://schemas.microsoft.com/office/powerpoint/2010/main" val="86109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 Light" panose="020F0302020204030204" pitchFamily="34" charset="0"/>
              </a:rPr>
              <a:t>Early Childhood Education &amp; </a:t>
            </a:r>
            <a:br>
              <a:rPr lang="en-US" dirty="0">
                <a:latin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</a:rPr>
              <a:t>Child Services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60374" y="1978087"/>
            <a:ext cx="6209882" cy="4327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1" y="2941504"/>
            <a:ext cx="3886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Combination of mapped curriculum and identification of assessment items (data)</a:t>
            </a:r>
          </a:p>
        </p:txBody>
      </p:sp>
    </p:spTree>
    <p:extLst>
      <p:ext uri="{BB962C8B-B14F-4D97-AF65-F5344CB8AC3E}">
        <p14:creationId xmlns:p14="http://schemas.microsoft.com/office/powerpoint/2010/main" val="3277731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561" y="601910"/>
            <a:ext cx="10396882" cy="115196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16561" y="1391641"/>
            <a:ext cx="10394707" cy="37124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</a:rPr>
              <a:t>Based on your course learning outcomes – which courses best exemplify the PLO’s? </a:t>
            </a:r>
            <a:b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endParaRPr lang="en-US" sz="2800" cap="none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</a:rPr>
              <a:t>Are all PLO’s covered?</a:t>
            </a:r>
          </a:p>
          <a:p>
            <a:pPr marL="0" indent="0">
              <a:buNone/>
            </a:pPr>
            <a: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</a:rPr>
              <a:t>Are there any outliers? </a:t>
            </a:r>
          </a:p>
          <a:p>
            <a:pPr marL="0" indent="0">
              <a:buNone/>
            </a:pPr>
            <a:r>
              <a:rPr lang="en-US" sz="2600" cap="none" dirty="0">
                <a:solidFill>
                  <a:srgbClr val="002060"/>
                </a:solidFill>
                <a:latin typeface="Calibri" panose="020F0502020204030204" pitchFamily="34" charset="0"/>
              </a:rPr>
              <a:t>	Courses that either don’t map to the PLO’s, or:</a:t>
            </a:r>
            <a:br>
              <a:rPr lang="en-US" sz="2600" cap="none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2600" cap="none" dirty="0">
                <a:solidFill>
                  <a:srgbClr val="002060"/>
                </a:solidFill>
                <a:latin typeface="Calibri" panose="020F0502020204030204" pitchFamily="34" charset="0"/>
              </a:rPr>
              <a:t>	PLO that is not represented in the curriculum.</a:t>
            </a:r>
          </a:p>
        </p:txBody>
      </p:sp>
      <p:pic>
        <p:nvPicPr>
          <p:cNvPr id="4" name="Picture 3" descr="Strategi: Fråga, pausa, nedslag &amp; studs | Kooperativt läran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6" y="2022154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66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510" y="1032163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cap="none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Assessment Planning Chart</a:t>
            </a:r>
            <a:br>
              <a:rPr lang="en-US" cap="none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</a:br>
            <a:endParaRPr lang="en-US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32403" y="2060155"/>
            <a:ext cx="7676001" cy="223477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Assessment plans should reflect multiple years</a:t>
            </a:r>
          </a:p>
          <a:p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Should include a “closing the loop cycle”</a:t>
            </a:r>
          </a:p>
          <a:p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are not written in stone</a:t>
            </a:r>
          </a:p>
        </p:txBody>
      </p:sp>
    </p:spTree>
    <p:extLst>
      <p:ext uri="{BB962C8B-B14F-4D97-AF65-F5344CB8AC3E}">
        <p14:creationId xmlns:p14="http://schemas.microsoft.com/office/powerpoint/2010/main" val="483300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Example: </a:t>
            </a:r>
            <a:br>
              <a:rPr lang="en-US" dirty="0">
                <a:latin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</a:rPr>
              <a:t>Photonics and Laser Technology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55073" y="1984585"/>
            <a:ext cx="8305800" cy="2324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3423" y="4308685"/>
            <a:ext cx="7249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Note: every two years the program has the opportunity to assess how program changes or improvements have made positive impacts on student learning and success.</a:t>
            </a:r>
          </a:p>
        </p:txBody>
      </p:sp>
    </p:spTree>
    <p:extLst>
      <p:ext uri="{BB962C8B-B14F-4D97-AF65-F5344CB8AC3E}">
        <p14:creationId xmlns:p14="http://schemas.microsoft.com/office/powerpoint/2010/main" val="2311599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47" y="363601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Putting it all together: Sociology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221525" y="1853835"/>
            <a:ext cx="5684417" cy="4701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727" y="1283760"/>
            <a:ext cx="714073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In this table you have all the elements together:</a:t>
            </a:r>
          </a:p>
          <a:p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PLOs</a:t>
            </a:r>
          </a:p>
          <a:p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	Course identification</a:t>
            </a:r>
          </a:p>
          <a:p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	Review cycle</a:t>
            </a:r>
          </a:p>
          <a:p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	Assignment (assessment) activities (data)</a:t>
            </a:r>
          </a:p>
        </p:txBody>
      </p:sp>
    </p:spTree>
    <p:extLst>
      <p:ext uri="{BB962C8B-B14F-4D97-AF65-F5344CB8AC3E}">
        <p14:creationId xmlns:p14="http://schemas.microsoft.com/office/powerpoint/2010/main" val="931969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1018309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cap="none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Development of Threshold Values</a:t>
            </a:r>
            <a:br>
              <a:rPr lang="en-US" cap="none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</a:br>
            <a:endParaRPr lang="en-US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394707" cy="3311189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Definition: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An established criteria for which outcome achievement is </a:t>
            </a:r>
            <a:b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	defined as met or not met. 	</a:t>
            </a:r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1564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 Light" panose="020F0302020204030204" pitchFamily="34" charset="0"/>
              </a:rPr>
              <a:t>Example: Doctoral Program in Material Science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17017" y="2154084"/>
            <a:ext cx="89344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85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Assessment Rubrics</a:t>
            </a:r>
            <a:endParaRPr lang="en-US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644755"/>
            <a:ext cx="10394707" cy="3311189"/>
          </a:xfrm>
        </p:spPr>
        <p:txBody>
          <a:bodyPr/>
          <a:lstStyle/>
          <a:p>
            <a:pPr marL="0" indent="0">
              <a:buNone/>
            </a:pPr>
            <a: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</a:rPr>
              <a:t>What’s being assessed and how does data reflect the outcomes?</a:t>
            </a:r>
          </a:p>
          <a:p>
            <a:r>
              <a:rPr lang="en-US" sz="2400" cap="none" dirty="0">
                <a:solidFill>
                  <a:srgbClr val="002060"/>
                </a:solidFill>
                <a:latin typeface="Calibri" panose="020F0502020204030204" pitchFamily="34" charset="0"/>
              </a:rPr>
              <a:t>What course activities, projects, exam questions, etc., best define the learning outcome (s)?</a:t>
            </a:r>
          </a:p>
          <a:p>
            <a:r>
              <a:rPr lang="en-US" sz="2400" cap="none" dirty="0">
                <a:solidFill>
                  <a:srgbClr val="002060"/>
                </a:solidFill>
                <a:latin typeface="Calibri" panose="020F0502020204030204" pitchFamily="34" charset="0"/>
              </a:rPr>
              <a:t>How will that be measured?</a:t>
            </a:r>
          </a:p>
        </p:txBody>
      </p:sp>
    </p:spTree>
    <p:extLst>
      <p:ext uri="{BB962C8B-B14F-4D97-AF65-F5344CB8AC3E}">
        <p14:creationId xmlns:p14="http://schemas.microsoft.com/office/powerpoint/2010/main" val="2098097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3753" y="245124"/>
            <a:ext cx="6585332" cy="115196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2018-19 Membership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74079027"/>
              </p:ext>
            </p:extLst>
          </p:nvPr>
        </p:nvGraphicFramePr>
        <p:xfrm>
          <a:off x="1312385" y="1244905"/>
          <a:ext cx="9188068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593">
                  <a:extLst>
                    <a:ext uri="{9D8B030D-6E8A-4147-A177-3AD203B41FA5}">
                      <a16:colId xmlns:a16="http://schemas.microsoft.com/office/drawing/2014/main" val="549674609"/>
                    </a:ext>
                  </a:extLst>
                </a:gridCol>
                <a:gridCol w="2842891">
                  <a:extLst>
                    <a:ext uri="{9D8B030D-6E8A-4147-A177-3AD203B41FA5}">
                      <a16:colId xmlns:a16="http://schemas.microsoft.com/office/drawing/2014/main" val="121142923"/>
                    </a:ext>
                  </a:extLst>
                </a:gridCol>
                <a:gridCol w="3646584">
                  <a:extLst>
                    <a:ext uri="{9D8B030D-6E8A-4147-A177-3AD203B41FA5}">
                      <a16:colId xmlns:a16="http://schemas.microsoft.com/office/drawing/2014/main" val="1612060433"/>
                    </a:ext>
                  </a:extLst>
                </a:gridCol>
              </a:tblGrid>
              <a:tr h="235918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</a:rPr>
                        <a:t>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</a:rPr>
                        <a:t>REPRESENTS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353061"/>
                  </a:ext>
                </a:extLst>
              </a:tr>
              <a:tr h="23591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Anderson,</a:t>
                      </a:r>
                      <a:r>
                        <a:rPr lang="en-US" b="1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Rachel</a:t>
                      </a:r>
                      <a:endParaRPr lang="en-US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Chair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Academic Affairs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436993"/>
                  </a:ext>
                </a:extLst>
              </a:tr>
              <a:tr h="23591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Dougher, Tracy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Agriculture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168077"/>
                  </a:ext>
                </a:extLst>
              </a:tr>
              <a:tr h="23591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Adams, Dean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Arts &amp; Architecture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43420"/>
                  </a:ext>
                </a:extLst>
              </a:tr>
              <a:tr h="23591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Leary, Myleen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Business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784984"/>
                  </a:ext>
                </a:extLst>
              </a:tr>
              <a:tr h="23591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Harmon, Alison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Education &amp; HHD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163431"/>
                  </a:ext>
                </a:extLst>
              </a:tr>
              <a:tr h="23591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Amin, Ruhul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Engineering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991417"/>
                  </a:ext>
                </a:extLst>
              </a:tr>
              <a:tr h="23591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Maki, Sarah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Gallatin College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698957"/>
                  </a:ext>
                </a:extLst>
              </a:tr>
              <a:tr h="23591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Larsen, 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Graduate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916055"/>
                  </a:ext>
                </a:extLst>
              </a:tr>
              <a:tr h="23591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Schultz, Logan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Honors College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242872"/>
                  </a:ext>
                </a:extLst>
              </a:tr>
              <a:tr h="23591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Thorsen, Maggie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Letters &amp;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46011"/>
                  </a:ext>
                </a:extLst>
              </a:tr>
              <a:tr h="23591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Eitle, David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Letters &amp;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345470"/>
                  </a:ext>
                </a:extLst>
              </a:tr>
              <a:tr h="23591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Peters, Martha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Nursing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885684"/>
                  </a:ext>
                </a:extLst>
              </a:tr>
              <a:tr h="23591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Godwin, 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Planning &amp;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958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909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Example: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42362"/>
            <a:ext cx="10394707" cy="4142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cap="none" dirty="0">
                <a:solidFill>
                  <a:srgbClr val="002060"/>
                </a:solidFill>
                <a:latin typeface="Calibri" panose="020F0502020204030204" pitchFamily="34" charset="0"/>
              </a:rPr>
              <a:t>PLO: Effective Written Communication:</a:t>
            </a:r>
            <a:br>
              <a:rPr lang="en-US" sz="2400" cap="none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2400" cap="none" dirty="0">
                <a:solidFill>
                  <a:srgbClr val="002060"/>
                </a:solidFill>
                <a:latin typeface="Calibri" panose="020F0502020204030204" pitchFamily="34" charset="0"/>
              </a:rPr>
              <a:t>Courses Identified: BMGT 205 &amp; BMGT 366</a:t>
            </a:r>
            <a:br>
              <a:rPr lang="en-US" sz="2400" cap="none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2400" cap="none" dirty="0">
                <a:solidFill>
                  <a:srgbClr val="002060"/>
                </a:solidFill>
                <a:latin typeface="Calibri" panose="020F0502020204030204" pitchFamily="34" charset="0"/>
              </a:rPr>
              <a:t>Course assignment identified (agreed by program faculty)</a:t>
            </a:r>
          </a:p>
          <a:p>
            <a:pPr marL="0" indent="0">
              <a:buNone/>
            </a:pPr>
            <a:r>
              <a:rPr lang="en-US" sz="2400" cap="none" dirty="0">
                <a:solidFill>
                  <a:srgbClr val="002060"/>
                </a:solidFill>
                <a:latin typeface="Calibri" panose="020F0502020204030204" pitchFamily="34" charset="0"/>
              </a:rPr>
              <a:t>Students’ writing skills were rated as unacceptable, satisfactory or outstanding on each of four measures:</a:t>
            </a:r>
          </a:p>
          <a:p>
            <a:pPr lvl="1"/>
            <a:r>
              <a:rPr lang="en-US" sz="2000" cap="none" dirty="0">
                <a:solidFill>
                  <a:srgbClr val="002060"/>
                </a:solidFill>
                <a:latin typeface="Calibri" panose="020F0502020204030204" pitchFamily="34" charset="0"/>
              </a:rPr>
              <a:t>organization/development of ideas</a:t>
            </a:r>
          </a:p>
          <a:p>
            <a:pPr lvl="1"/>
            <a:r>
              <a:rPr lang="en-US" sz="2000" cap="none" dirty="0">
                <a:solidFill>
                  <a:srgbClr val="002060"/>
                </a:solidFill>
                <a:latin typeface="Calibri" panose="020F0502020204030204" pitchFamily="34" charset="0"/>
              </a:rPr>
              <a:t>spelling and punctuation</a:t>
            </a:r>
          </a:p>
          <a:p>
            <a:pPr lvl="1"/>
            <a:r>
              <a:rPr lang="en-US" sz="2000" cap="none" dirty="0">
                <a:solidFill>
                  <a:srgbClr val="002060"/>
                </a:solidFill>
                <a:latin typeface="Calibri" panose="020F0502020204030204" pitchFamily="34" charset="0"/>
              </a:rPr>
              <a:t>grammar and sentence structure</a:t>
            </a:r>
          </a:p>
          <a:p>
            <a:pPr lvl="1"/>
            <a:r>
              <a:rPr lang="en-US" sz="2000" cap="none" dirty="0">
                <a:solidFill>
                  <a:srgbClr val="002060"/>
                </a:solidFill>
                <a:latin typeface="Calibri" panose="020F0502020204030204" pitchFamily="34" charset="0"/>
              </a:rPr>
              <a:t>overall</a:t>
            </a:r>
          </a:p>
        </p:txBody>
      </p:sp>
    </p:spTree>
    <p:extLst>
      <p:ext uri="{BB962C8B-B14F-4D97-AF65-F5344CB8AC3E}">
        <p14:creationId xmlns:p14="http://schemas.microsoft.com/office/powerpoint/2010/main" val="349880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Why Assess?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837765"/>
            <a:ext cx="10394707" cy="289743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Document Program Effectiveness</a:t>
            </a:r>
          </a:p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Identify areas for improvement</a:t>
            </a:r>
          </a:p>
          <a:p>
            <a:pPr lvl="1"/>
            <a:r>
              <a:rPr lang="en-US" sz="2600" cap="none" dirty="0">
                <a:solidFill>
                  <a:srgbClr val="002060"/>
                </a:solidFill>
                <a:latin typeface="Calibri" panose="020F0502020204030204" pitchFamily="34" charset="0"/>
              </a:rPr>
              <a:t>Keeping curriculum current and relevant</a:t>
            </a:r>
          </a:p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Provide information for data driven decision making</a:t>
            </a:r>
          </a:p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Required for accreditation!</a:t>
            </a:r>
          </a:p>
        </p:txBody>
      </p:sp>
    </p:spTree>
    <p:extLst>
      <p:ext uri="{BB962C8B-B14F-4D97-AF65-F5344CB8AC3E}">
        <p14:creationId xmlns:p14="http://schemas.microsoft.com/office/powerpoint/2010/main" val="1201303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What happens to the information?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79967" y="1738613"/>
            <a:ext cx="8027399" cy="37248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</a:rPr>
              <a:t>Program assessment reports are sent to:</a:t>
            </a:r>
          </a:p>
          <a:p>
            <a:pPr lvl="1"/>
            <a: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</a:rPr>
              <a:t>Department Heads</a:t>
            </a:r>
          </a:p>
          <a:p>
            <a:pPr lvl="1"/>
            <a: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</a:rPr>
              <a:t>Deans</a:t>
            </a:r>
          </a:p>
          <a:p>
            <a:pPr lvl="1"/>
            <a: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</a:rPr>
              <a:t>Provost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</a:rPr>
              <a:t>Information can be used to:</a:t>
            </a:r>
          </a:p>
          <a:p>
            <a:pPr lvl="1"/>
            <a: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</a:rPr>
              <a:t>Redesign programs/curriculum updates</a:t>
            </a:r>
          </a:p>
          <a:p>
            <a:pPr lvl="1"/>
            <a: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</a:rPr>
              <a:t>Funding Allocations</a:t>
            </a:r>
          </a:p>
          <a:p>
            <a:pPr lvl="1"/>
            <a: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</a:rPr>
              <a:t>Other….</a:t>
            </a:r>
          </a:p>
        </p:txBody>
      </p:sp>
    </p:spTree>
    <p:extLst>
      <p:ext uri="{BB962C8B-B14F-4D97-AF65-F5344CB8AC3E}">
        <p14:creationId xmlns:p14="http://schemas.microsoft.com/office/powerpoint/2010/main" val="351969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387" y="294578"/>
            <a:ext cx="7346612" cy="53672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9891" y="5661792"/>
            <a:ext cx="8479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https://www.montana.edu/provost/assessment/program_assessment_overview.html</a:t>
            </a:r>
          </a:p>
        </p:txBody>
      </p:sp>
    </p:spTree>
    <p:extLst>
      <p:ext uri="{BB962C8B-B14F-4D97-AF65-F5344CB8AC3E}">
        <p14:creationId xmlns:p14="http://schemas.microsoft.com/office/powerpoint/2010/main" val="1493952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At today’s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837765"/>
            <a:ext cx="10394707" cy="3311189"/>
          </a:xfrm>
        </p:spPr>
        <p:txBody>
          <a:bodyPr>
            <a:normAutofit/>
          </a:bodyPr>
          <a:lstStyle/>
          <a:p>
            <a:pPr lvl="0"/>
            <a: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</a:rPr>
              <a:t>Program Learning Outcomes (PLOs) &amp; Curriculum Mapping</a:t>
            </a:r>
          </a:p>
          <a:p>
            <a:pPr lvl="0"/>
            <a: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</a:rPr>
              <a:t>Assessment Planning Chart</a:t>
            </a:r>
          </a:p>
          <a:p>
            <a:pPr lvl="0"/>
            <a: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</a:rPr>
              <a:t>Development of Threshold Values</a:t>
            </a:r>
          </a:p>
          <a:p>
            <a: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</a:rPr>
              <a:t>Assessment Rubrics   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             </a:t>
            </a:r>
          </a:p>
        </p:txBody>
      </p:sp>
    </p:spTree>
    <p:extLst>
      <p:ext uri="{BB962C8B-B14F-4D97-AF65-F5344CB8AC3E}">
        <p14:creationId xmlns:p14="http://schemas.microsoft.com/office/powerpoint/2010/main" val="168022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Program 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699840"/>
            <a:ext cx="10394707" cy="3874695"/>
          </a:xfrm>
        </p:spPr>
        <p:txBody>
          <a:bodyPr>
            <a:normAutofit/>
          </a:bodyPr>
          <a:lstStyle/>
          <a:p>
            <a:r>
              <a:rPr lang="en-US" sz="2400" cap="none" dirty="0">
                <a:solidFill>
                  <a:srgbClr val="002060"/>
                </a:solidFill>
                <a:latin typeface="Calibri" panose="020F0502020204030204" pitchFamily="34" charset="0"/>
              </a:rPr>
              <a:t>PLOs identify what students will know/or be able to do by the end of a program</a:t>
            </a:r>
          </a:p>
          <a:p>
            <a:r>
              <a:rPr lang="en-US" sz="2400" cap="none" dirty="0">
                <a:solidFill>
                  <a:srgbClr val="002060"/>
                </a:solidFill>
                <a:latin typeface="Calibri" panose="020F0502020204030204" pitchFamily="34" charset="0"/>
              </a:rPr>
              <a:t>Framed as statements that describe essential learning that students can demonstrate</a:t>
            </a:r>
          </a:p>
          <a:p>
            <a:r>
              <a:rPr lang="en-US" sz="2400" cap="none" dirty="0">
                <a:solidFill>
                  <a:srgbClr val="002060"/>
                </a:solidFill>
                <a:latin typeface="Calibri" panose="020F0502020204030204" pitchFamily="34" charset="0"/>
              </a:rPr>
              <a:t>Should represent your highest aspirations for your students</a:t>
            </a:r>
          </a:p>
          <a:p>
            <a:r>
              <a:rPr lang="en-US" sz="2400" cap="none" dirty="0">
                <a:solidFill>
                  <a:srgbClr val="002060"/>
                </a:solidFill>
                <a:latin typeface="Calibri" panose="020F0502020204030204" pitchFamily="34" charset="0"/>
              </a:rPr>
              <a:t>Framed in terms of the program (not specific classes – no one individual course should have every expected outcome)</a:t>
            </a:r>
          </a:p>
          <a:p>
            <a:r>
              <a:rPr lang="en-US" sz="2400" cap="none" dirty="0">
                <a:solidFill>
                  <a:srgbClr val="002060"/>
                </a:solidFill>
                <a:latin typeface="Calibri" panose="020F0502020204030204" pitchFamily="34" charset="0"/>
              </a:rPr>
              <a:t>Outcomes are based in concrete actions verbs</a:t>
            </a:r>
          </a:p>
        </p:txBody>
      </p:sp>
    </p:spTree>
    <p:extLst>
      <p:ext uri="{BB962C8B-B14F-4D97-AF65-F5344CB8AC3E}">
        <p14:creationId xmlns:p14="http://schemas.microsoft.com/office/powerpoint/2010/main" val="733934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Where are your outcomes?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837765"/>
            <a:ext cx="10394707" cy="3546763"/>
          </a:xfrm>
        </p:spPr>
        <p:txBody>
          <a:bodyPr>
            <a:normAutofit/>
          </a:bodyPr>
          <a:lstStyle/>
          <a:p>
            <a: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</a:rPr>
              <a:t>Ideally they are on your program website! 	http://animalrange.montana.edu/program_assessment.html</a:t>
            </a:r>
          </a:p>
          <a:p>
            <a:endParaRPr lang="en-US" sz="2800" cap="none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</a:rPr>
              <a:t>We also want them in </a:t>
            </a:r>
            <a:r>
              <a:rPr lang="en-US" sz="2800" cap="none" dirty="0" err="1">
                <a:solidFill>
                  <a:srgbClr val="002060"/>
                </a:solidFill>
                <a:latin typeface="Calibri" panose="020F0502020204030204" pitchFamily="34" charset="0"/>
              </a:rPr>
              <a:t>CiM</a:t>
            </a:r>
            <a: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</a:rPr>
              <a:t>!!!!</a:t>
            </a:r>
          </a:p>
          <a:p>
            <a:pPr marL="0" indent="0">
              <a:buNone/>
            </a:pPr>
            <a: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</a:rPr>
              <a:t>	http://www.montana.edu/registrar/CourseleafHelp.html</a:t>
            </a:r>
          </a:p>
        </p:txBody>
      </p:sp>
    </p:spTree>
    <p:extLst>
      <p:ext uri="{BB962C8B-B14F-4D97-AF65-F5344CB8AC3E}">
        <p14:creationId xmlns:p14="http://schemas.microsoft.com/office/powerpoint/2010/main" val="37547616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463</TotalTime>
  <Words>1221</Words>
  <Application>Microsoft Office PowerPoint</Application>
  <PresentationFormat>Widescreen</PresentationFormat>
  <Paragraphs>292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Impact</vt:lpstr>
      <vt:lpstr>Main Event</vt:lpstr>
      <vt:lpstr>Evaluating Program Learning Outcomes</vt:lpstr>
      <vt:lpstr>Assessment &amp; Outcomes Committee</vt:lpstr>
      <vt:lpstr>2018-19 Membership</vt:lpstr>
      <vt:lpstr>Why Assess?</vt:lpstr>
      <vt:lpstr>What happens to the information?</vt:lpstr>
      <vt:lpstr>PowerPoint Presentation</vt:lpstr>
      <vt:lpstr>At today’s Workshop</vt:lpstr>
      <vt:lpstr>Program learning outcomes</vt:lpstr>
      <vt:lpstr>Where are your outcomes?</vt:lpstr>
      <vt:lpstr>Lets start with PLOs</vt:lpstr>
      <vt:lpstr>Example: environmental Science</vt:lpstr>
      <vt:lpstr>Example: mathematics</vt:lpstr>
      <vt:lpstr>Some other examples:</vt:lpstr>
      <vt:lpstr>Compare notes: 10 minutes</vt:lpstr>
      <vt:lpstr>Curriculum Mapping</vt:lpstr>
      <vt:lpstr>Why do it?</vt:lpstr>
      <vt:lpstr>Lets map:</vt:lpstr>
      <vt:lpstr>PLOs for Microbiology/Immunology</vt:lpstr>
      <vt:lpstr>Example:</vt:lpstr>
      <vt:lpstr>PLOs for Animal Science</vt:lpstr>
      <vt:lpstr>Example: </vt:lpstr>
      <vt:lpstr>Early Childhood Education &amp;  Child Services</vt:lpstr>
      <vt:lpstr>Questions?</vt:lpstr>
      <vt:lpstr>Assessment Planning Chart </vt:lpstr>
      <vt:lpstr>Example:  Photonics and Laser Technology</vt:lpstr>
      <vt:lpstr>Putting it all together: Sociology</vt:lpstr>
      <vt:lpstr>Development of Threshold Values </vt:lpstr>
      <vt:lpstr>Example: Doctoral Program in Material Science</vt:lpstr>
      <vt:lpstr>Assessment Rubrics</vt:lpstr>
      <vt:lpstr>Example: Business</vt:lpstr>
    </vt:vector>
  </TitlesOfParts>
  <Company>Montana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Program Learning Outcomes</dc:title>
  <dc:creator>Anderson, Rachel</dc:creator>
  <cp:lastModifiedBy>Holmes, Keely</cp:lastModifiedBy>
  <cp:revision>62</cp:revision>
  <dcterms:created xsi:type="dcterms:W3CDTF">2019-01-18T17:06:26Z</dcterms:created>
  <dcterms:modified xsi:type="dcterms:W3CDTF">2019-02-15T16:20:54Z</dcterms:modified>
</cp:coreProperties>
</file>