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71" r:id="rId2"/>
    <p:sldId id="315" r:id="rId3"/>
    <p:sldId id="283" r:id="rId4"/>
    <p:sldId id="295" r:id="rId5"/>
    <p:sldId id="301" r:id="rId6"/>
    <p:sldId id="311" r:id="rId7"/>
    <p:sldId id="277" r:id="rId8"/>
    <p:sldId id="284" r:id="rId9"/>
    <p:sldId id="290" r:id="rId10"/>
    <p:sldId id="291" r:id="rId11"/>
    <p:sldId id="293" r:id="rId12"/>
    <p:sldId id="294" r:id="rId13"/>
    <p:sldId id="292" r:id="rId14"/>
    <p:sldId id="302" r:id="rId15"/>
    <p:sldId id="306" r:id="rId16"/>
    <p:sldId id="317" r:id="rId17"/>
    <p:sldId id="316" r:id="rId18"/>
    <p:sldId id="318" r:id="rId19"/>
    <p:sldId id="320" r:id="rId20"/>
    <p:sldId id="322" r:id="rId21"/>
    <p:sldId id="323" r:id="rId22"/>
    <p:sldId id="314" r:id="rId23"/>
    <p:sldId id="319" r:id="rId24"/>
    <p:sldId id="278" r:id="rId25"/>
    <p:sldId id="331" r:id="rId26"/>
    <p:sldId id="274" r:id="rId27"/>
    <p:sldId id="309" r:id="rId28"/>
    <p:sldId id="325" r:id="rId29"/>
    <p:sldId id="321" r:id="rId30"/>
    <p:sldId id="324"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54"/>
    <p:restoredTop sz="94626"/>
  </p:normalViewPr>
  <p:slideViewPr>
    <p:cSldViewPr snapToGrid="0" snapToObjects="1">
      <p:cViewPr varScale="1">
        <p:scale>
          <a:sx n="81" d="100"/>
          <a:sy n="81" d="100"/>
        </p:scale>
        <p:origin x="1238" y="5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B17859-6B59-1A4F-B31D-BD3862E54117}" type="datetimeFigureOut">
              <a:rPr lang="en-US" smtClean="0"/>
              <a:t>9/8/2020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09620C-373C-5B43-9DCE-341F7CD68F62}" type="slidenum">
              <a:rPr lang="en-US" smtClean="0"/>
              <a:t>‹#›</a:t>
            </a:fld>
            <a:endParaRPr lang="en-US"/>
          </a:p>
        </p:txBody>
      </p:sp>
    </p:spTree>
    <p:extLst>
      <p:ext uri="{BB962C8B-B14F-4D97-AF65-F5344CB8AC3E}">
        <p14:creationId xmlns:p14="http://schemas.microsoft.com/office/powerpoint/2010/main" val="26422872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7EBD3-CA57-433E-BEBD-3DE59CBB2C9F}" type="slidenum">
              <a:rPr lang="en-US">
                <a:solidFill>
                  <a:prstClr val="black"/>
                </a:solidFill>
                <a:latin typeface="Calibri"/>
              </a:rPr>
              <a:pPr/>
              <a:t>1</a:t>
            </a:fld>
            <a:endParaRPr lang="en-US" dirty="0">
              <a:solidFill>
                <a:prstClr val="black"/>
              </a:solidFill>
              <a:latin typeface="Calibri"/>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7EBD3-CA57-433E-BEBD-3DE59CBB2C9F}" type="slidenum">
              <a:rPr lang="en-US">
                <a:solidFill>
                  <a:prstClr val="black"/>
                </a:solidFill>
                <a:latin typeface="Calibri"/>
              </a:rPr>
              <a:pPr/>
              <a:t>2</a:t>
            </a:fld>
            <a:endParaRPr lang="en-US" dirty="0">
              <a:solidFill>
                <a:prstClr val="black"/>
              </a:solidFill>
              <a:latin typeface="Calibri"/>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96114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7EBD3-CA57-433E-BEBD-3DE59CBB2C9F}" type="slidenum">
              <a:rPr lang="en-US">
                <a:solidFill>
                  <a:prstClr val="black"/>
                </a:solidFill>
                <a:latin typeface="Calibri"/>
              </a:rPr>
              <a:pPr/>
              <a:t>7</a:t>
            </a:fld>
            <a:endParaRPr lang="en-US" dirty="0">
              <a:solidFill>
                <a:prstClr val="black"/>
              </a:solidFill>
              <a:latin typeface="Calibri"/>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09620C-373C-5B43-9DCE-341F7CD68F62}" type="slidenum">
              <a:rPr lang="en-US" smtClean="0"/>
              <a:t>15</a:t>
            </a:fld>
            <a:endParaRPr lang="en-US"/>
          </a:p>
        </p:txBody>
      </p:sp>
    </p:spTree>
    <p:extLst>
      <p:ext uri="{BB962C8B-B14F-4D97-AF65-F5344CB8AC3E}">
        <p14:creationId xmlns:p14="http://schemas.microsoft.com/office/powerpoint/2010/main" val="180391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09620C-373C-5B43-9DCE-341F7CD68F62}" type="slidenum">
              <a:rPr lang="en-US" smtClean="0"/>
              <a:t>17</a:t>
            </a:fld>
            <a:endParaRPr lang="en-US"/>
          </a:p>
        </p:txBody>
      </p:sp>
    </p:spTree>
    <p:extLst>
      <p:ext uri="{BB962C8B-B14F-4D97-AF65-F5344CB8AC3E}">
        <p14:creationId xmlns:p14="http://schemas.microsoft.com/office/powerpoint/2010/main" val="130962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09620C-373C-5B43-9DCE-341F7CD68F62}" type="slidenum">
              <a:rPr lang="en-US" smtClean="0"/>
              <a:t>20</a:t>
            </a:fld>
            <a:endParaRPr lang="en-US"/>
          </a:p>
        </p:txBody>
      </p:sp>
    </p:spTree>
    <p:extLst>
      <p:ext uri="{BB962C8B-B14F-4D97-AF65-F5344CB8AC3E}">
        <p14:creationId xmlns:p14="http://schemas.microsoft.com/office/powerpoint/2010/main" val="3348897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09620C-373C-5B43-9DCE-341F7CD68F62}" type="slidenum">
              <a:rPr lang="en-US" smtClean="0"/>
              <a:t>21</a:t>
            </a:fld>
            <a:endParaRPr lang="en-US"/>
          </a:p>
        </p:txBody>
      </p:sp>
    </p:spTree>
    <p:extLst>
      <p:ext uri="{BB962C8B-B14F-4D97-AF65-F5344CB8AC3E}">
        <p14:creationId xmlns:p14="http://schemas.microsoft.com/office/powerpoint/2010/main" val="189302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7EBD3-CA57-433E-BEBD-3DE59CBB2C9F}" type="slidenum">
              <a:rPr lang="en-US">
                <a:solidFill>
                  <a:prstClr val="black"/>
                </a:solidFill>
                <a:latin typeface="Calibri"/>
              </a:rPr>
              <a:pPr/>
              <a:t>24</a:t>
            </a:fld>
            <a:endParaRPr lang="en-US" dirty="0">
              <a:solidFill>
                <a:prstClr val="black"/>
              </a:solidFill>
              <a:latin typeface="Calibri"/>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7EBD3-CA57-433E-BEBD-3DE59CBB2C9F}" type="slidenum">
              <a:rPr lang="en-US">
                <a:solidFill>
                  <a:prstClr val="black"/>
                </a:solidFill>
                <a:latin typeface="Calibri"/>
              </a:rPr>
              <a:pPr/>
              <a:t>26</a:t>
            </a:fld>
            <a:endParaRPr lang="en-US" dirty="0">
              <a:solidFill>
                <a:prstClr val="black"/>
              </a:solidFill>
              <a:latin typeface="Calibri"/>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A761BB-FD62-0D4A-978C-660D144581C8}" type="datetimeFigureOut">
              <a:rPr lang="en-US" smtClean="0">
                <a:solidFill>
                  <a:prstClr val="black">
                    <a:tint val="75000"/>
                  </a:prstClr>
                </a:solidFill>
                <a:latin typeface="Calibri"/>
              </a:rPr>
              <a:pPr/>
              <a:t>9/8/2020</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05E3-3C5F-3042-B9ED-7698003E990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9725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A761BB-FD62-0D4A-978C-660D144581C8}" type="datetimeFigureOut">
              <a:rPr lang="en-US" smtClean="0">
                <a:solidFill>
                  <a:prstClr val="black">
                    <a:tint val="75000"/>
                  </a:prstClr>
                </a:solidFill>
                <a:latin typeface="Calibri"/>
              </a:rPr>
              <a:pPr/>
              <a:t>9/8/2020</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05E3-3C5F-3042-B9ED-7698003E990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0629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A761BB-FD62-0D4A-978C-660D144581C8}" type="datetimeFigureOut">
              <a:rPr lang="en-US" smtClean="0">
                <a:solidFill>
                  <a:prstClr val="black">
                    <a:tint val="75000"/>
                  </a:prstClr>
                </a:solidFill>
                <a:latin typeface="Calibri"/>
              </a:rPr>
              <a:pPr/>
              <a:t>9/8/2020</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05E3-3C5F-3042-B9ED-7698003E990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88571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A761BB-FD62-0D4A-978C-660D144581C8}" type="datetimeFigureOut">
              <a:rPr lang="en-US" smtClean="0">
                <a:solidFill>
                  <a:prstClr val="black">
                    <a:tint val="75000"/>
                  </a:prstClr>
                </a:solidFill>
                <a:latin typeface="Calibri"/>
              </a:rPr>
              <a:pPr/>
              <a:t>9/8/2020</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05E3-3C5F-3042-B9ED-7698003E990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13766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A761BB-FD62-0D4A-978C-660D144581C8}" type="datetimeFigureOut">
              <a:rPr lang="en-US" smtClean="0">
                <a:solidFill>
                  <a:prstClr val="black">
                    <a:tint val="75000"/>
                  </a:prstClr>
                </a:solidFill>
                <a:latin typeface="Calibri"/>
              </a:rPr>
              <a:pPr/>
              <a:t>9/8/2020</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05E3-3C5F-3042-B9ED-7698003E990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7089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A761BB-FD62-0D4A-978C-660D144581C8}" type="datetimeFigureOut">
              <a:rPr lang="en-US" smtClean="0">
                <a:solidFill>
                  <a:prstClr val="black">
                    <a:tint val="75000"/>
                  </a:prstClr>
                </a:solidFill>
                <a:latin typeface="Calibri"/>
              </a:rPr>
              <a:pPr/>
              <a:t>9/8/2020</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05E3-3C5F-3042-B9ED-7698003E990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24386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A761BB-FD62-0D4A-978C-660D144581C8}" type="datetimeFigureOut">
              <a:rPr lang="en-US" smtClean="0">
                <a:solidFill>
                  <a:prstClr val="black">
                    <a:tint val="75000"/>
                  </a:prstClr>
                </a:solidFill>
                <a:latin typeface="Calibri"/>
              </a:rPr>
              <a:pPr/>
              <a:t>9/8/2020</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07605E3-3C5F-3042-B9ED-7698003E990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01651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A761BB-FD62-0D4A-978C-660D144581C8}" type="datetimeFigureOut">
              <a:rPr lang="en-US" smtClean="0">
                <a:solidFill>
                  <a:prstClr val="black">
                    <a:tint val="75000"/>
                  </a:prstClr>
                </a:solidFill>
                <a:latin typeface="Calibri"/>
              </a:rPr>
              <a:pPr/>
              <a:t>9/8/2020</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07605E3-3C5F-3042-B9ED-7698003E990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575258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761BB-FD62-0D4A-978C-660D144581C8}" type="datetimeFigureOut">
              <a:rPr lang="en-US" smtClean="0">
                <a:solidFill>
                  <a:prstClr val="black">
                    <a:tint val="75000"/>
                  </a:prstClr>
                </a:solidFill>
                <a:latin typeface="Calibri"/>
              </a:rPr>
              <a:pPr/>
              <a:t>9/8/2020</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07605E3-3C5F-3042-B9ED-7698003E990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7515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A761BB-FD62-0D4A-978C-660D144581C8}" type="datetimeFigureOut">
              <a:rPr lang="en-US" smtClean="0">
                <a:solidFill>
                  <a:prstClr val="black">
                    <a:tint val="75000"/>
                  </a:prstClr>
                </a:solidFill>
                <a:latin typeface="Calibri"/>
              </a:rPr>
              <a:pPr/>
              <a:t>9/8/2020</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05E3-3C5F-3042-B9ED-7698003E990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817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A761BB-FD62-0D4A-978C-660D144581C8}" type="datetimeFigureOut">
              <a:rPr lang="en-US" smtClean="0">
                <a:solidFill>
                  <a:prstClr val="black">
                    <a:tint val="75000"/>
                  </a:prstClr>
                </a:solidFill>
                <a:latin typeface="Calibri"/>
              </a:rPr>
              <a:pPr/>
              <a:t>9/8/2020</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05E3-3C5F-3042-B9ED-7698003E990B}"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40970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A761BB-FD62-0D4A-978C-660D144581C8}" type="datetimeFigureOut">
              <a:rPr lang="en-US" smtClean="0">
                <a:solidFill>
                  <a:prstClr val="black">
                    <a:tint val="75000"/>
                  </a:prstClr>
                </a:solidFill>
                <a:latin typeface="Calibri"/>
                <a:cs typeface="Times New Roman" pitchFamily="18" charset="0"/>
              </a:rPr>
              <a:pPr/>
              <a:t>9/8/2020</a:t>
            </a:fld>
            <a:endParaRPr lang="en-US" dirty="0">
              <a:solidFill>
                <a:prstClr val="black">
                  <a:tint val="75000"/>
                </a:prstClr>
              </a:solidFill>
              <a:latin typeface="Calibri"/>
              <a:cs typeface="Times New Roman" pitchFamily="18"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cs typeface="Times New Roman"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7605E3-3C5F-3042-B9ED-7698003E990B}" type="slidenum">
              <a:rPr lang="en-US" smtClean="0">
                <a:solidFill>
                  <a:prstClr val="black">
                    <a:tint val="75000"/>
                  </a:prstClr>
                </a:solidFill>
                <a:latin typeface="Calibri"/>
                <a:cs typeface="Times New Roman" pitchFamily="18" charset="0"/>
              </a:rPr>
              <a:pPr/>
              <a:t>‹#›</a:t>
            </a:fld>
            <a:endParaRPr lang="en-US" dirty="0">
              <a:solidFill>
                <a:prstClr val="black">
                  <a:tint val="75000"/>
                </a:prstClr>
              </a:solidFill>
              <a:latin typeface="Calibri"/>
              <a:cs typeface="Times New Roman" pitchFamily="18" charset="0"/>
            </a:endParaRPr>
          </a:p>
        </p:txBody>
      </p:sp>
    </p:spTree>
    <p:extLst>
      <p:ext uri="{BB962C8B-B14F-4D97-AF65-F5344CB8AC3E}">
        <p14:creationId xmlns:p14="http://schemas.microsoft.com/office/powerpoint/2010/main" val="3755192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1.tiff"/></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montana.edu/policy/faculty_handbook/ethical_professional_standards.html"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montana.edu/provost/faculty/promotion.html"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1.tiff"/><Relationship Id="rId4" Type="http://schemas.openxmlformats.org/officeDocument/2006/relationships/image" Target="../media/image20.tif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270125" y="790575"/>
            <a:ext cx="184150" cy="579438"/>
          </a:xfrm>
          <a:prstGeom prst="rect">
            <a:avLst/>
          </a:prstGeom>
          <a:noFill/>
          <a:ln w="9525">
            <a:noFill/>
            <a:miter lim="800000"/>
            <a:headEnd/>
            <a:tailEnd/>
          </a:ln>
        </p:spPr>
        <p:txBody>
          <a:bodyPr wrap="none">
            <a:spAutoFit/>
          </a:bodyPr>
          <a:lstStyle/>
          <a:p>
            <a:endParaRPr lang="en-US" dirty="0">
              <a:solidFill>
                <a:prstClr val="black"/>
              </a:solidFill>
              <a:latin typeface="Calibri"/>
              <a:cs typeface="Times New Roman" pitchFamily="18" charset="0"/>
            </a:endParaRPr>
          </a:p>
        </p:txBody>
      </p:sp>
      <p:pic>
        <p:nvPicPr>
          <p:cNvPr id="91139" name="Picture 3" descr="msulogo"/>
          <p:cNvPicPr>
            <a:picLocks noChangeAspect="1" noChangeArrowheads="1"/>
          </p:cNvPicPr>
          <p:nvPr/>
        </p:nvPicPr>
        <p:blipFill>
          <a:blip r:embed="rId3" cstate="print"/>
          <a:srcRect/>
          <a:stretch>
            <a:fillRect/>
          </a:stretch>
        </p:blipFill>
        <p:spPr bwMode="auto">
          <a:xfrm>
            <a:off x="8318500" y="6029325"/>
            <a:ext cx="825500" cy="828675"/>
          </a:xfrm>
          <a:prstGeom prst="rect">
            <a:avLst/>
          </a:prstGeom>
          <a:noFill/>
        </p:spPr>
      </p:pic>
      <p:sp>
        <p:nvSpPr>
          <p:cNvPr id="2" name="Rectangle 1"/>
          <p:cNvSpPr/>
          <p:nvPr/>
        </p:nvSpPr>
        <p:spPr>
          <a:xfrm>
            <a:off x="1604344" y="1000681"/>
            <a:ext cx="6463480" cy="1569660"/>
          </a:xfrm>
          <a:prstGeom prst="rect">
            <a:avLst/>
          </a:prstGeom>
        </p:spPr>
        <p:txBody>
          <a:bodyPr wrap="square">
            <a:spAutoFit/>
          </a:bodyPr>
          <a:lstStyle/>
          <a:p>
            <a:pPr algn="ctr"/>
            <a:r>
              <a:rPr lang="en-US" sz="3200" b="1" dirty="0">
                <a:ln w="1905"/>
                <a:solidFill>
                  <a:srgbClr val="FFFF00"/>
                </a:solidFill>
                <a:effectLst>
                  <a:innerShdw blurRad="69850" dist="43180" dir="5400000">
                    <a:srgbClr val="000000">
                      <a:alpha val="65000"/>
                    </a:srgbClr>
                  </a:innerShdw>
                </a:effectLst>
              </a:rPr>
              <a:t>Retention, Promotion, &amp; Tenure Policies &amp; Procedures Notes</a:t>
            </a:r>
          </a:p>
          <a:p>
            <a:pPr algn="ctr"/>
            <a:r>
              <a:rPr lang="en-US" sz="3200" b="1" dirty="0">
                <a:ln w="1905"/>
                <a:solidFill>
                  <a:srgbClr val="FFFF00"/>
                </a:solidFill>
                <a:effectLst>
                  <a:innerShdw blurRad="69850" dist="43180" dir="5400000">
                    <a:srgbClr val="000000">
                      <a:alpha val="65000"/>
                    </a:srgbClr>
                  </a:innerShdw>
                </a:effectLst>
              </a:rPr>
              <a:t>For Reviewers</a:t>
            </a:r>
          </a:p>
        </p:txBody>
      </p:sp>
      <p:sp>
        <p:nvSpPr>
          <p:cNvPr id="3" name="Rectangle 2"/>
          <p:cNvSpPr/>
          <p:nvPr/>
        </p:nvSpPr>
        <p:spPr>
          <a:xfrm>
            <a:off x="532252" y="3107413"/>
            <a:ext cx="8375969" cy="1200329"/>
          </a:xfrm>
          <a:prstGeom prst="rect">
            <a:avLst/>
          </a:prstGeom>
        </p:spPr>
        <p:txBody>
          <a:bodyPr wrap="square">
            <a:spAutoFit/>
          </a:bodyPr>
          <a:lstStyle/>
          <a:p>
            <a:pPr algn="ctr"/>
            <a:r>
              <a:rPr lang="en-US" sz="2400" b="1" dirty="0">
                <a:solidFill>
                  <a:srgbClr val="FFFF00"/>
                </a:solidFill>
              </a:rPr>
              <a:t>This document has been prepared for general assistance. </a:t>
            </a:r>
          </a:p>
          <a:p>
            <a:pPr algn="ctr"/>
            <a:r>
              <a:rPr lang="en-US" sz="2400" b="1" dirty="0">
                <a:solidFill>
                  <a:srgbClr val="FFFF00"/>
                </a:solidFill>
              </a:rPr>
              <a:t>Refer to the Faculty Handbook  and Role and Scope Documents of Academic Units for all policies and procedures</a:t>
            </a:r>
          </a:p>
        </p:txBody>
      </p:sp>
    </p:spTree>
    <p:extLst>
      <p:ext uri="{BB962C8B-B14F-4D97-AF65-F5344CB8AC3E}">
        <p14:creationId xmlns:p14="http://schemas.microsoft.com/office/powerpoint/2010/main" val="535124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ulogo"/>
          <p:cNvPicPr>
            <a:picLocks noChangeAspect="1" noChangeArrowheads="1"/>
          </p:cNvPicPr>
          <p:nvPr/>
        </p:nvPicPr>
        <p:blipFill>
          <a:blip r:embed="rId2" cstate="print"/>
          <a:srcRect/>
          <a:stretch>
            <a:fillRect/>
          </a:stretch>
        </p:blipFill>
        <p:spPr bwMode="auto">
          <a:xfrm>
            <a:off x="8318500" y="6032694"/>
            <a:ext cx="825500" cy="828675"/>
          </a:xfrm>
          <a:prstGeom prst="rect">
            <a:avLst/>
          </a:prstGeom>
          <a:noFill/>
        </p:spPr>
      </p:pic>
      <p:pic>
        <p:nvPicPr>
          <p:cNvPr id="2" name="Picture 1"/>
          <p:cNvPicPr>
            <a:picLocks noChangeAspect="1"/>
          </p:cNvPicPr>
          <p:nvPr/>
        </p:nvPicPr>
        <p:blipFill>
          <a:blip r:embed="rId3"/>
          <a:stretch>
            <a:fillRect/>
          </a:stretch>
        </p:blipFill>
        <p:spPr>
          <a:xfrm>
            <a:off x="0" y="20546"/>
            <a:ext cx="9144000" cy="2892405"/>
          </a:xfrm>
          <a:prstGeom prst="rect">
            <a:avLst/>
          </a:prstGeom>
        </p:spPr>
      </p:pic>
      <p:pic>
        <p:nvPicPr>
          <p:cNvPr id="5" name="Picture 4"/>
          <p:cNvPicPr>
            <a:picLocks noChangeAspect="1"/>
          </p:cNvPicPr>
          <p:nvPr/>
        </p:nvPicPr>
        <p:blipFill>
          <a:blip r:embed="rId4"/>
          <a:stretch>
            <a:fillRect/>
          </a:stretch>
        </p:blipFill>
        <p:spPr>
          <a:xfrm>
            <a:off x="2031287" y="2889415"/>
            <a:ext cx="5410200" cy="3975100"/>
          </a:xfrm>
          <a:prstGeom prst="rect">
            <a:avLst/>
          </a:prstGeom>
        </p:spPr>
      </p:pic>
      <p:sp>
        <p:nvSpPr>
          <p:cNvPr id="6" name="Donut 5"/>
          <p:cNvSpPr/>
          <p:nvPr/>
        </p:nvSpPr>
        <p:spPr>
          <a:xfrm flipV="1">
            <a:off x="2073826" y="4229694"/>
            <a:ext cx="2316579" cy="606175"/>
          </a:xfrm>
          <a:prstGeom prst="donut">
            <a:avLst/>
          </a:prstGeom>
          <a:solidFill>
            <a:srgbClr val="FFC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8" name="TextBox 7"/>
          <p:cNvSpPr txBox="1"/>
          <p:nvPr/>
        </p:nvSpPr>
        <p:spPr>
          <a:xfrm>
            <a:off x="5491896" y="4863431"/>
            <a:ext cx="1645002" cy="584775"/>
          </a:xfrm>
          <a:prstGeom prst="rect">
            <a:avLst/>
          </a:prstGeom>
          <a:noFill/>
        </p:spPr>
        <p:txBody>
          <a:bodyPr wrap="none" rtlCol="0">
            <a:spAutoFit/>
          </a:bodyPr>
          <a:lstStyle/>
          <a:p>
            <a:r>
              <a:rPr lang="en-US" sz="1600" dirty="0">
                <a:solidFill>
                  <a:srgbClr val="0070C0"/>
                </a:solidFill>
              </a:rPr>
              <a:t>(How to prepare </a:t>
            </a:r>
          </a:p>
          <a:p>
            <a:r>
              <a:rPr lang="en-US" sz="1600" dirty="0">
                <a:solidFill>
                  <a:srgbClr val="0070C0"/>
                </a:solidFill>
              </a:rPr>
              <a:t>And amend R&amp;S</a:t>
            </a:r>
            <a:r>
              <a:rPr lang="is-IS" sz="1600" dirty="0">
                <a:solidFill>
                  <a:srgbClr val="0070C0"/>
                </a:solidFill>
              </a:rPr>
              <a:t>) </a:t>
            </a:r>
            <a:endParaRPr lang="en-US" sz="1600" dirty="0">
              <a:solidFill>
                <a:srgbClr val="0070C0"/>
              </a:solidFill>
            </a:endParaRPr>
          </a:p>
        </p:txBody>
      </p:sp>
    </p:spTree>
    <p:extLst>
      <p:ext uri="{BB962C8B-B14F-4D97-AF65-F5344CB8AC3E}">
        <p14:creationId xmlns:p14="http://schemas.microsoft.com/office/powerpoint/2010/main" val="1532303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ulogo"/>
          <p:cNvPicPr>
            <a:picLocks noChangeAspect="1" noChangeArrowheads="1"/>
          </p:cNvPicPr>
          <p:nvPr/>
        </p:nvPicPr>
        <p:blipFill>
          <a:blip r:embed="rId2" cstate="print"/>
          <a:srcRect/>
          <a:stretch>
            <a:fillRect/>
          </a:stretch>
        </p:blipFill>
        <p:spPr bwMode="auto">
          <a:xfrm>
            <a:off x="8318500" y="6029325"/>
            <a:ext cx="825500" cy="828675"/>
          </a:xfrm>
          <a:prstGeom prst="rect">
            <a:avLst/>
          </a:prstGeom>
          <a:noFill/>
        </p:spPr>
      </p:pic>
      <p:pic>
        <p:nvPicPr>
          <p:cNvPr id="2" name="Picture 1"/>
          <p:cNvPicPr>
            <a:picLocks noChangeAspect="1"/>
          </p:cNvPicPr>
          <p:nvPr/>
        </p:nvPicPr>
        <p:blipFill>
          <a:blip r:embed="rId3"/>
          <a:stretch>
            <a:fillRect/>
          </a:stretch>
        </p:blipFill>
        <p:spPr>
          <a:xfrm>
            <a:off x="0" y="0"/>
            <a:ext cx="5578211" cy="6858000"/>
          </a:xfrm>
          <a:prstGeom prst="rect">
            <a:avLst/>
          </a:prstGeom>
        </p:spPr>
      </p:pic>
      <p:sp>
        <p:nvSpPr>
          <p:cNvPr id="6" name="TextBox 5"/>
          <p:cNvSpPr txBox="1"/>
          <p:nvPr/>
        </p:nvSpPr>
        <p:spPr>
          <a:xfrm>
            <a:off x="5732980" y="3089231"/>
            <a:ext cx="3563476" cy="2308324"/>
          </a:xfrm>
          <a:prstGeom prst="rect">
            <a:avLst/>
          </a:prstGeom>
          <a:noFill/>
        </p:spPr>
        <p:txBody>
          <a:bodyPr wrap="none" rtlCol="0">
            <a:spAutoFit/>
          </a:bodyPr>
          <a:lstStyle/>
          <a:p>
            <a:r>
              <a:rPr lang="en-US" sz="2400" b="1" dirty="0">
                <a:solidFill>
                  <a:srgbClr val="FFC000"/>
                </a:solidFill>
              </a:rPr>
              <a:t>Role and Scope </a:t>
            </a:r>
          </a:p>
          <a:p>
            <a:r>
              <a:rPr lang="en-US" sz="2400" b="1" dirty="0">
                <a:solidFill>
                  <a:srgbClr val="FFC000"/>
                </a:solidFill>
              </a:rPr>
              <a:t>Documents</a:t>
            </a:r>
          </a:p>
          <a:p>
            <a:r>
              <a:rPr lang="en-US" sz="2400" b="1" dirty="0">
                <a:solidFill>
                  <a:srgbClr val="FFC000"/>
                </a:solidFill>
              </a:rPr>
              <a:t>(Choices, and implication</a:t>
            </a:r>
          </a:p>
          <a:p>
            <a:r>
              <a:rPr lang="en-US" sz="2400" b="1" dirty="0">
                <a:solidFill>
                  <a:srgbClr val="FFC000"/>
                </a:solidFill>
              </a:rPr>
              <a:t>on standards NOT policies </a:t>
            </a:r>
          </a:p>
          <a:p>
            <a:r>
              <a:rPr lang="en-US" sz="2400" b="1" dirty="0">
                <a:solidFill>
                  <a:srgbClr val="FFC000"/>
                </a:solidFill>
              </a:rPr>
              <a:t>and procedures)</a:t>
            </a:r>
          </a:p>
          <a:p>
            <a:endParaRPr lang="en-US" sz="2400" b="1" dirty="0">
              <a:solidFill>
                <a:srgbClr val="FFC000"/>
              </a:solidFill>
            </a:endParaRPr>
          </a:p>
        </p:txBody>
      </p:sp>
      <p:sp>
        <p:nvSpPr>
          <p:cNvPr id="7" name="TextBox 6"/>
          <p:cNvSpPr txBox="1"/>
          <p:nvPr/>
        </p:nvSpPr>
        <p:spPr>
          <a:xfrm>
            <a:off x="5732980" y="1765443"/>
            <a:ext cx="2518125" cy="830997"/>
          </a:xfrm>
          <a:prstGeom prst="rect">
            <a:avLst/>
          </a:prstGeom>
          <a:noFill/>
        </p:spPr>
        <p:txBody>
          <a:bodyPr wrap="none" rtlCol="0">
            <a:spAutoFit/>
          </a:bodyPr>
          <a:lstStyle/>
          <a:p>
            <a:r>
              <a:rPr lang="en-US" sz="2400" b="1" dirty="0">
                <a:solidFill>
                  <a:srgbClr val="FFC000"/>
                </a:solidFill>
              </a:rPr>
              <a:t>Teaching, Service, </a:t>
            </a:r>
          </a:p>
          <a:p>
            <a:r>
              <a:rPr lang="en-US" sz="2400" b="1" dirty="0">
                <a:solidFill>
                  <a:srgbClr val="FFC000"/>
                </a:solidFill>
              </a:rPr>
              <a:t>Scholarship</a:t>
            </a:r>
          </a:p>
        </p:txBody>
      </p:sp>
      <p:sp>
        <p:nvSpPr>
          <p:cNvPr id="8" name="TextBox 7"/>
          <p:cNvSpPr txBox="1"/>
          <p:nvPr/>
        </p:nvSpPr>
        <p:spPr>
          <a:xfrm>
            <a:off x="5732980" y="349322"/>
            <a:ext cx="2538708" cy="1200329"/>
          </a:xfrm>
          <a:prstGeom prst="rect">
            <a:avLst/>
          </a:prstGeom>
          <a:noFill/>
        </p:spPr>
        <p:txBody>
          <a:bodyPr wrap="none" rtlCol="0">
            <a:spAutoFit/>
          </a:bodyPr>
          <a:lstStyle/>
          <a:p>
            <a:r>
              <a:rPr lang="en-US" sz="2400" b="1" dirty="0">
                <a:solidFill>
                  <a:srgbClr val="FFC000"/>
                </a:solidFill>
              </a:rPr>
              <a:t>Effectiveness, </a:t>
            </a:r>
          </a:p>
          <a:p>
            <a:r>
              <a:rPr lang="en-US" sz="2400" b="1" dirty="0">
                <a:solidFill>
                  <a:srgbClr val="FFC000"/>
                </a:solidFill>
              </a:rPr>
              <a:t>Accomplishment , </a:t>
            </a:r>
          </a:p>
          <a:p>
            <a:r>
              <a:rPr lang="en-US" sz="2400" b="1" dirty="0">
                <a:solidFill>
                  <a:srgbClr val="FFC000"/>
                </a:solidFill>
              </a:rPr>
              <a:t>Excellence</a:t>
            </a:r>
          </a:p>
        </p:txBody>
      </p:sp>
    </p:spTree>
    <p:extLst>
      <p:ext uri="{BB962C8B-B14F-4D97-AF65-F5344CB8AC3E}">
        <p14:creationId xmlns:p14="http://schemas.microsoft.com/office/powerpoint/2010/main" val="885655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ulogo"/>
          <p:cNvPicPr>
            <a:picLocks noChangeAspect="1" noChangeArrowheads="1"/>
          </p:cNvPicPr>
          <p:nvPr/>
        </p:nvPicPr>
        <p:blipFill>
          <a:blip r:embed="rId2" cstate="print"/>
          <a:srcRect/>
          <a:stretch>
            <a:fillRect/>
          </a:stretch>
        </p:blipFill>
        <p:spPr bwMode="auto">
          <a:xfrm>
            <a:off x="8335437" y="6029325"/>
            <a:ext cx="825500" cy="828675"/>
          </a:xfrm>
          <a:prstGeom prst="rect">
            <a:avLst/>
          </a:prstGeom>
          <a:noFill/>
        </p:spPr>
      </p:pic>
      <p:pic>
        <p:nvPicPr>
          <p:cNvPr id="3" name="Picture 2"/>
          <p:cNvPicPr>
            <a:picLocks noChangeAspect="1"/>
          </p:cNvPicPr>
          <p:nvPr/>
        </p:nvPicPr>
        <p:blipFill>
          <a:blip r:embed="rId3"/>
          <a:stretch>
            <a:fillRect/>
          </a:stretch>
        </p:blipFill>
        <p:spPr>
          <a:xfrm>
            <a:off x="0" y="0"/>
            <a:ext cx="9144000" cy="620889"/>
          </a:xfrm>
          <a:prstGeom prst="rect">
            <a:avLst/>
          </a:prstGeom>
        </p:spPr>
      </p:pic>
      <p:pic>
        <p:nvPicPr>
          <p:cNvPr id="2" name="Picture 1"/>
          <p:cNvPicPr>
            <a:picLocks noChangeAspect="1"/>
          </p:cNvPicPr>
          <p:nvPr/>
        </p:nvPicPr>
        <p:blipFill>
          <a:blip r:embed="rId4"/>
          <a:stretch>
            <a:fillRect/>
          </a:stretch>
        </p:blipFill>
        <p:spPr>
          <a:xfrm>
            <a:off x="0" y="1134263"/>
            <a:ext cx="9144000" cy="4589473"/>
          </a:xfrm>
          <a:prstGeom prst="rect">
            <a:avLst/>
          </a:prstGeom>
        </p:spPr>
      </p:pic>
      <p:sp>
        <p:nvSpPr>
          <p:cNvPr id="5" name="TextBox 4"/>
          <p:cNvSpPr txBox="1"/>
          <p:nvPr/>
        </p:nvSpPr>
        <p:spPr>
          <a:xfrm>
            <a:off x="323238" y="5892165"/>
            <a:ext cx="7869591" cy="830997"/>
          </a:xfrm>
          <a:prstGeom prst="rect">
            <a:avLst/>
          </a:prstGeom>
          <a:noFill/>
        </p:spPr>
        <p:txBody>
          <a:bodyPr wrap="none" rtlCol="0">
            <a:spAutoFit/>
          </a:bodyPr>
          <a:lstStyle/>
          <a:p>
            <a:pPr algn="ctr"/>
            <a:r>
              <a:rPr lang="en-US" sz="2400" dirty="0">
                <a:solidFill>
                  <a:srgbClr val="FFC000"/>
                </a:solidFill>
              </a:rPr>
              <a:t>Scholarship includes the </a:t>
            </a:r>
            <a:r>
              <a:rPr lang="en-US" sz="2400" b="1" i="1" dirty="0">
                <a:solidFill>
                  <a:srgbClr val="FFC000"/>
                </a:solidFill>
              </a:rPr>
              <a:t>scholarship of teaching and learning</a:t>
            </a:r>
          </a:p>
          <a:p>
            <a:pPr algn="ctr"/>
            <a:r>
              <a:rPr lang="en-US" sz="2400" dirty="0">
                <a:solidFill>
                  <a:srgbClr val="FFC000"/>
                </a:solidFill>
              </a:rPr>
              <a:t>In the latest role and scope documents</a:t>
            </a:r>
          </a:p>
        </p:txBody>
      </p:sp>
    </p:spTree>
    <p:extLst>
      <p:ext uri="{BB962C8B-B14F-4D97-AF65-F5344CB8AC3E}">
        <p14:creationId xmlns:p14="http://schemas.microsoft.com/office/powerpoint/2010/main" val="1005654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ulogo"/>
          <p:cNvPicPr>
            <a:picLocks noChangeAspect="1" noChangeArrowheads="1"/>
          </p:cNvPicPr>
          <p:nvPr/>
        </p:nvPicPr>
        <p:blipFill>
          <a:blip r:embed="rId2" cstate="print"/>
          <a:srcRect/>
          <a:stretch>
            <a:fillRect/>
          </a:stretch>
        </p:blipFill>
        <p:spPr bwMode="auto">
          <a:xfrm>
            <a:off x="0" y="6029325"/>
            <a:ext cx="825500" cy="828675"/>
          </a:xfrm>
          <a:prstGeom prst="rect">
            <a:avLst/>
          </a:prstGeom>
          <a:noFill/>
        </p:spPr>
      </p:pic>
      <p:pic>
        <p:nvPicPr>
          <p:cNvPr id="2" name="Picture 1"/>
          <p:cNvPicPr>
            <a:picLocks noChangeAspect="1"/>
          </p:cNvPicPr>
          <p:nvPr/>
        </p:nvPicPr>
        <p:blipFill>
          <a:blip r:embed="rId3"/>
          <a:stretch>
            <a:fillRect/>
          </a:stretch>
        </p:blipFill>
        <p:spPr>
          <a:xfrm>
            <a:off x="0" y="0"/>
            <a:ext cx="9144000" cy="620889"/>
          </a:xfrm>
          <a:prstGeom prst="rect">
            <a:avLst/>
          </a:prstGeom>
        </p:spPr>
      </p:pic>
      <p:grpSp>
        <p:nvGrpSpPr>
          <p:cNvPr id="3" name="Group 2"/>
          <p:cNvGrpSpPr/>
          <p:nvPr/>
        </p:nvGrpSpPr>
        <p:grpSpPr>
          <a:xfrm>
            <a:off x="46233" y="781632"/>
            <a:ext cx="9051533" cy="5086949"/>
            <a:chOff x="0" y="812555"/>
            <a:chExt cx="9144000" cy="5106601"/>
          </a:xfrm>
        </p:grpSpPr>
        <p:pic>
          <p:nvPicPr>
            <p:cNvPr id="6" name="Picture 5"/>
            <p:cNvPicPr>
              <a:picLocks noChangeAspect="1"/>
            </p:cNvPicPr>
            <p:nvPr/>
          </p:nvPicPr>
          <p:blipFill>
            <a:blip r:embed="rId4"/>
            <a:stretch>
              <a:fillRect/>
            </a:stretch>
          </p:blipFill>
          <p:spPr>
            <a:xfrm>
              <a:off x="0" y="812555"/>
              <a:ext cx="9144000" cy="2379785"/>
            </a:xfrm>
            <a:prstGeom prst="rect">
              <a:avLst/>
            </a:prstGeom>
          </p:spPr>
        </p:pic>
        <p:pic>
          <p:nvPicPr>
            <p:cNvPr id="5" name="Picture 4"/>
            <p:cNvPicPr>
              <a:picLocks noChangeAspect="1"/>
            </p:cNvPicPr>
            <p:nvPr/>
          </p:nvPicPr>
          <p:blipFill>
            <a:blip r:embed="rId5"/>
            <a:stretch>
              <a:fillRect/>
            </a:stretch>
          </p:blipFill>
          <p:spPr>
            <a:xfrm>
              <a:off x="0" y="3082171"/>
              <a:ext cx="9144000" cy="2836985"/>
            </a:xfrm>
            <a:prstGeom prst="rect">
              <a:avLst/>
            </a:prstGeom>
          </p:spPr>
        </p:pic>
      </p:grpSp>
      <p:sp>
        <p:nvSpPr>
          <p:cNvPr id="8" name="TextBox 7"/>
          <p:cNvSpPr txBox="1"/>
          <p:nvPr/>
        </p:nvSpPr>
        <p:spPr>
          <a:xfrm>
            <a:off x="2393213" y="5948052"/>
            <a:ext cx="4734180" cy="830997"/>
          </a:xfrm>
          <a:prstGeom prst="rect">
            <a:avLst/>
          </a:prstGeom>
          <a:noFill/>
        </p:spPr>
        <p:txBody>
          <a:bodyPr wrap="none" rtlCol="0">
            <a:spAutoFit/>
          </a:bodyPr>
          <a:lstStyle/>
          <a:p>
            <a:pPr algn="ctr"/>
            <a:r>
              <a:rPr lang="en-US" sz="2400" dirty="0">
                <a:solidFill>
                  <a:srgbClr val="FFC000"/>
                </a:solidFill>
              </a:rPr>
              <a:t>Integration statement is mandatory, </a:t>
            </a:r>
          </a:p>
          <a:p>
            <a:pPr algn="ctr"/>
            <a:r>
              <a:rPr lang="en-US" sz="2400" dirty="0">
                <a:solidFill>
                  <a:srgbClr val="FFC000"/>
                </a:solidFill>
              </a:rPr>
              <a:t>regardless of Role and Scope choice.</a:t>
            </a:r>
          </a:p>
        </p:txBody>
      </p:sp>
    </p:spTree>
    <p:extLst>
      <p:ext uri="{BB962C8B-B14F-4D97-AF65-F5344CB8AC3E}">
        <p14:creationId xmlns:p14="http://schemas.microsoft.com/office/powerpoint/2010/main" val="802979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ulogo"/>
          <p:cNvPicPr>
            <a:picLocks noChangeAspect="1" noChangeArrowheads="1"/>
          </p:cNvPicPr>
          <p:nvPr/>
        </p:nvPicPr>
        <p:blipFill>
          <a:blip r:embed="rId2" cstate="print"/>
          <a:srcRect/>
          <a:stretch>
            <a:fillRect/>
          </a:stretch>
        </p:blipFill>
        <p:spPr bwMode="auto">
          <a:xfrm>
            <a:off x="8345711" y="6029325"/>
            <a:ext cx="825500" cy="828675"/>
          </a:xfrm>
          <a:prstGeom prst="rect">
            <a:avLst/>
          </a:prstGeom>
          <a:noFill/>
        </p:spPr>
      </p:pic>
      <p:pic>
        <p:nvPicPr>
          <p:cNvPr id="3" name="Picture 2"/>
          <p:cNvPicPr>
            <a:picLocks noChangeAspect="1"/>
          </p:cNvPicPr>
          <p:nvPr/>
        </p:nvPicPr>
        <p:blipFill>
          <a:blip r:embed="rId3"/>
          <a:stretch>
            <a:fillRect/>
          </a:stretch>
        </p:blipFill>
        <p:spPr>
          <a:xfrm>
            <a:off x="0" y="0"/>
            <a:ext cx="9144000" cy="620889"/>
          </a:xfrm>
          <a:prstGeom prst="rect">
            <a:avLst/>
          </a:prstGeom>
        </p:spPr>
      </p:pic>
      <p:pic>
        <p:nvPicPr>
          <p:cNvPr id="5" name="Picture 4"/>
          <p:cNvPicPr>
            <a:picLocks noChangeAspect="1"/>
          </p:cNvPicPr>
          <p:nvPr/>
        </p:nvPicPr>
        <p:blipFill>
          <a:blip r:embed="rId4"/>
          <a:stretch>
            <a:fillRect/>
          </a:stretch>
        </p:blipFill>
        <p:spPr>
          <a:xfrm>
            <a:off x="164179" y="1915068"/>
            <a:ext cx="8887354" cy="2453223"/>
          </a:xfrm>
          <a:prstGeom prst="rect">
            <a:avLst/>
          </a:prstGeom>
        </p:spPr>
      </p:pic>
      <p:sp>
        <p:nvSpPr>
          <p:cNvPr id="9" name="Right Arrow 8"/>
          <p:cNvSpPr/>
          <p:nvPr/>
        </p:nvSpPr>
        <p:spPr>
          <a:xfrm rot="8230025">
            <a:off x="4556267" y="1272788"/>
            <a:ext cx="1489608" cy="251460"/>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8230025">
            <a:off x="6818378" y="1629315"/>
            <a:ext cx="1389262" cy="251460"/>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11" name="Right Arrow 10"/>
          <p:cNvSpPr/>
          <p:nvPr/>
        </p:nvSpPr>
        <p:spPr>
          <a:xfrm rot="18911045">
            <a:off x="1445623" y="4815768"/>
            <a:ext cx="1687758" cy="251460"/>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1199006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ulogo"/>
          <p:cNvPicPr>
            <a:picLocks noChangeAspect="1" noChangeArrowheads="1"/>
          </p:cNvPicPr>
          <p:nvPr/>
        </p:nvPicPr>
        <p:blipFill>
          <a:blip r:embed="rId3" cstate="print"/>
          <a:srcRect/>
          <a:stretch>
            <a:fillRect/>
          </a:stretch>
        </p:blipFill>
        <p:spPr bwMode="auto">
          <a:xfrm>
            <a:off x="8335437" y="6029325"/>
            <a:ext cx="825500" cy="828675"/>
          </a:xfrm>
          <a:prstGeom prst="rect">
            <a:avLst/>
          </a:prstGeom>
          <a:noFill/>
        </p:spPr>
      </p:pic>
      <p:pic>
        <p:nvPicPr>
          <p:cNvPr id="3" name="Picture 2"/>
          <p:cNvPicPr>
            <a:picLocks noChangeAspect="1"/>
          </p:cNvPicPr>
          <p:nvPr/>
        </p:nvPicPr>
        <p:blipFill>
          <a:blip r:embed="rId4"/>
          <a:stretch>
            <a:fillRect/>
          </a:stretch>
        </p:blipFill>
        <p:spPr>
          <a:xfrm>
            <a:off x="0" y="0"/>
            <a:ext cx="9144000" cy="620889"/>
          </a:xfrm>
          <a:prstGeom prst="rect">
            <a:avLst/>
          </a:prstGeom>
        </p:spPr>
      </p:pic>
      <p:pic>
        <p:nvPicPr>
          <p:cNvPr id="2" name="Picture 1"/>
          <p:cNvPicPr>
            <a:picLocks noChangeAspect="1"/>
          </p:cNvPicPr>
          <p:nvPr/>
        </p:nvPicPr>
        <p:blipFill>
          <a:blip r:embed="rId5"/>
          <a:stretch>
            <a:fillRect/>
          </a:stretch>
        </p:blipFill>
        <p:spPr>
          <a:xfrm>
            <a:off x="71918" y="2615796"/>
            <a:ext cx="8979615" cy="1577148"/>
          </a:xfrm>
          <a:prstGeom prst="rect">
            <a:avLst/>
          </a:prstGeom>
        </p:spPr>
      </p:pic>
      <p:sp>
        <p:nvSpPr>
          <p:cNvPr id="12" name="Right Arrow 11"/>
          <p:cNvSpPr/>
          <p:nvPr/>
        </p:nvSpPr>
        <p:spPr>
          <a:xfrm rot="8186034">
            <a:off x="759824" y="1817370"/>
            <a:ext cx="1687758" cy="251460"/>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809779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ulogo"/>
          <p:cNvPicPr>
            <a:picLocks noChangeAspect="1" noChangeArrowheads="1"/>
          </p:cNvPicPr>
          <p:nvPr/>
        </p:nvPicPr>
        <p:blipFill>
          <a:blip r:embed="rId2" cstate="print"/>
          <a:srcRect/>
          <a:stretch>
            <a:fillRect/>
          </a:stretch>
        </p:blipFill>
        <p:spPr bwMode="auto">
          <a:xfrm>
            <a:off x="8318500" y="6032694"/>
            <a:ext cx="825500" cy="828675"/>
          </a:xfrm>
          <a:prstGeom prst="rect">
            <a:avLst/>
          </a:prstGeom>
          <a:noFill/>
        </p:spPr>
      </p:pic>
      <p:pic>
        <p:nvPicPr>
          <p:cNvPr id="2" name="Picture 1"/>
          <p:cNvPicPr>
            <a:picLocks noChangeAspect="1"/>
          </p:cNvPicPr>
          <p:nvPr/>
        </p:nvPicPr>
        <p:blipFill>
          <a:blip r:embed="rId3"/>
          <a:stretch>
            <a:fillRect/>
          </a:stretch>
        </p:blipFill>
        <p:spPr>
          <a:xfrm>
            <a:off x="0" y="20546"/>
            <a:ext cx="9144000" cy="2892405"/>
          </a:xfrm>
          <a:prstGeom prst="rect">
            <a:avLst/>
          </a:prstGeom>
        </p:spPr>
      </p:pic>
      <p:pic>
        <p:nvPicPr>
          <p:cNvPr id="5" name="Picture 4"/>
          <p:cNvPicPr>
            <a:picLocks noChangeAspect="1"/>
          </p:cNvPicPr>
          <p:nvPr/>
        </p:nvPicPr>
        <p:blipFill>
          <a:blip r:embed="rId4"/>
          <a:stretch>
            <a:fillRect/>
          </a:stretch>
        </p:blipFill>
        <p:spPr>
          <a:xfrm>
            <a:off x="2031287" y="2889415"/>
            <a:ext cx="5410200" cy="3975100"/>
          </a:xfrm>
          <a:prstGeom prst="rect">
            <a:avLst/>
          </a:prstGeom>
        </p:spPr>
      </p:pic>
      <p:sp>
        <p:nvSpPr>
          <p:cNvPr id="7" name="Donut 6"/>
          <p:cNvSpPr/>
          <p:nvPr/>
        </p:nvSpPr>
        <p:spPr>
          <a:xfrm flipV="1">
            <a:off x="1990191" y="5681608"/>
            <a:ext cx="3604445" cy="661077"/>
          </a:xfrm>
          <a:prstGeom prst="donut">
            <a:avLst/>
          </a:prstGeom>
          <a:solidFill>
            <a:srgbClr val="FFC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882370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ulogo"/>
          <p:cNvPicPr>
            <a:picLocks noChangeAspect="1" noChangeArrowheads="1"/>
          </p:cNvPicPr>
          <p:nvPr/>
        </p:nvPicPr>
        <p:blipFill>
          <a:blip r:embed="rId3" cstate="print"/>
          <a:srcRect/>
          <a:stretch>
            <a:fillRect/>
          </a:stretch>
        </p:blipFill>
        <p:spPr bwMode="auto">
          <a:xfrm>
            <a:off x="8318500" y="6029325"/>
            <a:ext cx="825500" cy="828675"/>
          </a:xfrm>
          <a:prstGeom prst="rect">
            <a:avLst/>
          </a:prstGeom>
          <a:noFill/>
        </p:spPr>
      </p:pic>
      <p:sp>
        <p:nvSpPr>
          <p:cNvPr id="2" name="Rectangle 1">
            <a:extLst>
              <a:ext uri="{FF2B5EF4-FFF2-40B4-BE49-F238E27FC236}">
                <a16:creationId xmlns:a16="http://schemas.microsoft.com/office/drawing/2014/main" id="{814ED46B-A4B1-1143-99DD-8685B3FBBC88}"/>
              </a:ext>
            </a:extLst>
          </p:cNvPr>
          <p:cNvSpPr/>
          <p:nvPr/>
        </p:nvSpPr>
        <p:spPr>
          <a:xfrm>
            <a:off x="64735" y="83506"/>
            <a:ext cx="9079265" cy="6740307"/>
          </a:xfrm>
          <a:prstGeom prst="rect">
            <a:avLst/>
          </a:prstGeom>
        </p:spPr>
        <p:txBody>
          <a:bodyPr wrap="square">
            <a:spAutoFit/>
          </a:bodyPr>
          <a:lstStyle/>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5. CONFIDENTIALITY </a:t>
            </a:r>
          </a:p>
          <a:p>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All reviews of faculty are confidential personnel matters. Administrators and faculty members participating in the review process will maintain all matters related to the review and deliberations in confidence during the review process. The External Reviews and Internal Reviews, if authorized under the primary unit’s Role and Scope Document, Evaluation Letters, and the deliberations of the reviewers </a:t>
            </a:r>
            <a:r>
              <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remain</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confidential beyond the review process, except as needed in future tenure and/or promotion reviews. Disclosure of confidential review matters by faculty and administrators participating in the process may be considered a violation of</a:t>
            </a:r>
          </a:p>
          <a:p>
            <a:r>
              <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Ethical and Professional Standards</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p>
          <a:p>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b.</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Candidates, reviewers, administrators, and faculty will not approach committee members, students, staff, or reviewers at any time during the review concerning the disposition of any review and should understand that inquires of this type may be considered a violation of professional and ethical responsibilities. No information about the substance of the review may be communicated, either formally or informally, to those ineligible to participate in the decision. </a:t>
            </a:r>
          </a:p>
          <a:p>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Meetings of all review committees are closed. The letters and identities of internal and external reviewers will also remain confidential. </a:t>
            </a:r>
          </a:p>
          <a:p>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Upon completion of the university review, those faculty members who are </a:t>
            </a:r>
          </a:p>
          <a:p>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recommended for retention, tenure and/or promotion will be announced by the </a:t>
            </a:r>
          </a:p>
          <a:p>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provost. </a:t>
            </a:r>
          </a:p>
        </p:txBody>
      </p:sp>
    </p:spTree>
    <p:extLst>
      <p:ext uri="{BB962C8B-B14F-4D97-AF65-F5344CB8AC3E}">
        <p14:creationId xmlns:p14="http://schemas.microsoft.com/office/powerpoint/2010/main" val="2017081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ulogo"/>
          <p:cNvPicPr>
            <a:picLocks noChangeAspect="1" noChangeArrowheads="1"/>
          </p:cNvPicPr>
          <p:nvPr/>
        </p:nvPicPr>
        <p:blipFill>
          <a:blip r:embed="rId2" cstate="print"/>
          <a:srcRect/>
          <a:stretch>
            <a:fillRect/>
          </a:stretch>
        </p:blipFill>
        <p:spPr bwMode="auto">
          <a:xfrm>
            <a:off x="8318500" y="6029325"/>
            <a:ext cx="825500" cy="828675"/>
          </a:xfrm>
          <a:prstGeom prst="rect">
            <a:avLst/>
          </a:prstGeom>
          <a:noFill/>
        </p:spPr>
      </p:pic>
      <p:sp>
        <p:nvSpPr>
          <p:cNvPr id="4" name="Rectangle 3">
            <a:extLst>
              <a:ext uri="{FF2B5EF4-FFF2-40B4-BE49-F238E27FC236}">
                <a16:creationId xmlns:a16="http://schemas.microsoft.com/office/drawing/2014/main" id="{D46FE07F-F461-BC4A-9205-6791DDD80E1A}"/>
              </a:ext>
            </a:extLst>
          </p:cNvPr>
          <p:cNvSpPr/>
          <p:nvPr/>
        </p:nvSpPr>
        <p:spPr>
          <a:xfrm>
            <a:off x="1274495" y="1785577"/>
            <a:ext cx="6595009" cy="2585323"/>
          </a:xfrm>
          <a:prstGeom prst="rect">
            <a:avLst/>
          </a:prstGeom>
        </p:spPr>
        <p:txBody>
          <a:bodyPr wrap="square">
            <a:spAutoFit/>
          </a:bodyPr>
          <a:lstStyle/>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6. SUSPECTED LEGAL AND ETHICAL VIOLATIONS </a:t>
            </a:r>
          </a:p>
          <a:p>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University reviews are evaluations of candidates’ performance as compared to the specified review standards. Any reviewer who identifies suspected legal or ethical violations by any candidate or participant in the course of a review will report the suspected legal or ethical violation to the provost. The provost will determine the appropriate action to take to resolve the allegation and will provide guidance to the reviewers on how to proceed. </a:t>
            </a:r>
          </a:p>
        </p:txBody>
      </p:sp>
    </p:spTree>
    <p:extLst>
      <p:ext uri="{BB962C8B-B14F-4D97-AF65-F5344CB8AC3E}">
        <p14:creationId xmlns:p14="http://schemas.microsoft.com/office/powerpoint/2010/main" val="1806443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ulogo"/>
          <p:cNvPicPr>
            <a:picLocks noChangeAspect="1" noChangeArrowheads="1"/>
          </p:cNvPicPr>
          <p:nvPr/>
        </p:nvPicPr>
        <p:blipFill>
          <a:blip r:embed="rId2" cstate="print"/>
          <a:srcRect/>
          <a:stretch>
            <a:fillRect/>
          </a:stretch>
        </p:blipFill>
        <p:spPr bwMode="auto">
          <a:xfrm>
            <a:off x="8318500" y="6029325"/>
            <a:ext cx="825500" cy="828675"/>
          </a:xfrm>
          <a:prstGeom prst="rect">
            <a:avLst/>
          </a:prstGeom>
          <a:noFill/>
        </p:spPr>
      </p:pic>
      <p:sp>
        <p:nvSpPr>
          <p:cNvPr id="4" name="Rectangle 3">
            <a:extLst>
              <a:ext uri="{FF2B5EF4-FFF2-40B4-BE49-F238E27FC236}">
                <a16:creationId xmlns:a16="http://schemas.microsoft.com/office/drawing/2014/main" id="{37ED15C8-D34F-1F40-9645-7DA28AA5FC62}"/>
              </a:ext>
            </a:extLst>
          </p:cNvPr>
          <p:cNvSpPr/>
          <p:nvPr/>
        </p:nvSpPr>
        <p:spPr>
          <a:xfrm>
            <a:off x="153748" y="903837"/>
            <a:ext cx="8698938" cy="4801314"/>
          </a:xfrm>
          <a:prstGeom prst="rect">
            <a:avLst/>
          </a:prstGeom>
        </p:spPr>
        <p:txBody>
          <a:bodyPr wrap="square">
            <a:spAutoFit/>
          </a:bodyPr>
          <a:lstStyle/>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4. CONDUCT OF REVIEW </a:t>
            </a:r>
          </a:p>
          <a:p>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Each review committee and reviewing administrator shall determine to the best of its ability, whether the preceding reviews have been </a:t>
            </a:r>
            <a:r>
              <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conducted in a substantive manner and in compliance with governing policies and procedures.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If any review is identified as not being substantive or in compliance with the governing policies and procedures, the review committee or reviewing administrator will return the Dossier to the appropriate level of review to remedy the non-compliance. Once the non-compliance is remedied, the Dossier will be reconsidered by each subsequent review committee and administrative reviewer. </a:t>
            </a:r>
          </a:p>
          <a:p>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b.</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Each review committee and reviewing administrator shall </a:t>
            </a:r>
            <a:r>
              <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conduct an independent, substantive review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of the Dossier weighing all of the evidence in the Dossier. The review will assess the quantity (taking into account the candidate’s percentages of effort), quality, and significance of </a:t>
            </a:r>
            <a:r>
              <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the</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candidate’s work, to determine if the candidate meets the appropriate standards and indicators in the applicable Role and Scope Documents and university policies. The reviewers shall exercise their professional judgment to evaluate the candidate’s Dossier and make their recommendation. </a:t>
            </a:r>
          </a:p>
        </p:txBody>
      </p:sp>
    </p:spTree>
    <p:extLst>
      <p:ext uri="{BB962C8B-B14F-4D97-AF65-F5344CB8AC3E}">
        <p14:creationId xmlns:p14="http://schemas.microsoft.com/office/powerpoint/2010/main" val="1265058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270125" y="790575"/>
            <a:ext cx="184150" cy="579438"/>
          </a:xfrm>
          <a:prstGeom prst="rect">
            <a:avLst/>
          </a:prstGeom>
          <a:noFill/>
          <a:ln w="9525">
            <a:noFill/>
            <a:miter lim="800000"/>
            <a:headEnd/>
            <a:tailEnd/>
          </a:ln>
        </p:spPr>
        <p:txBody>
          <a:bodyPr wrap="none">
            <a:spAutoFit/>
          </a:bodyPr>
          <a:lstStyle/>
          <a:p>
            <a:endParaRPr lang="en-US" dirty="0">
              <a:solidFill>
                <a:prstClr val="black"/>
              </a:solidFill>
              <a:latin typeface="Calibri"/>
              <a:cs typeface="Times New Roman" pitchFamily="18" charset="0"/>
            </a:endParaRPr>
          </a:p>
        </p:txBody>
      </p:sp>
      <p:pic>
        <p:nvPicPr>
          <p:cNvPr id="91139" name="Picture 3" descr="msulogo"/>
          <p:cNvPicPr>
            <a:picLocks noChangeAspect="1" noChangeArrowheads="1"/>
          </p:cNvPicPr>
          <p:nvPr/>
        </p:nvPicPr>
        <p:blipFill>
          <a:blip r:embed="rId3" cstate="print"/>
          <a:srcRect/>
          <a:stretch>
            <a:fillRect/>
          </a:stretch>
        </p:blipFill>
        <p:spPr bwMode="auto">
          <a:xfrm>
            <a:off x="8318500" y="6029325"/>
            <a:ext cx="825500" cy="828675"/>
          </a:xfrm>
          <a:prstGeom prst="rect">
            <a:avLst/>
          </a:prstGeom>
          <a:noFill/>
        </p:spPr>
      </p:pic>
      <p:sp>
        <p:nvSpPr>
          <p:cNvPr id="2" name="Rectangle 1"/>
          <p:cNvSpPr/>
          <p:nvPr/>
        </p:nvSpPr>
        <p:spPr>
          <a:xfrm>
            <a:off x="1193115" y="369332"/>
            <a:ext cx="6463480" cy="584775"/>
          </a:xfrm>
          <a:prstGeom prst="rect">
            <a:avLst/>
          </a:prstGeom>
        </p:spPr>
        <p:txBody>
          <a:bodyPr wrap="square">
            <a:spAutoFit/>
          </a:bodyPr>
          <a:lstStyle/>
          <a:p>
            <a:pPr algn="ctr"/>
            <a:r>
              <a:rPr lang="en-US" sz="3200" b="1" dirty="0">
                <a:ln w="1905"/>
                <a:solidFill>
                  <a:srgbClr val="FFFF00"/>
                </a:solidFill>
                <a:effectLst>
                  <a:innerShdw blurRad="69850" dist="43180" dir="5400000">
                    <a:srgbClr val="000000">
                      <a:alpha val="65000"/>
                    </a:srgbClr>
                  </a:innerShdw>
                </a:effectLst>
              </a:rPr>
              <a:t>Important Message:</a:t>
            </a:r>
          </a:p>
        </p:txBody>
      </p:sp>
      <p:sp>
        <p:nvSpPr>
          <p:cNvPr id="3" name="Rectangle 2"/>
          <p:cNvSpPr/>
          <p:nvPr/>
        </p:nvSpPr>
        <p:spPr>
          <a:xfrm>
            <a:off x="1" y="1225689"/>
            <a:ext cx="9144000" cy="5262979"/>
          </a:xfrm>
          <a:prstGeom prst="rect">
            <a:avLst/>
          </a:prstGeom>
        </p:spPr>
        <p:txBody>
          <a:bodyPr wrap="square">
            <a:spAutoFit/>
          </a:bodyPr>
          <a:lstStyle/>
          <a:p>
            <a:r>
              <a:rPr lang="en-US" sz="2400" b="1" dirty="0">
                <a:solidFill>
                  <a:srgbClr val="FFFF00"/>
                </a:solidFill>
              </a:rPr>
              <a:t>Thank you for your service.</a:t>
            </a:r>
          </a:p>
          <a:p>
            <a:endParaRPr lang="en-US" sz="2400" b="1" dirty="0">
              <a:solidFill>
                <a:srgbClr val="FFFF00"/>
              </a:solidFill>
            </a:endParaRPr>
          </a:p>
          <a:p>
            <a:r>
              <a:rPr lang="en-US" sz="2400" b="1" dirty="0">
                <a:solidFill>
                  <a:srgbClr val="FFFF00"/>
                </a:solidFill>
              </a:rPr>
              <a:t>Please remember that your work is to provide a recommendation that is advisory to the Provost.</a:t>
            </a:r>
          </a:p>
          <a:p>
            <a:endParaRPr lang="en-US" sz="2400" b="1" dirty="0">
              <a:solidFill>
                <a:srgbClr val="FFFF00"/>
              </a:solidFill>
            </a:endParaRPr>
          </a:p>
          <a:p>
            <a:r>
              <a:rPr lang="en-US" sz="2400" b="1" dirty="0">
                <a:solidFill>
                  <a:srgbClr val="FFFF00"/>
                </a:solidFill>
              </a:rPr>
              <a:t>Your recommendation is to be based on your assessment of the evidence in the dossier measured against the standards in scholarship, teaching, service, and integration defined in the applicable Role and Scope documents.</a:t>
            </a:r>
          </a:p>
          <a:p>
            <a:endParaRPr lang="en-US" sz="2400" b="1" dirty="0">
              <a:solidFill>
                <a:srgbClr val="FFFF00"/>
              </a:solidFill>
            </a:endParaRPr>
          </a:p>
          <a:p>
            <a:r>
              <a:rPr lang="en-US" sz="2400" b="1" dirty="0">
                <a:solidFill>
                  <a:srgbClr val="FFFF00"/>
                </a:solidFill>
              </a:rPr>
              <a:t>That assessment and recommendation is the full scope of your work.</a:t>
            </a:r>
          </a:p>
          <a:p>
            <a:endParaRPr lang="en-US" sz="2400" b="1" dirty="0">
              <a:solidFill>
                <a:srgbClr val="FFFF00"/>
              </a:solidFill>
            </a:endParaRPr>
          </a:p>
          <a:p>
            <a:r>
              <a:rPr lang="en-US" sz="2400" b="1" dirty="0">
                <a:solidFill>
                  <a:srgbClr val="FFFF00"/>
                </a:solidFill>
              </a:rPr>
              <a:t>Thanks again for your service.</a:t>
            </a:r>
          </a:p>
          <a:p>
            <a:endParaRPr lang="en-US" sz="2400" b="1" dirty="0">
              <a:solidFill>
                <a:srgbClr val="FFFF00"/>
              </a:solidFill>
            </a:endParaRPr>
          </a:p>
        </p:txBody>
      </p:sp>
    </p:spTree>
    <p:extLst>
      <p:ext uri="{BB962C8B-B14F-4D97-AF65-F5344CB8AC3E}">
        <p14:creationId xmlns:p14="http://schemas.microsoft.com/office/powerpoint/2010/main" val="736647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ulogo"/>
          <p:cNvPicPr>
            <a:picLocks noChangeAspect="1" noChangeArrowheads="1"/>
          </p:cNvPicPr>
          <p:nvPr/>
        </p:nvPicPr>
        <p:blipFill>
          <a:blip r:embed="rId3" cstate="print"/>
          <a:srcRect/>
          <a:stretch>
            <a:fillRect/>
          </a:stretch>
        </p:blipFill>
        <p:spPr bwMode="auto">
          <a:xfrm>
            <a:off x="8318500" y="6029325"/>
            <a:ext cx="825500" cy="828675"/>
          </a:xfrm>
          <a:prstGeom prst="rect">
            <a:avLst/>
          </a:prstGeom>
          <a:noFill/>
        </p:spPr>
      </p:pic>
      <p:sp>
        <p:nvSpPr>
          <p:cNvPr id="2" name="Rectangle 1">
            <a:extLst>
              <a:ext uri="{FF2B5EF4-FFF2-40B4-BE49-F238E27FC236}">
                <a16:creationId xmlns:a16="http://schemas.microsoft.com/office/drawing/2014/main" id="{082FA994-87F7-A341-B1B8-9A5D61E63311}"/>
              </a:ext>
            </a:extLst>
          </p:cNvPr>
          <p:cNvSpPr/>
          <p:nvPr/>
        </p:nvSpPr>
        <p:spPr>
          <a:xfrm>
            <a:off x="643317" y="1798956"/>
            <a:ext cx="7857366" cy="2585323"/>
          </a:xfrm>
          <a:prstGeom prst="rect">
            <a:avLst/>
          </a:prstGeom>
        </p:spPr>
        <p:txBody>
          <a:bodyPr wrap="square">
            <a:spAutoFit/>
          </a:bodyPr>
          <a:lstStyle/>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Each review committee and reviewing administrator shall prepare a written </a:t>
            </a:r>
            <a:r>
              <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Evaluation Letter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concerning the retention, tenure, and/or promotion evaluation of the candidate. The Evaluation </a:t>
            </a:r>
            <a:r>
              <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Letter shall include the vote tally, a recommendation, and a rationale. The rationale will document the assessment of the evidence that supports the recommendation and, in particular, the reasons for any negative votes.</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Each review committee and reviewing administrator shall add an Evaluation Letter to the Dossier, send an electronic copy to the candidate’s campus email address, and send a paper copy to the candidate’s official campus mailbox. </a:t>
            </a:r>
          </a:p>
        </p:txBody>
      </p:sp>
    </p:spTree>
    <p:extLst>
      <p:ext uri="{BB962C8B-B14F-4D97-AF65-F5344CB8AC3E}">
        <p14:creationId xmlns:p14="http://schemas.microsoft.com/office/powerpoint/2010/main" val="4247362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ulogo"/>
          <p:cNvPicPr>
            <a:picLocks noChangeAspect="1" noChangeArrowheads="1"/>
          </p:cNvPicPr>
          <p:nvPr/>
        </p:nvPicPr>
        <p:blipFill>
          <a:blip r:embed="rId3" cstate="print"/>
          <a:srcRect/>
          <a:stretch>
            <a:fillRect/>
          </a:stretch>
        </p:blipFill>
        <p:spPr bwMode="auto">
          <a:xfrm>
            <a:off x="8318500" y="6029325"/>
            <a:ext cx="825500" cy="828675"/>
          </a:xfrm>
          <a:prstGeom prst="rect">
            <a:avLst/>
          </a:prstGeom>
          <a:noFill/>
        </p:spPr>
      </p:pic>
      <p:sp>
        <p:nvSpPr>
          <p:cNvPr id="2" name="Rectangle 1">
            <a:extLst>
              <a:ext uri="{FF2B5EF4-FFF2-40B4-BE49-F238E27FC236}">
                <a16:creationId xmlns:a16="http://schemas.microsoft.com/office/drawing/2014/main" id="{5788EE11-100E-5D4C-AA23-8C8763AD1EDF}"/>
              </a:ext>
            </a:extLst>
          </p:cNvPr>
          <p:cNvSpPr/>
          <p:nvPr/>
        </p:nvSpPr>
        <p:spPr>
          <a:xfrm>
            <a:off x="647364" y="989431"/>
            <a:ext cx="7533684" cy="4524315"/>
          </a:xfrm>
          <a:prstGeom prst="rect">
            <a:avLst/>
          </a:prstGeom>
        </p:spPr>
        <p:txBody>
          <a:bodyPr wrap="square">
            <a:spAutoFit/>
          </a:bodyPr>
          <a:lstStyle/>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Each review committee and reviewing administrator shall determine, to the best of its ability, whether any </a:t>
            </a:r>
            <a:r>
              <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references to External and Internal Reviews in the Evaluation Letters accurately reflect the content of the External and Internal Reviews. </a:t>
            </a:r>
          </a:p>
          <a:p>
            <a:endPar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e.</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Each review committee and reviewing administrator </a:t>
            </a:r>
            <a:r>
              <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may submit written questions, seek written clarification, and request further documentation or other information from the candidate</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 reviewing administrator, or prior review committee if necessary to make a thorough and substantive review. Such materials, together with all correspondence related to the requests for such materials, shall be added to the Dossier. Reviewers will give notice to the candidate and the previous review committees and reviewing administrators of the request and any additions to the Dossier. If any previous review committee or reviewing administrator believes the new materials would require re-evaluation of the Dossier, then re-evaluation will be conducted at all levels of review. </a:t>
            </a:r>
          </a:p>
        </p:txBody>
      </p:sp>
    </p:spTree>
    <p:extLst>
      <p:ext uri="{BB962C8B-B14F-4D97-AF65-F5344CB8AC3E}">
        <p14:creationId xmlns:p14="http://schemas.microsoft.com/office/powerpoint/2010/main" val="2585221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ulogo"/>
          <p:cNvPicPr>
            <a:picLocks noChangeAspect="1" noChangeArrowheads="1"/>
          </p:cNvPicPr>
          <p:nvPr/>
        </p:nvPicPr>
        <p:blipFill>
          <a:blip r:embed="rId2" cstate="print"/>
          <a:srcRect/>
          <a:stretch>
            <a:fillRect/>
          </a:stretch>
        </p:blipFill>
        <p:spPr bwMode="auto">
          <a:xfrm>
            <a:off x="8318500" y="6029325"/>
            <a:ext cx="825500" cy="828675"/>
          </a:xfrm>
          <a:prstGeom prst="rect">
            <a:avLst/>
          </a:prstGeom>
          <a:noFill/>
        </p:spPr>
      </p:pic>
      <p:sp>
        <p:nvSpPr>
          <p:cNvPr id="2" name="Rectangle 1">
            <a:extLst>
              <a:ext uri="{FF2B5EF4-FFF2-40B4-BE49-F238E27FC236}">
                <a16:creationId xmlns:a16="http://schemas.microsoft.com/office/drawing/2014/main" id="{FE180B53-27C9-A649-9445-FAA5EE280548}"/>
              </a:ext>
            </a:extLst>
          </p:cNvPr>
          <p:cNvSpPr/>
          <p:nvPr/>
        </p:nvSpPr>
        <p:spPr>
          <a:xfrm>
            <a:off x="271083" y="427479"/>
            <a:ext cx="8601834" cy="6463308"/>
          </a:xfrm>
          <a:prstGeom prst="rect">
            <a:avLst/>
          </a:prstGeom>
        </p:spPr>
        <p:txBody>
          <a:bodyPr wrap="square">
            <a:spAutoFit/>
          </a:bodyPr>
          <a:lstStyle/>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e.</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Candidates will prepare and submit their materials for the Dossier to the primary review administrator by the </a:t>
            </a:r>
            <a:r>
              <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deadlines established by the provost</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These materials must include: </a:t>
            </a:r>
          </a:p>
          <a:p>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r>
              <a:rPr lang="en-US"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i</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The "Cover Sheet", obtained from the Provost’s office.</a:t>
            </a:r>
          </a:p>
          <a:p>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ii. A comprehensive CV with Teaching, Scholarship, and Service activities of the candidate.</a:t>
            </a:r>
          </a:p>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iii.</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 Personal Statement that includes a description of the candidate’s area of Scholarship.</a:t>
            </a:r>
          </a:p>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iv.</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Separate self-evaluations for teaching, scholarship, service, and integration summarizing the evidence demonstrating that the candidate meets the standards for the attainment of retention, tenure, or promotion, as applicable. Each self-evaluation shall include a summary of activities, selected products or accomplishments, and evidence of recognition </a:t>
            </a:r>
            <a:r>
              <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itemized by year over the relevant Review Period</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p>
          <a:p>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p>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v.</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For tenure and promotion reviews, only scholarly products that have been accepted for publication, performance, or exhibition within the Review Period may be considered. For retention reviews, departments will establish within their Role and Scope documents requirements regarding publication status</a:t>
            </a:r>
            <a:r>
              <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 Candidates will provide documentation of the acceptance for publication, performance, or exhibition. </a:t>
            </a:r>
          </a:p>
          <a:p>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Scholarly products that have been accepted for publication but not yet published or published in a journal not readily available through university data bases </a:t>
            </a:r>
            <a:r>
              <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must be included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among the candidate’s materials. Creative scholarly products, such as works of art or films, must be made available to reviewers by means specified in the applicable Role and </a:t>
            </a:r>
          </a:p>
          <a:p>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Scope Documents. </a:t>
            </a:r>
            <a:r>
              <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For each scholarly activity or product that involves collaboration, </a:t>
            </a:r>
          </a:p>
          <a:p>
            <a:r>
              <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the candidate will briefly specify their contribution to the activity or product</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4" name="TextBox 3">
            <a:extLst>
              <a:ext uri="{FF2B5EF4-FFF2-40B4-BE49-F238E27FC236}">
                <a16:creationId xmlns:a16="http://schemas.microsoft.com/office/drawing/2014/main" id="{3150D70C-6398-E644-85E8-5E4818FA84C9}"/>
              </a:ext>
            </a:extLst>
          </p:cNvPr>
          <p:cNvSpPr txBox="1"/>
          <p:nvPr/>
        </p:nvSpPr>
        <p:spPr>
          <a:xfrm>
            <a:off x="2314322" y="0"/>
            <a:ext cx="3847913" cy="461665"/>
          </a:xfrm>
          <a:prstGeom prst="rect">
            <a:avLst/>
          </a:prstGeom>
          <a:noFill/>
        </p:spPr>
        <p:txBody>
          <a:bodyPr wrap="none" rtlCol="0">
            <a:spAutoFit/>
          </a:bodyPr>
          <a:lstStyle/>
          <a:p>
            <a:r>
              <a:rPr lang="en-US" sz="2400" dirty="0">
                <a:solidFill>
                  <a:srgbClr val="FFFF00"/>
                </a:solidFill>
              </a:rPr>
              <a:t>Candidate Supplied Materials</a:t>
            </a:r>
          </a:p>
        </p:txBody>
      </p:sp>
    </p:spTree>
    <p:extLst>
      <p:ext uri="{BB962C8B-B14F-4D97-AF65-F5344CB8AC3E}">
        <p14:creationId xmlns:p14="http://schemas.microsoft.com/office/powerpoint/2010/main" val="1930136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ulogo"/>
          <p:cNvPicPr>
            <a:picLocks noChangeAspect="1" noChangeArrowheads="1"/>
          </p:cNvPicPr>
          <p:nvPr/>
        </p:nvPicPr>
        <p:blipFill>
          <a:blip r:embed="rId2" cstate="print"/>
          <a:srcRect/>
          <a:stretch>
            <a:fillRect/>
          </a:stretch>
        </p:blipFill>
        <p:spPr bwMode="auto">
          <a:xfrm>
            <a:off x="8318500" y="6155934"/>
            <a:ext cx="825500" cy="828675"/>
          </a:xfrm>
          <a:prstGeom prst="rect">
            <a:avLst/>
          </a:prstGeom>
          <a:noFill/>
        </p:spPr>
      </p:pic>
      <p:sp>
        <p:nvSpPr>
          <p:cNvPr id="5" name="Rectangle 4">
            <a:extLst>
              <a:ext uri="{FF2B5EF4-FFF2-40B4-BE49-F238E27FC236}">
                <a16:creationId xmlns:a16="http://schemas.microsoft.com/office/drawing/2014/main" id="{A52CA800-F40A-D441-91AF-8DF91129482F}"/>
              </a:ext>
            </a:extLst>
          </p:cNvPr>
          <p:cNvSpPr/>
          <p:nvPr/>
        </p:nvSpPr>
        <p:spPr>
          <a:xfrm>
            <a:off x="1470134" y="1357386"/>
            <a:ext cx="6081165" cy="2308324"/>
          </a:xfrm>
          <a:prstGeom prst="rect">
            <a:avLst/>
          </a:prstGeom>
        </p:spPr>
        <p:txBody>
          <a:bodyPr wrap="square">
            <a:spAutoFit/>
          </a:bodyPr>
          <a:lstStyle/>
          <a:p>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j.</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The candidate will comply with </a:t>
            </a:r>
            <a:r>
              <a:rPr lang="en-US"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requests for additional information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and/or materials from a review committee or reviewing administrator and provide the requested material to the requesting committee or administrator within five (5) days of the request. The information and/or materials shall be added to the Dossier by the appropriate administrator with notice to the preceding review committees and reviewing administrators. </a:t>
            </a:r>
          </a:p>
        </p:txBody>
      </p:sp>
      <p:sp>
        <p:nvSpPr>
          <p:cNvPr id="2" name="Rectangle 1">
            <a:extLst>
              <a:ext uri="{FF2B5EF4-FFF2-40B4-BE49-F238E27FC236}">
                <a16:creationId xmlns:a16="http://schemas.microsoft.com/office/drawing/2014/main" id="{B57A2BBC-4409-8F43-9209-334227C32484}"/>
              </a:ext>
            </a:extLst>
          </p:cNvPr>
          <p:cNvSpPr/>
          <p:nvPr/>
        </p:nvSpPr>
        <p:spPr>
          <a:xfrm>
            <a:off x="1470134" y="3933523"/>
            <a:ext cx="5465238" cy="2031325"/>
          </a:xfrm>
          <a:prstGeom prst="rect">
            <a:avLst/>
          </a:prstGeom>
        </p:spPr>
        <p:txBody>
          <a:bodyPr wrap="square">
            <a:spAutoFit/>
          </a:bodyPr>
          <a:lstStyle/>
          <a:p>
            <a:r>
              <a:rPr lang="en-US" b="1" dirty="0">
                <a:solidFill>
                  <a:srgbClr val="FFFF00"/>
                </a:solidFill>
              </a:rPr>
              <a:t>m.</a:t>
            </a:r>
            <a:r>
              <a:rPr lang="en-US" dirty="0">
                <a:solidFill>
                  <a:srgbClr val="FFFF00"/>
                </a:solidFill>
              </a:rPr>
              <a:t> If a candidate receives a negative recommendation (or tie vote) from a review committee or an administrative reviewer, they may submit a response to the entity that issued the Evaluation Letter(s) within five (5) days of delivery of the Evaluation Letter. The response must be limited to matters raised in the Evaluation Letters. </a:t>
            </a:r>
          </a:p>
        </p:txBody>
      </p:sp>
      <p:sp>
        <p:nvSpPr>
          <p:cNvPr id="4" name="TextBox 3">
            <a:extLst>
              <a:ext uri="{FF2B5EF4-FFF2-40B4-BE49-F238E27FC236}">
                <a16:creationId xmlns:a16="http://schemas.microsoft.com/office/drawing/2014/main" id="{501BB0AB-9E96-5C4B-8CC5-4A3CD73916BA}"/>
              </a:ext>
            </a:extLst>
          </p:cNvPr>
          <p:cNvSpPr txBox="1"/>
          <p:nvPr/>
        </p:nvSpPr>
        <p:spPr>
          <a:xfrm>
            <a:off x="1470134" y="577148"/>
            <a:ext cx="4733155" cy="646331"/>
          </a:xfrm>
          <a:prstGeom prst="rect">
            <a:avLst/>
          </a:prstGeom>
          <a:noFill/>
        </p:spPr>
        <p:txBody>
          <a:bodyPr wrap="none" rtlCol="0">
            <a:spAutoFit/>
          </a:bodyPr>
          <a:lstStyle/>
          <a:p>
            <a:r>
              <a:rPr lang="en-US" b="1" dirty="0">
                <a:solidFill>
                  <a:srgbClr val="FFFF00"/>
                </a:solidFill>
              </a:rPr>
              <a:t>1. CANDIDATES' RIGHTS AND RESPONSIBILITIES </a:t>
            </a:r>
          </a:p>
          <a:p>
            <a:endParaRPr lang="en-US" dirty="0">
              <a:solidFill>
                <a:srgbClr val="FFFF00"/>
              </a:solidFill>
            </a:endParaRPr>
          </a:p>
        </p:txBody>
      </p:sp>
    </p:spTree>
    <p:extLst>
      <p:ext uri="{BB962C8B-B14F-4D97-AF65-F5344CB8AC3E}">
        <p14:creationId xmlns:p14="http://schemas.microsoft.com/office/powerpoint/2010/main" val="4152665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270125" y="790575"/>
            <a:ext cx="184150" cy="579438"/>
          </a:xfrm>
          <a:prstGeom prst="rect">
            <a:avLst/>
          </a:prstGeom>
          <a:noFill/>
          <a:ln w="9525">
            <a:noFill/>
            <a:miter lim="800000"/>
            <a:headEnd/>
            <a:tailEnd/>
          </a:ln>
        </p:spPr>
        <p:txBody>
          <a:bodyPr wrap="none">
            <a:spAutoFit/>
          </a:bodyPr>
          <a:lstStyle/>
          <a:p>
            <a:endParaRPr lang="en-US" dirty="0">
              <a:solidFill>
                <a:prstClr val="black"/>
              </a:solidFill>
              <a:latin typeface="Calibri"/>
              <a:cs typeface="Times New Roman" pitchFamily="18" charset="0"/>
            </a:endParaRPr>
          </a:p>
        </p:txBody>
      </p:sp>
      <p:sp>
        <p:nvSpPr>
          <p:cNvPr id="2" name="Rectangle 1"/>
          <p:cNvSpPr/>
          <p:nvPr/>
        </p:nvSpPr>
        <p:spPr>
          <a:xfrm>
            <a:off x="1604344" y="322266"/>
            <a:ext cx="6463480" cy="1077218"/>
          </a:xfrm>
          <a:prstGeom prst="rect">
            <a:avLst/>
          </a:prstGeom>
        </p:spPr>
        <p:txBody>
          <a:bodyPr wrap="square">
            <a:spAutoFit/>
          </a:bodyPr>
          <a:lstStyle/>
          <a:p>
            <a:pPr algn="ctr"/>
            <a:r>
              <a:rPr lang="en-US" sz="3200" b="1" dirty="0">
                <a:ln w="1905"/>
                <a:solidFill>
                  <a:srgbClr val="FFFF00"/>
                </a:solidFill>
                <a:effectLst>
                  <a:innerShdw blurRad="69850" dist="43180" dir="5400000">
                    <a:srgbClr val="000000">
                      <a:alpha val="65000"/>
                    </a:srgbClr>
                  </a:innerShdw>
                </a:effectLst>
              </a:rPr>
              <a:t>Retention, Promotion, &amp; Tenure Policies &amp; Procedures Notes</a:t>
            </a:r>
          </a:p>
        </p:txBody>
      </p:sp>
      <p:sp>
        <p:nvSpPr>
          <p:cNvPr id="6" name="Rectangle 5"/>
          <p:cNvSpPr/>
          <p:nvPr/>
        </p:nvSpPr>
        <p:spPr>
          <a:xfrm>
            <a:off x="225979" y="1838322"/>
            <a:ext cx="8749479" cy="4524315"/>
          </a:xfrm>
          <a:prstGeom prst="rect">
            <a:avLst/>
          </a:prstGeom>
        </p:spPr>
        <p:txBody>
          <a:bodyPr wrap="square">
            <a:spAutoFit/>
          </a:bodyPr>
          <a:lstStyle/>
          <a:p>
            <a:r>
              <a:rPr lang="en-US" b="1" dirty="0">
                <a:solidFill>
                  <a:srgbClr val="FFFF00"/>
                </a:solidFill>
              </a:rPr>
              <a:t>Individual Reviewers</a:t>
            </a:r>
          </a:p>
          <a:p>
            <a:endParaRPr lang="en-US" b="1" dirty="0">
              <a:solidFill>
                <a:srgbClr val="FFFF00"/>
              </a:solidFill>
            </a:endParaRPr>
          </a:p>
          <a:p>
            <a:pPr marL="342900" indent="-342900">
              <a:buAutoNum type="alphaLcParenR"/>
            </a:pPr>
            <a:r>
              <a:rPr lang="en-US" b="1" dirty="0">
                <a:solidFill>
                  <a:srgbClr val="FFFF00"/>
                </a:solidFill>
              </a:rPr>
              <a:t>External Peer Review: “External Reviews from </a:t>
            </a:r>
            <a:r>
              <a:rPr lang="en-US" b="1" u="sng" dirty="0">
                <a:solidFill>
                  <a:srgbClr val="FFFF00"/>
                </a:solidFill>
              </a:rPr>
              <a:t>at least four (4) respected authorities </a:t>
            </a:r>
            <a:r>
              <a:rPr lang="en-US" b="1" dirty="0">
                <a:solidFill>
                  <a:srgbClr val="FFFF00"/>
                </a:solidFill>
              </a:rPr>
              <a:t>appropriate to the candidate’s area of Scholarship are required by the university as part of review for tenure and promotion”</a:t>
            </a:r>
          </a:p>
          <a:p>
            <a:r>
              <a:rPr lang="en-US" b="1" dirty="0">
                <a:solidFill>
                  <a:srgbClr val="FFFF00"/>
                </a:solidFill>
              </a:rPr>
              <a:t>	</a:t>
            </a:r>
          </a:p>
          <a:p>
            <a:r>
              <a:rPr lang="en-US" b="1" dirty="0">
                <a:solidFill>
                  <a:srgbClr val="FFFF00"/>
                </a:solidFill>
              </a:rPr>
              <a:t>	</a:t>
            </a:r>
            <a:r>
              <a:rPr lang="en-US" b="1" dirty="0" err="1">
                <a:solidFill>
                  <a:srgbClr val="FFFF00"/>
                </a:solidFill>
              </a:rPr>
              <a:t>i</a:t>
            </a:r>
            <a:r>
              <a:rPr lang="en-US" b="1" dirty="0">
                <a:solidFill>
                  <a:srgbClr val="FFFF00"/>
                </a:solidFill>
              </a:rPr>
              <a:t>) The candidate may be asked to identify potential external reviewers.</a:t>
            </a:r>
          </a:p>
          <a:p>
            <a:r>
              <a:rPr lang="en-US" b="1" dirty="0">
                <a:solidFill>
                  <a:srgbClr val="FFFF00"/>
                </a:solidFill>
              </a:rPr>
              <a:t>	ii) At least half the reviewers will be ones recommended by the department, independent of the the candidate.</a:t>
            </a:r>
          </a:p>
          <a:p>
            <a:r>
              <a:rPr lang="en-US" b="1" dirty="0">
                <a:solidFill>
                  <a:srgbClr val="FFFF00"/>
                </a:solidFill>
              </a:rPr>
              <a:t>	iii) External peer reviews are not required for retention, but an academic unit</a:t>
            </a:r>
          </a:p>
          <a:p>
            <a:r>
              <a:rPr lang="en-US" b="1" dirty="0">
                <a:solidFill>
                  <a:srgbClr val="FFFF00"/>
                </a:solidFill>
              </a:rPr>
              <a:t>may require them.</a:t>
            </a:r>
          </a:p>
          <a:p>
            <a:endParaRPr lang="en-US" b="1" dirty="0">
              <a:solidFill>
                <a:srgbClr val="FFFF00"/>
              </a:solidFill>
            </a:endParaRPr>
          </a:p>
          <a:p>
            <a:r>
              <a:rPr lang="en-US" b="1" dirty="0">
                <a:solidFill>
                  <a:srgbClr val="FFFF00"/>
                </a:solidFill>
              </a:rPr>
              <a:t>b) Internal Reviews: " The academic unit may include Internal Reviews only by processes explicitly defined in the unit’s Role and Scope document. Only Internal Reviews that address established standards and indicators may be considered. The candidate may not solicit external or internal letters.”</a:t>
            </a:r>
          </a:p>
        </p:txBody>
      </p:sp>
      <p:pic>
        <p:nvPicPr>
          <p:cNvPr id="7" name="Picture 6" descr="msulogo"/>
          <p:cNvPicPr>
            <a:picLocks noChangeAspect="1" noChangeArrowheads="1"/>
          </p:cNvPicPr>
          <p:nvPr/>
        </p:nvPicPr>
        <p:blipFill>
          <a:blip r:embed="rId3" cstate="print"/>
          <a:srcRect/>
          <a:stretch>
            <a:fillRect/>
          </a:stretch>
        </p:blipFill>
        <p:spPr bwMode="auto">
          <a:xfrm>
            <a:off x="8318500" y="6029325"/>
            <a:ext cx="825500" cy="828675"/>
          </a:xfrm>
          <a:prstGeom prst="rect">
            <a:avLst/>
          </a:prstGeom>
          <a:noFill/>
        </p:spPr>
      </p:pic>
    </p:spTree>
    <p:extLst>
      <p:ext uri="{BB962C8B-B14F-4D97-AF65-F5344CB8AC3E}">
        <p14:creationId xmlns:p14="http://schemas.microsoft.com/office/powerpoint/2010/main" val="4272210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ulogo"/>
          <p:cNvPicPr>
            <a:picLocks noChangeAspect="1" noChangeArrowheads="1"/>
          </p:cNvPicPr>
          <p:nvPr/>
        </p:nvPicPr>
        <p:blipFill>
          <a:blip r:embed="rId2" cstate="print"/>
          <a:srcRect/>
          <a:stretch>
            <a:fillRect/>
          </a:stretch>
        </p:blipFill>
        <p:spPr bwMode="auto">
          <a:xfrm>
            <a:off x="8318500" y="6029325"/>
            <a:ext cx="825500" cy="828675"/>
          </a:xfrm>
          <a:prstGeom prst="rect">
            <a:avLst/>
          </a:prstGeom>
          <a:noFill/>
        </p:spPr>
      </p:pic>
      <p:sp>
        <p:nvSpPr>
          <p:cNvPr id="2" name="Rectangle 1">
            <a:extLst>
              <a:ext uri="{FF2B5EF4-FFF2-40B4-BE49-F238E27FC236}">
                <a16:creationId xmlns:a16="http://schemas.microsoft.com/office/drawing/2014/main" id="{16BE3C7C-3845-0242-A777-92670E679381}"/>
              </a:ext>
            </a:extLst>
          </p:cNvPr>
          <p:cNvSpPr/>
          <p:nvPr/>
        </p:nvSpPr>
        <p:spPr>
          <a:xfrm>
            <a:off x="2073949" y="824443"/>
            <a:ext cx="4572000" cy="2031325"/>
          </a:xfrm>
          <a:prstGeom prst="rect">
            <a:avLst/>
          </a:prstGeom>
        </p:spPr>
        <p:txBody>
          <a:bodyPr>
            <a:spAutoFit/>
          </a:bodyPr>
          <a:lstStyle/>
          <a:p>
            <a:r>
              <a:rPr lang="en-US" dirty="0">
                <a:solidFill>
                  <a:srgbClr val="FFFF00"/>
                </a:solidFill>
                <a:latin typeface="Arial" panose="020B0604020202020204" pitchFamily="34" charset="0"/>
                <a:cs typeface="Arial" panose="020B0604020202020204" pitchFamily="34" charset="0"/>
              </a:rPr>
              <a:t>External Review Letters</a:t>
            </a:r>
          </a:p>
          <a:p>
            <a:endParaRPr lang="en-US" dirty="0">
              <a:solidFill>
                <a:srgbClr val="FFFF00"/>
              </a:solidFill>
              <a:latin typeface="Arial" panose="020B0604020202020204" pitchFamily="34" charset="0"/>
              <a:cs typeface="Arial" panose="020B0604020202020204" pitchFamily="34" charset="0"/>
            </a:endParaRPr>
          </a:p>
          <a:p>
            <a:r>
              <a:rPr lang="en-US" dirty="0">
                <a:solidFill>
                  <a:srgbClr val="FFFF00"/>
                </a:solidFill>
                <a:latin typeface="Arial" panose="020B0604020202020204" pitchFamily="34" charset="0"/>
              </a:rPr>
              <a:t>Include:	</a:t>
            </a:r>
          </a:p>
          <a:p>
            <a:pPr marL="285750" indent="-285750">
              <a:buFont typeface="Arial" panose="020B0604020202020204" pitchFamily="34" charset="0"/>
              <a:buChar char="•"/>
            </a:pPr>
            <a:r>
              <a:rPr lang="en-US" dirty="0">
                <a:solidFill>
                  <a:srgbClr val="FFFF00"/>
                </a:solidFill>
                <a:latin typeface="Arial" panose="020B0604020202020204" pitchFamily="34" charset="0"/>
              </a:rPr>
              <a:t>Information on Reviewer Selection</a:t>
            </a:r>
          </a:p>
          <a:p>
            <a:pPr marL="285750" indent="-285750">
              <a:buFont typeface="Arial" panose="020B0604020202020204" pitchFamily="34" charset="0"/>
              <a:buChar char="•"/>
            </a:pPr>
            <a:r>
              <a:rPr lang="en-US" dirty="0">
                <a:solidFill>
                  <a:srgbClr val="FFFF00"/>
                </a:solidFill>
                <a:latin typeface="Arial" panose="020B0604020202020204" pitchFamily="34" charset="0"/>
              </a:rPr>
              <a:t>Review Solicitation Letter</a:t>
            </a:r>
          </a:p>
          <a:p>
            <a:pPr marL="285750" indent="-285750">
              <a:buFont typeface="Arial" panose="020B0604020202020204" pitchFamily="34" charset="0"/>
              <a:buChar char="•"/>
            </a:pPr>
            <a:r>
              <a:rPr lang="en-US" dirty="0">
                <a:solidFill>
                  <a:srgbClr val="FFFF00"/>
                </a:solidFill>
                <a:latin typeface="Arial" panose="020B0604020202020204" pitchFamily="34" charset="0"/>
              </a:rPr>
              <a:t>Review Letters</a:t>
            </a:r>
          </a:p>
          <a:p>
            <a:pPr marL="285750" indent="-285750">
              <a:buFont typeface="Arial" panose="020B0604020202020204" pitchFamily="34" charset="0"/>
              <a:buChar char="•"/>
            </a:pPr>
            <a:r>
              <a:rPr lang="en-US" dirty="0">
                <a:solidFill>
                  <a:srgbClr val="FFFF00"/>
                </a:solidFill>
                <a:latin typeface="Arial" panose="020B0604020202020204" pitchFamily="34" charset="0"/>
              </a:rPr>
              <a:t>Bio-sketch of Reviewers</a:t>
            </a:r>
            <a:endParaRPr lang="en-US" dirty="0">
              <a:solidFill>
                <a:srgbClr val="FFFF00"/>
              </a:solidFill>
            </a:endParaRPr>
          </a:p>
        </p:txBody>
      </p:sp>
      <p:sp>
        <p:nvSpPr>
          <p:cNvPr id="6" name="TextBox 5">
            <a:extLst>
              <a:ext uri="{FF2B5EF4-FFF2-40B4-BE49-F238E27FC236}">
                <a16:creationId xmlns:a16="http://schemas.microsoft.com/office/drawing/2014/main" id="{A4174ED4-E65C-B042-8779-C763A3BCA664}"/>
              </a:ext>
            </a:extLst>
          </p:cNvPr>
          <p:cNvSpPr txBox="1"/>
          <p:nvPr/>
        </p:nvSpPr>
        <p:spPr>
          <a:xfrm>
            <a:off x="2124850" y="3429000"/>
            <a:ext cx="4470198" cy="1477328"/>
          </a:xfrm>
          <a:prstGeom prst="rect">
            <a:avLst/>
          </a:prstGeom>
          <a:noFill/>
        </p:spPr>
        <p:txBody>
          <a:bodyPr wrap="none" rtlCol="0">
            <a:spAutoFit/>
          </a:bodyPr>
          <a:lstStyle/>
          <a:p>
            <a:r>
              <a:rPr lang="en-US" dirty="0">
                <a:solidFill>
                  <a:srgbClr val="FFFF00"/>
                </a:solidFill>
                <a:latin typeface="Arial" panose="020B0604020202020204" pitchFamily="34" charset="0"/>
                <a:cs typeface="Arial" panose="020B0604020202020204" pitchFamily="34" charset="0"/>
              </a:rPr>
              <a:t>Internal Review Letters</a:t>
            </a:r>
          </a:p>
          <a:p>
            <a:endParaRPr lang="en-US" dirty="0">
              <a:solidFill>
                <a:srgbClr val="FFFF00"/>
              </a:solidFill>
              <a:latin typeface="Arial" panose="020B0604020202020204" pitchFamily="34" charset="0"/>
              <a:cs typeface="Arial" panose="020B0604020202020204" pitchFamily="34" charset="0"/>
            </a:endParaRPr>
          </a:p>
          <a:p>
            <a:r>
              <a:rPr lang="en-US" dirty="0">
                <a:solidFill>
                  <a:srgbClr val="FFFF00"/>
                </a:solidFill>
                <a:latin typeface="Arial" panose="020B0604020202020204" pitchFamily="34" charset="0"/>
                <a:cs typeface="Arial" panose="020B0604020202020204" pitchFamily="34" charset="0"/>
              </a:rPr>
              <a:t>Include:</a:t>
            </a: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Information on Reviewer Selection</a:t>
            </a: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Review Letters, Teaching Observations</a:t>
            </a:r>
          </a:p>
        </p:txBody>
      </p:sp>
    </p:spTree>
    <p:extLst>
      <p:ext uri="{BB962C8B-B14F-4D97-AF65-F5344CB8AC3E}">
        <p14:creationId xmlns:p14="http://schemas.microsoft.com/office/powerpoint/2010/main" val="2036917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270125" y="790575"/>
            <a:ext cx="184150" cy="579438"/>
          </a:xfrm>
          <a:prstGeom prst="rect">
            <a:avLst/>
          </a:prstGeom>
          <a:noFill/>
          <a:ln w="9525">
            <a:noFill/>
            <a:miter lim="800000"/>
            <a:headEnd/>
            <a:tailEnd/>
          </a:ln>
        </p:spPr>
        <p:txBody>
          <a:bodyPr wrap="none">
            <a:spAutoFit/>
          </a:bodyPr>
          <a:lstStyle/>
          <a:p>
            <a:endParaRPr lang="en-US" dirty="0">
              <a:solidFill>
                <a:prstClr val="black"/>
              </a:solidFill>
              <a:latin typeface="Calibri"/>
              <a:cs typeface="Times New Roman" pitchFamily="18" charset="0"/>
            </a:endParaRPr>
          </a:p>
        </p:txBody>
      </p:sp>
      <p:sp>
        <p:nvSpPr>
          <p:cNvPr id="2" name="Rectangle 1"/>
          <p:cNvSpPr/>
          <p:nvPr/>
        </p:nvSpPr>
        <p:spPr>
          <a:xfrm>
            <a:off x="1604344" y="701847"/>
            <a:ext cx="6463480" cy="2062103"/>
          </a:xfrm>
          <a:prstGeom prst="rect">
            <a:avLst/>
          </a:prstGeom>
        </p:spPr>
        <p:txBody>
          <a:bodyPr wrap="square">
            <a:spAutoFit/>
          </a:bodyPr>
          <a:lstStyle/>
          <a:p>
            <a:pPr algn="ctr"/>
            <a:r>
              <a:rPr lang="en-US" sz="3200" b="1" dirty="0">
                <a:ln w="1905"/>
                <a:solidFill>
                  <a:srgbClr val="FFFF00"/>
                </a:solidFill>
                <a:effectLst>
                  <a:innerShdw blurRad="69850" dist="43180" dir="5400000">
                    <a:srgbClr val="000000">
                      <a:alpha val="65000"/>
                    </a:srgbClr>
                  </a:innerShdw>
                </a:effectLst>
              </a:rPr>
              <a:t>Retention, Promotion, &amp; Tenure Dossier</a:t>
            </a:r>
          </a:p>
          <a:p>
            <a:pPr algn="ctr"/>
            <a:endParaRPr lang="en-US" sz="3200" b="1" dirty="0">
              <a:ln w="1905"/>
              <a:solidFill>
                <a:srgbClr val="FFFF00"/>
              </a:solidFill>
              <a:effectLst>
                <a:innerShdw blurRad="69850" dist="43180" dir="5400000">
                  <a:srgbClr val="000000">
                    <a:alpha val="65000"/>
                  </a:srgbClr>
                </a:innerShdw>
              </a:effectLst>
            </a:endParaRPr>
          </a:p>
          <a:p>
            <a:pPr algn="ctr"/>
            <a:r>
              <a:rPr lang="en-US" sz="3200" b="1" i="1" dirty="0">
                <a:ln w="1905"/>
                <a:solidFill>
                  <a:srgbClr val="FFFF00"/>
                </a:solidFill>
                <a:effectLst>
                  <a:innerShdw blurRad="69850" dist="43180" dir="5400000">
                    <a:srgbClr val="000000">
                      <a:alpha val="65000"/>
                    </a:srgbClr>
                  </a:innerShdw>
                </a:effectLst>
              </a:rPr>
              <a:t>from Knox to Box</a:t>
            </a:r>
          </a:p>
        </p:txBody>
      </p:sp>
      <p:pic>
        <p:nvPicPr>
          <p:cNvPr id="4" name="Picture 3"/>
          <p:cNvPicPr>
            <a:picLocks noChangeAspect="1"/>
          </p:cNvPicPr>
          <p:nvPr/>
        </p:nvPicPr>
        <p:blipFill>
          <a:blip r:embed="rId3"/>
          <a:stretch>
            <a:fillRect/>
          </a:stretch>
        </p:blipFill>
        <p:spPr>
          <a:xfrm>
            <a:off x="565079" y="3429762"/>
            <a:ext cx="8167955" cy="2005254"/>
          </a:xfrm>
          <a:prstGeom prst="rect">
            <a:avLst/>
          </a:prstGeom>
        </p:spPr>
      </p:pic>
      <p:pic>
        <p:nvPicPr>
          <p:cNvPr id="7" name="Picture 6" descr="msulogo"/>
          <p:cNvPicPr>
            <a:picLocks noChangeAspect="1" noChangeArrowheads="1"/>
          </p:cNvPicPr>
          <p:nvPr/>
        </p:nvPicPr>
        <p:blipFill>
          <a:blip r:embed="rId4" cstate="print"/>
          <a:srcRect/>
          <a:stretch>
            <a:fillRect/>
          </a:stretch>
        </p:blipFill>
        <p:spPr bwMode="auto">
          <a:xfrm>
            <a:off x="8318500" y="6029325"/>
            <a:ext cx="825500" cy="828675"/>
          </a:xfrm>
          <a:prstGeom prst="rect">
            <a:avLst/>
          </a:prstGeom>
          <a:noFill/>
        </p:spPr>
      </p:pic>
    </p:spTree>
    <p:extLst>
      <p:ext uri="{BB962C8B-B14F-4D97-AF65-F5344CB8AC3E}">
        <p14:creationId xmlns:p14="http://schemas.microsoft.com/office/powerpoint/2010/main" val="25879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7833" y="272186"/>
            <a:ext cx="6768158" cy="6349509"/>
          </a:xfrm>
          <a:prstGeom prst="rect">
            <a:avLst/>
          </a:prstGeom>
        </p:spPr>
      </p:pic>
      <p:sp>
        <p:nvSpPr>
          <p:cNvPr id="10" name="Rectangle 9"/>
          <p:cNvSpPr/>
          <p:nvPr/>
        </p:nvSpPr>
        <p:spPr>
          <a:xfrm>
            <a:off x="2822976" y="4632530"/>
            <a:ext cx="1338058" cy="73036"/>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924006" y="4161842"/>
            <a:ext cx="610304" cy="71111"/>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1058237" y="688369"/>
            <a:ext cx="719191" cy="2369880"/>
          </a:xfrm>
          <a:prstGeom prst="rect">
            <a:avLst/>
          </a:prstGeom>
          <a:noFill/>
        </p:spPr>
        <p:txBody>
          <a:bodyPr wrap="square" rtlCol="0">
            <a:spAutoFit/>
          </a:bodyPr>
          <a:lstStyle/>
          <a:p>
            <a:r>
              <a:rPr lang="en-US" sz="14800" b="1" dirty="0">
                <a:solidFill>
                  <a:srgbClr val="FFC000"/>
                </a:solidFill>
              </a:rPr>
              <a:t>{</a:t>
            </a:r>
          </a:p>
        </p:txBody>
      </p:sp>
      <p:sp>
        <p:nvSpPr>
          <p:cNvPr id="13" name="Rectangle 12"/>
          <p:cNvSpPr/>
          <p:nvPr/>
        </p:nvSpPr>
        <p:spPr>
          <a:xfrm>
            <a:off x="2769895" y="5565765"/>
            <a:ext cx="1338058" cy="73036"/>
          </a:xfrm>
          <a:prstGeom prst="rect">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510300" y="5584348"/>
            <a:ext cx="719191" cy="707886"/>
          </a:xfrm>
          <a:prstGeom prst="rect">
            <a:avLst/>
          </a:prstGeom>
          <a:noFill/>
        </p:spPr>
        <p:txBody>
          <a:bodyPr wrap="square" rtlCol="0">
            <a:spAutoFit/>
          </a:bodyPr>
          <a:lstStyle/>
          <a:p>
            <a:r>
              <a:rPr lang="en-US" sz="4000" b="1" dirty="0">
                <a:solidFill>
                  <a:srgbClr val="FFC000"/>
                </a:solidFill>
              </a:rPr>
              <a:t>(</a:t>
            </a:r>
          </a:p>
        </p:txBody>
      </p:sp>
      <p:sp>
        <p:nvSpPr>
          <p:cNvPr id="16" name="TextBox 15"/>
          <p:cNvSpPr txBox="1"/>
          <p:nvPr/>
        </p:nvSpPr>
        <p:spPr>
          <a:xfrm rot="10800000">
            <a:off x="3323845" y="5636320"/>
            <a:ext cx="719191" cy="707886"/>
          </a:xfrm>
          <a:prstGeom prst="rect">
            <a:avLst/>
          </a:prstGeom>
          <a:noFill/>
        </p:spPr>
        <p:txBody>
          <a:bodyPr wrap="square" rtlCol="0">
            <a:spAutoFit/>
          </a:bodyPr>
          <a:lstStyle/>
          <a:p>
            <a:r>
              <a:rPr lang="en-US" sz="4000" b="1">
                <a:solidFill>
                  <a:srgbClr val="FFC000"/>
                </a:solidFill>
              </a:rPr>
              <a:t>(</a:t>
            </a:r>
            <a:endParaRPr lang="en-US" sz="4000" b="1" dirty="0">
              <a:solidFill>
                <a:srgbClr val="FFC000"/>
              </a:solidFill>
            </a:endParaRPr>
          </a:p>
        </p:txBody>
      </p:sp>
      <p:sp>
        <p:nvSpPr>
          <p:cNvPr id="20" name="Right Arrow 19"/>
          <p:cNvSpPr/>
          <p:nvPr/>
        </p:nvSpPr>
        <p:spPr>
          <a:xfrm rot="21008134">
            <a:off x="416100" y="7634430"/>
            <a:ext cx="1298922" cy="251460"/>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1" name="Right Arrow 20"/>
          <p:cNvSpPr/>
          <p:nvPr/>
        </p:nvSpPr>
        <p:spPr>
          <a:xfrm>
            <a:off x="1140565" y="6293268"/>
            <a:ext cx="611319" cy="251460"/>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3" name="TextBox 22"/>
          <p:cNvSpPr txBox="1"/>
          <p:nvPr/>
        </p:nvSpPr>
        <p:spPr>
          <a:xfrm>
            <a:off x="79825" y="1589586"/>
            <a:ext cx="1099981" cy="707886"/>
          </a:xfrm>
          <a:prstGeom prst="rect">
            <a:avLst/>
          </a:prstGeom>
          <a:noFill/>
        </p:spPr>
        <p:txBody>
          <a:bodyPr wrap="none" rtlCol="0">
            <a:spAutoFit/>
          </a:bodyPr>
          <a:lstStyle/>
          <a:p>
            <a:r>
              <a:rPr lang="en-US" sz="4000" b="1" dirty="0">
                <a:solidFill>
                  <a:srgbClr val="FFC000"/>
                </a:solidFill>
              </a:rPr>
              <a:t>Unit</a:t>
            </a:r>
          </a:p>
        </p:txBody>
      </p:sp>
      <p:sp>
        <p:nvSpPr>
          <p:cNvPr id="24" name="TextBox 23"/>
          <p:cNvSpPr txBox="1"/>
          <p:nvPr/>
        </p:nvSpPr>
        <p:spPr>
          <a:xfrm>
            <a:off x="250179" y="6044507"/>
            <a:ext cx="905184" cy="707886"/>
          </a:xfrm>
          <a:prstGeom prst="rect">
            <a:avLst/>
          </a:prstGeom>
          <a:noFill/>
        </p:spPr>
        <p:txBody>
          <a:bodyPr wrap="none" rtlCol="0">
            <a:spAutoFit/>
          </a:bodyPr>
          <a:lstStyle/>
          <a:p>
            <a:r>
              <a:rPr lang="en-US" sz="4000" b="1">
                <a:solidFill>
                  <a:srgbClr val="FFC000"/>
                </a:solidFill>
              </a:rPr>
              <a:t>List</a:t>
            </a:r>
            <a:endParaRPr lang="en-US" sz="4000" b="1" dirty="0">
              <a:solidFill>
                <a:srgbClr val="FFC000"/>
              </a:solidFill>
            </a:endParaRPr>
          </a:p>
        </p:txBody>
      </p:sp>
      <p:sp>
        <p:nvSpPr>
          <p:cNvPr id="25" name="Sun 24"/>
          <p:cNvSpPr/>
          <p:nvPr/>
        </p:nvSpPr>
        <p:spPr>
          <a:xfrm>
            <a:off x="1145055" y="4786447"/>
            <a:ext cx="504727" cy="422836"/>
          </a:xfrm>
          <a:prstGeom prst="sun">
            <a:avLst>
              <a:gd name="adj" fmla="val 31391"/>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3" descr="msulogo"/>
          <p:cNvPicPr>
            <a:picLocks noChangeAspect="1" noChangeArrowheads="1"/>
          </p:cNvPicPr>
          <p:nvPr/>
        </p:nvPicPr>
        <p:blipFill>
          <a:blip r:embed="rId3" cstate="print"/>
          <a:srcRect/>
          <a:stretch>
            <a:fillRect/>
          </a:stretch>
        </p:blipFill>
        <p:spPr bwMode="auto">
          <a:xfrm>
            <a:off x="8327191" y="6044507"/>
            <a:ext cx="825500" cy="828675"/>
          </a:xfrm>
          <a:prstGeom prst="rect">
            <a:avLst/>
          </a:prstGeom>
          <a:noFill/>
        </p:spPr>
      </p:pic>
      <p:sp>
        <p:nvSpPr>
          <p:cNvPr id="2" name="TextBox 1">
            <a:extLst>
              <a:ext uri="{FF2B5EF4-FFF2-40B4-BE49-F238E27FC236}">
                <a16:creationId xmlns:a16="http://schemas.microsoft.com/office/drawing/2014/main" id="{F2AEE654-E52B-5D4C-9BAA-B5362470C40E}"/>
              </a:ext>
            </a:extLst>
          </p:cNvPr>
          <p:cNvSpPr txBox="1"/>
          <p:nvPr/>
        </p:nvSpPr>
        <p:spPr>
          <a:xfrm>
            <a:off x="722810" y="5039494"/>
            <a:ext cx="1349216" cy="369332"/>
          </a:xfrm>
          <a:prstGeom prst="rect">
            <a:avLst/>
          </a:prstGeom>
          <a:noFill/>
        </p:spPr>
        <p:txBody>
          <a:bodyPr wrap="none" rtlCol="0">
            <a:spAutoFit/>
          </a:bodyPr>
          <a:lstStyle/>
          <a:p>
            <a:r>
              <a:rPr lang="en-US" i="1" dirty="0">
                <a:solidFill>
                  <a:srgbClr val="FFC000"/>
                </a:solidFill>
              </a:rPr>
              <a:t>contribution</a:t>
            </a:r>
          </a:p>
        </p:txBody>
      </p:sp>
    </p:spTree>
    <p:extLst>
      <p:ext uri="{BB962C8B-B14F-4D97-AF65-F5344CB8AC3E}">
        <p14:creationId xmlns:p14="http://schemas.microsoft.com/office/powerpoint/2010/main" val="73490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ulogo"/>
          <p:cNvPicPr>
            <a:picLocks noChangeAspect="1" noChangeArrowheads="1"/>
          </p:cNvPicPr>
          <p:nvPr/>
        </p:nvPicPr>
        <p:blipFill>
          <a:blip r:embed="rId2" cstate="print"/>
          <a:srcRect/>
          <a:stretch>
            <a:fillRect/>
          </a:stretch>
        </p:blipFill>
        <p:spPr bwMode="auto">
          <a:xfrm>
            <a:off x="8318500" y="6029325"/>
            <a:ext cx="825500" cy="828675"/>
          </a:xfrm>
          <a:prstGeom prst="rect">
            <a:avLst/>
          </a:prstGeom>
          <a:noFill/>
        </p:spPr>
      </p:pic>
      <p:sp>
        <p:nvSpPr>
          <p:cNvPr id="2" name="Rectangle 1">
            <a:extLst>
              <a:ext uri="{FF2B5EF4-FFF2-40B4-BE49-F238E27FC236}">
                <a16:creationId xmlns:a16="http://schemas.microsoft.com/office/drawing/2014/main" id="{16BE3C7C-3845-0242-A777-92670E679381}"/>
              </a:ext>
            </a:extLst>
          </p:cNvPr>
          <p:cNvSpPr/>
          <p:nvPr/>
        </p:nvSpPr>
        <p:spPr>
          <a:xfrm>
            <a:off x="2855020" y="2966751"/>
            <a:ext cx="4572000" cy="2031325"/>
          </a:xfrm>
          <a:prstGeom prst="rect">
            <a:avLst/>
          </a:prstGeom>
        </p:spPr>
        <p:txBody>
          <a:bodyPr>
            <a:spAutoFit/>
          </a:bodyPr>
          <a:lstStyle/>
          <a:p>
            <a:r>
              <a:rPr lang="en-US" dirty="0">
                <a:solidFill>
                  <a:srgbClr val="FFFF00"/>
                </a:solidFill>
                <a:latin typeface="Arial" panose="020B0604020202020204" pitchFamily="34" charset="0"/>
                <a:cs typeface="Arial" panose="020B0604020202020204" pitchFamily="34" charset="0"/>
              </a:rPr>
              <a:t>02 External Review Letters</a:t>
            </a:r>
          </a:p>
          <a:p>
            <a:endParaRPr lang="en-US" dirty="0">
              <a:solidFill>
                <a:srgbClr val="FFFF00"/>
              </a:solidFill>
              <a:latin typeface="Arial" panose="020B0604020202020204" pitchFamily="34" charset="0"/>
              <a:cs typeface="Arial" panose="020B0604020202020204" pitchFamily="34" charset="0"/>
            </a:endParaRPr>
          </a:p>
          <a:p>
            <a:r>
              <a:rPr lang="en-US" dirty="0">
                <a:solidFill>
                  <a:srgbClr val="FFFF00"/>
                </a:solidFill>
                <a:latin typeface="Arial" panose="020B0604020202020204" pitchFamily="34" charset="0"/>
              </a:rPr>
              <a:t>Include:	</a:t>
            </a:r>
          </a:p>
          <a:p>
            <a:pPr marL="285750" indent="-285750">
              <a:buFont typeface="Arial" panose="020B0604020202020204" pitchFamily="34" charset="0"/>
              <a:buChar char="•"/>
            </a:pPr>
            <a:r>
              <a:rPr lang="en-US" dirty="0">
                <a:solidFill>
                  <a:srgbClr val="FFFF00"/>
                </a:solidFill>
                <a:latin typeface="Arial" panose="020B0604020202020204" pitchFamily="34" charset="0"/>
              </a:rPr>
              <a:t>Information on Reviewer Selection</a:t>
            </a:r>
          </a:p>
          <a:p>
            <a:pPr marL="285750" indent="-285750">
              <a:buFont typeface="Arial" panose="020B0604020202020204" pitchFamily="34" charset="0"/>
              <a:buChar char="•"/>
            </a:pPr>
            <a:r>
              <a:rPr lang="en-US" dirty="0">
                <a:solidFill>
                  <a:srgbClr val="FFFF00"/>
                </a:solidFill>
                <a:latin typeface="Arial" panose="020B0604020202020204" pitchFamily="34" charset="0"/>
              </a:rPr>
              <a:t>Review Solicitation Letter</a:t>
            </a:r>
          </a:p>
          <a:p>
            <a:pPr marL="285750" indent="-285750">
              <a:buFont typeface="Arial" panose="020B0604020202020204" pitchFamily="34" charset="0"/>
              <a:buChar char="•"/>
            </a:pPr>
            <a:r>
              <a:rPr lang="en-US" dirty="0">
                <a:solidFill>
                  <a:srgbClr val="FFFF00"/>
                </a:solidFill>
                <a:latin typeface="Arial" panose="020B0604020202020204" pitchFamily="34" charset="0"/>
              </a:rPr>
              <a:t>Review Letters</a:t>
            </a:r>
          </a:p>
          <a:p>
            <a:pPr marL="285750" indent="-285750">
              <a:buFont typeface="Arial" panose="020B0604020202020204" pitchFamily="34" charset="0"/>
              <a:buChar char="•"/>
            </a:pPr>
            <a:r>
              <a:rPr lang="en-US" dirty="0">
                <a:solidFill>
                  <a:srgbClr val="FFFF00"/>
                </a:solidFill>
                <a:latin typeface="Arial" panose="020B0604020202020204" pitchFamily="34" charset="0"/>
              </a:rPr>
              <a:t>Bio-sketch of Reviewers</a:t>
            </a:r>
            <a:endParaRPr lang="en-US" dirty="0">
              <a:solidFill>
                <a:srgbClr val="FFFF00"/>
              </a:solidFill>
            </a:endParaRPr>
          </a:p>
        </p:txBody>
      </p:sp>
      <p:sp>
        <p:nvSpPr>
          <p:cNvPr id="4" name="TextBox 3">
            <a:extLst>
              <a:ext uri="{FF2B5EF4-FFF2-40B4-BE49-F238E27FC236}">
                <a16:creationId xmlns:a16="http://schemas.microsoft.com/office/drawing/2014/main" id="{2F77D71A-456D-9048-A94A-7160AE10980F}"/>
              </a:ext>
            </a:extLst>
          </p:cNvPr>
          <p:cNvSpPr txBox="1"/>
          <p:nvPr/>
        </p:nvSpPr>
        <p:spPr>
          <a:xfrm>
            <a:off x="60960" y="450678"/>
            <a:ext cx="2053832" cy="461665"/>
          </a:xfrm>
          <a:prstGeom prst="rect">
            <a:avLst/>
          </a:prstGeom>
          <a:noFill/>
        </p:spPr>
        <p:txBody>
          <a:bodyPr wrap="none" rtlCol="0">
            <a:spAutoFit/>
          </a:bodyPr>
          <a:lstStyle/>
          <a:p>
            <a:r>
              <a:rPr lang="en-US" sz="2400" dirty="0">
                <a:solidFill>
                  <a:srgbClr val="FFFF00"/>
                </a:solidFill>
              </a:rPr>
              <a:t>READ ME FILES</a:t>
            </a:r>
          </a:p>
        </p:txBody>
      </p:sp>
      <p:sp>
        <p:nvSpPr>
          <p:cNvPr id="5" name="Rectangle 4">
            <a:extLst>
              <a:ext uri="{FF2B5EF4-FFF2-40B4-BE49-F238E27FC236}">
                <a16:creationId xmlns:a16="http://schemas.microsoft.com/office/drawing/2014/main" id="{65E8FC0F-619C-1848-A1F0-7FED447D2550}"/>
              </a:ext>
            </a:extLst>
          </p:cNvPr>
          <p:cNvSpPr/>
          <p:nvPr/>
        </p:nvSpPr>
        <p:spPr>
          <a:xfrm>
            <a:off x="2855020" y="450678"/>
            <a:ext cx="4572000" cy="2308324"/>
          </a:xfrm>
          <a:prstGeom prst="rect">
            <a:avLst/>
          </a:prstGeom>
        </p:spPr>
        <p:txBody>
          <a:bodyPr>
            <a:spAutoFit/>
          </a:bodyPr>
          <a:lstStyle/>
          <a:p>
            <a:r>
              <a:rPr lang="en-US" dirty="0">
                <a:solidFill>
                  <a:srgbClr val="FFFF00"/>
                </a:solidFill>
                <a:latin typeface="Arial" panose="020B0604020202020204" pitchFamily="34" charset="0"/>
              </a:rPr>
              <a:t>01 Review Documents</a:t>
            </a:r>
          </a:p>
          <a:p>
            <a:endParaRPr lang="en-US" dirty="0">
              <a:solidFill>
                <a:srgbClr val="FFFF00"/>
              </a:solidFill>
              <a:latin typeface="Arial" panose="020B0604020202020204" pitchFamily="34" charset="0"/>
            </a:endParaRPr>
          </a:p>
          <a:p>
            <a:r>
              <a:rPr lang="en-US" dirty="0">
                <a:solidFill>
                  <a:srgbClr val="FFFF00"/>
                </a:solidFill>
                <a:latin typeface="Arial" panose="020B0604020202020204" pitchFamily="34" charset="0"/>
              </a:rPr>
              <a:t>Include:</a:t>
            </a:r>
          </a:p>
          <a:p>
            <a:pPr marL="285750" indent="-285750">
              <a:buFont typeface="Arial" panose="020B0604020202020204" pitchFamily="34" charset="0"/>
              <a:buChar char="•"/>
            </a:pPr>
            <a:r>
              <a:rPr lang="en-US" dirty="0">
                <a:solidFill>
                  <a:srgbClr val="FFFF00"/>
                </a:solidFill>
                <a:latin typeface="Arial" panose="020B0604020202020204" pitchFamily="34" charset="0"/>
              </a:rPr>
              <a:t>Evaluation Letters</a:t>
            </a:r>
          </a:p>
          <a:p>
            <a:pPr marL="285750" indent="-285750">
              <a:buFont typeface="Arial" panose="020B0604020202020204" pitchFamily="34" charset="0"/>
              <a:buChar char="•"/>
            </a:pPr>
            <a:r>
              <a:rPr lang="en-US" dirty="0">
                <a:solidFill>
                  <a:srgbClr val="FFFF00"/>
                </a:solidFill>
                <a:latin typeface="Arial" panose="020B0604020202020204" pitchFamily="34" charset="0"/>
              </a:rPr>
              <a:t>Correspondence Among Reviewers</a:t>
            </a:r>
          </a:p>
          <a:p>
            <a:pPr marL="285750" indent="-285750">
              <a:buFont typeface="Arial" panose="020B0604020202020204" pitchFamily="34" charset="0"/>
              <a:buChar char="•"/>
            </a:pPr>
            <a:r>
              <a:rPr lang="en-US" dirty="0">
                <a:solidFill>
                  <a:srgbClr val="FFFF00"/>
                </a:solidFill>
                <a:latin typeface="Arial" panose="020B0604020202020204" pitchFamily="34" charset="0"/>
              </a:rPr>
              <a:t>Requests for Information from Candidate</a:t>
            </a:r>
          </a:p>
          <a:p>
            <a:pPr marL="285750" indent="-285750">
              <a:buFont typeface="Arial" panose="020B0604020202020204" pitchFamily="34" charset="0"/>
              <a:buChar char="•"/>
            </a:pPr>
            <a:r>
              <a:rPr lang="en-US" dirty="0">
                <a:solidFill>
                  <a:srgbClr val="FFFF00"/>
                </a:solidFill>
                <a:latin typeface="Arial" panose="020B0604020202020204" pitchFamily="34" charset="0"/>
              </a:rPr>
              <a:t>Responses of Candidate </a:t>
            </a:r>
            <a:endParaRPr lang="en-US" dirty="0">
              <a:solidFill>
                <a:srgbClr val="FFFF00"/>
              </a:solidFill>
            </a:endParaRPr>
          </a:p>
        </p:txBody>
      </p:sp>
      <p:sp>
        <p:nvSpPr>
          <p:cNvPr id="6" name="TextBox 5">
            <a:extLst>
              <a:ext uri="{FF2B5EF4-FFF2-40B4-BE49-F238E27FC236}">
                <a16:creationId xmlns:a16="http://schemas.microsoft.com/office/drawing/2014/main" id="{A4174ED4-E65C-B042-8779-C763A3BCA664}"/>
              </a:ext>
            </a:extLst>
          </p:cNvPr>
          <p:cNvSpPr txBox="1"/>
          <p:nvPr/>
        </p:nvSpPr>
        <p:spPr>
          <a:xfrm>
            <a:off x="2855020" y="5177799"/>
            <a:ext cx="4470198" cy="1477328"/>
          </a:xfrm>
          <a:prstGeom prst="rect">
            <a:avLst/>
          </a:prstGeom>
          <a:noFill/>
        </p:spPr>
        <p:txBody>
          <a:bodyPr wrap="none" rtlCol="0">
            <a:spAutoFit/>
          </a:bodyPr>
          <a:lstStyle/>
          <a:p>
            <a:r>
              <a:rPr lang="en-US" dirty="0">
                <a:solidFill>
                  <a:srgbClr val="FFFF00"/>
                </a:solidFill>
                <a:latin typeface="Arial" panose="020B0604020202020204" pitchFamily="34" charset="0"/>
                <a:cs typeface="Arial" panose="020B0604020202020204" pitchFamily="34" charset="0"/>
              </a:rPr>
              <a:t>03 Internal Review Letters</a:t>
            </a:r>
          </a:p>
          <a:p>
            <a:endParaRPr lang="en-US" dirty="0">
              <a:solidFill>
                <a:srgbClr val="FFFF00"/>
              </a:solidFill>
              <a:latin typeface="Arial" panose="020B0604020202020204" pitchFamily="34" charset="0"/>
              <a:cs typeface="Arial" panose="020B0604020202020204" pitchFamily="34" charset="0"/>
            </a:endParaRPr>
          </a:p>
          <a:p>
            <a:r>
              <a:rPr lang="en-US" dirty="0">
                <a:solidFill>
                  <a:srgbClr val="FFFF00"/>
                </a:solidFill>
                <a:latin typeface="Arial" panose="020B0604020202020204" pitchFamily="34" charset="0"/>
                <a:cs typeface="Arial" panose="020B0604020202020204" pitchFamily="34" charset="0"/>
              </a:rPr>
              <a:t>Include:</a:t>
            </a: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Information on Reviewer Selection</a:t>
            </a: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Review Letters, Teaching Observations</a:t>
            </a:r>
          </a:p>
        </p:txBody>
      </p:sp>
    </p:spTree>
    <p:extLst>
      <p:ext uri="{BB962C8B-B14F-4D97-AF65-F5344CB8AC3E}">
        <p14:creationId xmlns:p14="http://schemas.microsoft.com/office/powerpoint/2010/main" val="3596877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ulogo"/>
          <p:cNvPicPr>
            <a:picLocks noChangeAspect="1" noChangeArrowheads="1"/>
          </p:cNvPicPr>
          <p:nvPr/>
        </p:nvPicPr>
        <p:blipFill>
          <a:blip r:embed="rId2" cstate="print"/>
          <a:srcRect/>
          <a:stretch>
            <a:fillRect/>
          </a:stretch>
        </p:blipFill>
        <p:spPr bwMode="auto">
          <a:xfrm>
            <a:off x="8318500" y="6029325"/>
            <a:ext cx="825500" cy="828675"/>
          </a:xfrm>
          <a:prstGeom prst="rect">
            <a:avLst/>
          </a:prstGeom>
          <a:noFill/>
        </p:spPr>
      </p:pic>
      <p:pic>
        <p:nvPicPr>
          <p:cNvPr id="2" name="Picture 1">
            <a:extLst>
              <a:ext uri="{FF2B5EF4-FFF2-40B4-BE49-F238E27FC236}">
                <a16:creationId xmlns:a16="http://schemas.microsoft.com/office/drawing/2014/main" id="{D629CFD1-43D4-4A40-A8F7-7C4B0A555CDA}"/>
              </a:ext>
            </a:extLst>
          </p:cNvPr>
          <p:cNvPicPr>
            <a:picLocks noChangeAspect="1"/>
          </p:cNvPicPr>
          <p:nvPr/>
        </p:nvPicPr>
        <p:blipFill>
          <a:blip r:embed="rId3"/>
          <a:stretch>
            <a:fillRect/>
          </a:stretch>
        </p:blipFill>
        <p:spPr>
          <a:xfrm>
            <a:off x="-54472" y="5091610"/>
            <a:ext cx="6116266" cy="1371631"/>
          </a:xfrm>
          <a:prstGeom prst="rect">
            <a:avLst/>
          </a:prstGeom>
        </p:spPr>
      </p:pic>
      <p:pic>
        <p:nvPicPr>
          <p:cNvPr id="5" name="Picture 4">
            <a:extLst>
              <a:ext uri="{FF2B5EF4-FFF2-40B4-BE49-F238E27FC236}">
                <a16:creationId xmlns:a16="http://schemas.microsoft.com/office/drawing/2014/main" id="{E2A72FCE-63B3-B049-AA59-0E89A30ED2A8}"/>
              </a:ext>
            </a:extLst>
          </p:cNvPr>
          <p:cNvPicPr>
            <a:picLocks noChangeAspect="1"/>
          </p:cNvPicPr>
          <p:nvPr/>
        </p:nvPicPr>
        <p:blipFill>
          <a:blip r:embed="rId4"/>
          <a:stretch>
            <a:fillRect/>
          </a:stretch>
        </p:blipFill>
        <p:spPr>
          <a:xfrm>
            <a:off x="-1" y="712696"/>
            <a:ext cx="6066514" cy="1614476"/>
          </a:xfrm>
          <a:prstGeom prst="rect">
            <a:avLst/>
          </a:prstGeom>
        </p:spPr>
      </p:pic>
      <p:sp>
        <p:nvSpPr>
          <p:cNvPr id="6" name="TextBox 5">
            <a:extLst>
              <a:ext uri="{FF2B5EF4-FFF2-40B4-BE49-F238E27FC236}">
                <a16:creationId xmlns:a16="http://schemas.microsoft.com/office/drawing/2014/main" id="{14C7B7CF-01A0-4D4A-B007-5D3B32585B20}"/>
              </a:ext>
            </a:extLst>
          </p:cNvPr>
          <p:cNvSpPr txBox="1"/>
          <p:nvPr/>
        </p:nvSpPr>
        <p:spPr>
          <a:xfrm>
            <a:off x="0" y="343364"/>
            <a:ext cx="2877326" cy="369332"/>
          </a:xfrm>
          <a:prstGeom prst="rect">
            <a:avLst/>
          </a:prstGeom>
          <a:noFill/>
        </p:spPr>
        <p:txBody>
          <a:bodyPr wrap="none" rtlCol="0">
            <a:spAutoFit/>
          </a:bodyPr>
          <a:lstStyle/>
          <a:p>
            <a:r>
              <a:rPr lang="en-US" dirty="0">
                <a:solidFill>
                  <a:srgbClr val="FFFF00"/>
                </a:solidFill>
              </a:rPr>
              <a:t>04 Assignment Performance </a:t>
            </a:r>
          </a:p>
        </p:txBody>
      </p:sp>
      <p:sp>
        <p:nvSpPr>
          <p:cNvPr id="7" name="Rectangle 6">
            <a:extLst>
              <a:ext uri="{FF2B5EF4-FFF2-40B4-BE49-F238E27FC236}">
                <a16:creationId xmlns:a16="http://schemas.microsoft.com/office/drawing/2014/main" id="{1A5116BD-9A35-B745-9620-DA4F8AA1EE7A}"/>
              </a:ext>
            </a:extLst>
          </p:cNvPr>
          <p:cNvSpPr/>
          <p:nvPr/>
        </p:nvSpPr>
        <p:spPr>
          <a:xfrm>
            <a:off x="-7284" y="2717487"/>
            <a:ext cx="3620928" cy="369332"/>
          </a:xfrm>
          <a:prstGeom prst="rect">
            <a:avLst/>
          </a:prstGeom>
        </p:spPr>
        <p:txBody>
          <a:bodyPr wrap="none">
            <a:spAutoFit/>
          </a:bodyPr>
          <a:lstStyle/>
          <a:p>
            <a:r>
              <a:rPr lang="en-US" dirty="0">
                <a:solidFill>
                  <a:srgbClr val="FFFF00"/>
                </a:solidFill>
              </a:rPr>
              <a:t>08 Teaching Narrative and  Materials</a:t>
            </a:r>
          </a:p>
        </p:txBody>
      </p:sp>
      <p:sp>
        <p:nvSpPr>
          <p:cNvPr id="8" name="Rectangle 7">
            <a:extLst>
              <a:ext uri="{FF2B5EF4-FFF2-40B4-BE49-F238E27FC236}">
                <a16:creationId xmlns:a16="http://schemas.microsoft.com/office/drawing/2014/main" id="{341D3FA6-A1F1-7D40-8506-8244C26801DC}"/>
              </a:ext>
            </a:extLst>
          </p:cNvPr>
          <p:cNvSpPr/>
          <p:nvPr/>
        </p:nvSpPr>
        <p:spPr>
          <a:xfrm>
            <a:off x="-7284" y="4642578"/>
            <a:ext cx="3863494" cy="369332"/>
          </a:xfrm>
          <a:prstGeom prst="rect">
            <a:avLst/>
          </a:prstGeom>
        </p:spPr>
        <p:txBody>
          <a:bodyPr wrap="none">
            <a:spAutoFit/>
          </a:bodyPr>
          <a:lstStyle/>
          <a:p>
            <a:r>
              <a:rPr lang="en-US" dirty="0">
                <a:solidFill>
                  <a:srgbClr val="FFFF00"/>
                </a:solidFill>
              </a:rPr>
              <a:t>09 Scholarship Narrative and  Materials</a:t>
            </a:r>
          </a:p>
        </p:txBody>
      </p:sp>
      <p:pic>
        <p:nvPicPr>
          <p:cNvPr id="9" name="Picture 8">
            <a:extLst>
              <a:ext uri="{FF2B5EF4-FFF2-40B4-BE49-F238E27FC236}">
                <a16:creationId xmlns:a16="http://schemas.microsoft.com/office/drawing/2014/main" id="{E16CAE58-5232-4048-A362-D51B74D47847}"/>
              </a:ext>
            </a:extLst>
          </p:cNvPr>
          <p:cNvPicPr>
            <a:picLocks noChangeAspect="1"/>
          </p:cNvPicPr>
          <p:nvPr/>
        </p:nvPicPr>
        <p:blipFill>
          <a:blip r:embed="rId5"/>
          <a:stretch>
            <a:fillRect/>
          </a:stretch>
        </p:blipFill>
        <p:spPr>
          <a:xfrm>
            <a:off x="-7284" y="3086819"/>
            <a:ext cx="6069078" cy="1224161"/>
          </a:xfrm>
          <a:prstGeom prst="rect">
            <a:avLst/>
          </a:prstGeom>
        </p:spPr>
      </p:pic>
    </p:spTree>
    <p:extLst>
      <p:ext uri="{BB962C8B-B14F-4D97-AF65-F5344CB8AC3E}">
        <p14:creationId xmlns:p14="http://schemas.microsoft.com/office/powerpoint/2010/main" val="914136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28675"/>
            <a:ext cx="8989888" cy="5731667"/>
          </a:xfrm>
          <a:prstGeom prst="rect">
            <a:avLst/>
          </a:prstGeom>
        </p:spPr>
      </p:pic>
      <p:pic>
        <p:nvPicPr>
          <p:cNvPr id="3" name="Picture 3" descr="msulogo"/>
          <p:cNvPicPr>
            <a:picLocks noChangeAspect="1" noChangeArrowheads="1"/>
          </p:cNvPicPr>
          <p:nvPr/>
        </p:nvPicPr>
        <p:blipFill>
          <a:blip r:embed="rId3" cstate="print"/>
          <a:srcRect/>
          <a:stretch>
            <a:fillRect/>
          </a:stretch>
        </p:blipFill>
        <p:spPr bwMode="auto">
          <a:xfrm>
            <a:off x="8318500" y="6029325"/>
            <a:ext cx="825500" cy="828675"/>
          </a:xfrm>
          <a:prstGeom prst="rect">
            <a:avLst/>
          </a:prstGeom>
          <a:noFill/>
        </p:spPr>
      </p:pic>
      <p:sp>
        <p:nvSpPr>
          <p:cNvPr id="4" name="Donut 3"/>
          <p:cNvSpPr/>
          <p:nvPr/>
        </p:nvSpPr>
        <p:spPr>
          <a:xfrm flipV="1">
            <a:off x="339051" y="5291189"/>
            <a:ext cx="1993186" cy="606175"/>
          </a:xfrm>
          <a:prstGeom prst="donut">
            <a:avLst/>
          </a:prstGeom>
          <a:solidFill>
            <a:srgbClr val="FFC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3585681" y="182344"/>
            <a:ext cx="2994163" cy="646331"/>
          </a:xfrm>
          <a:prstGeom prst="rect">
            <a:avLst/>
          </a:prstGeom>
          <a:noFill/>
        </p:spPr>
        <p:txBody>
          <a:bodyPr wrap="square" rtlCol="0">
            <a:spAutoFit/>
          </a:bodyPr>
          <a:lstStyle/>
          <a:p>
            <a:r>
              <a:rPr lang="en-US" sz="3600" b="1" dirty="0">
                <a:solidFill>
                  <a:srgbClr val="FFC000"/>
                </a:solidFill>
              </a:rPr>
              <a:t>Resources</a:t>
            </a:r>
          </a:p>
        </p:txBody>
      </p:sp>
    </p:spTree>
    <p:extLst>
      <p:ext uri="{BB962C8B-B14F-4D97-AF65-F5344CB8AC3E}">
        <p14:creationId xmlns:p14="http://schemas.microsoft.com/office/powerpoint/2010/main" val="2865313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sulogo"/>
          <p:cNvPicPr>
            <a:picLocks noChangeAspect="1" noChangeArrowheads="1"/>
          </p:cNvPicPr>
          <p:nvPr/>
        </p:nvPicPr>
        <p:blipFill>
          <a:blip r:embed="rId2" cstate="print"/>
          <a:srcRect/>
          <a:stretch>
            <a:fillRect/>
          </a:stretch>
        </p:blipFill>
        <p:spPr bwMode="auto">
          <a:xfrm>
            <a:off x="8318500" y="6029325"/>
            <a:ext cx="825500" cy="828675"/>
          </a:xfrm>
          <a:prstGeom prst="rect">
            <a:avLst/>
          </a:prstGeom>
          <a:noFill/>
        </p:spPr>
      </p:pic>
      <p:sp>
        <p:nvSpPr>
          <p:cNvPr id="4" name="TextBox 3">
            <a:extLst>
              <a:ext uri="{FF2B5EF4-FFF2-40B4-BE49-F238E27FC236}">
                <a16:creationId xmlns:a16="http://schemas.microsoft.com/office/drawing/2014/main" id="{D7525FB7-CD0E-014C-AAF6-648E16DEB1F9}"/>
              </a:ext>
            </a:extLst>
          </p:cNvPr>
          <p:cNvSpPr txBox="1"/>
          <p:nvPr/>
        </p:nvSpPr>
        <p:spPr>
          <a:xfrm>
            <a:off x="1957534" y="2027978"/>
            <a:ext cx="4865178" cy="646331"/>
          </a:xfrm>
          <a:prstGeom prst="rect">
            <a:avLst/>
          </a:prstGeom>
          <a:noFill/>
        </p:spPr>
        <p:txBody>
          <a:bodyPr wrap="none" rtlCol="0">
            <a:spAutoFit/>
          </a:bodyPr>
          <a:lstStyle/>
          <a:p>
            <a:r>
              <a:rPr lang="en-US" sz="3600" b="1" dirty="0">
                <a:solidFill>
                  <a:srgbClr val="FFFF00"/>
                </a:solidFill>
              </a:rPr>
              <a:t>Additional Questions???</a:t>
            </a:r>
          </a:p>
        </p:txBody>
      </p:sp>
    </p:spTree>
    <p:extLst>
      <p:ext uri="{BB962C8B-B14F-4D97-AF65-F5344CB8AC3E}">
        <p14:creationId xmlns:p14="http://schemas.microsoft.com/office/powerpoint/2010/main" val="160550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6138" y="0"/>
            <a:ext cx="6831724" cy="6858000"/>
          </a:xfrm>
          <a:prstGeom prst="rect">
            <a:avLst/>
          </a:prstGeom>
        </p:spPr>
      </p:pic>
      <p:sp>
        <p:nvSpPr>
          <p:cNvPr id="5" name="Donut 4"/>
          <p:cNvSpPr/>
          <p:nvPr/>
        </p:nvSpPr>
        <p:spPr>
          <a:xfrm flipV="1">
            <a:off x="1201858" y="5508913"/>
            <a:ext cx="2803061" cy="606175"/>
          </a:xfrm>
          <a:prstGeom prst="donut">
            <a:avLst/>
          </a:prstGeom>
          <a:solidFill>
            <a:srgbClr val="FFC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6" name="Picture 5" descr="msulogo"/>
          <p:cNvPicPr>
            <a:picLocks noChangeAspect="1" noChangeArrowheads="1"/>
          </p:cNvPicPr>
          <p:nvPr/>
        </p:nvPicPr>
        <p:blipFill>
          <a:blip r:embed="rId3" cstate="print"/>
          <a:srcRect/>
          <a:stretch>
            <a:fillRect/>
          </a:stretch>
        </p:blipFill>
        <p:spPr bwMode="auto">
          <a:xfrm>
            <a:off x="8318500" y="6029325"/>
            <a:ext cx="825500" cy="828675"/>
          </a:xfrm>
          <a:prstGeom prst="rect">
            <a:avLst/>
          </a:prstGeom>
          <a:noFill/>
        </p:spPr>
      </p:pic>
    </p:spTree>
    <p:extLst>
      <p:ext uri="{BB962C8B-B14F-4D97-AF65-F5344CB8AC3E}">
        <p14:creationId xmlns:p14="http://schemas.microsoft.com/office/powerpoint/2010/main" val="1342560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560EBD5-AEEB-1E4D-833A-06C618B8DA5E}"/>
              </a:ext>
            </a:extLst>
          </p:cNvPr>
          <p:cNvPicPr>
            <a:picLocks noChangeAspect="1"/>
          </p:cNvPicPr>
          <p:nvPr/>
        </p:nvPicPr>
        <p:blipFill>
          <a:blip r:embed="rId2"/>
          <a:stretch>
            <a:fillRect/>
          </a:stretch>
        </p:blipFill>
        <p:spPr>
          <a:xfrm>
            <a:off x="14221" y="1277816"/>
            <a:ext cx="9182203" cy="3999360"/>
          </a:xfrm>
          <a:prstGeom prst="rect">
            <a:avLst/>
          </a:prstGeom>
        </p:spPr>
      </p:pic>
      <p:pic>
        <p:nvPicPr>
          <p:cNvPr id="4" name="Picture 3" descr="msulogo"/>
          <p:cNvPicPr>
            <a:picLocks noChangeAspect="1" noChangeArrowheads="1"/>
          </p:cNvPicPr>
          <p:nvPr/>
        </p:nvPicPr>
        <p:blipFill>
          <a:blip r:embed="rId3" cstate="print"/>
          <a:srcRect/>
          <a:stretch>
            <a:fillRect/>
          </a:stretch>
        </p:blipFill>
        <p:spPr bwMode="auto">
          <a:xfrm>
            <a:off x="8320426" y="6029325"/>
            <a:ext cx="825500" cy="828675"/>
          </a:xfrm>
          <a:prstGeom prst="rect">
            <a:avLst/>
          </a:prstGeom>
          <a:noFill/>
        </p:spPr>
      </p:pic>
      <p:sp>
        <p:nvSpPr>
          <p:cNvPr id="5" name="Sun 4"/>
          <p:cNvSpPr/>
          <p:nvPr/>
        </p:nvSpPr>
        <p:spPr>
          <a:xfrm>
            <a:off x="180242" y="2437551"/>
            <a:ext cx="533400" cy="515302"/>
          </a:xfrm>
          <a:prstGeom prst="sun">
            <a:avLst>
              <a:gd name="adj" fmla="val 4360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un 5"/>
          <p:cNvSpPr/>
          <p:nvPr/>
        </p:nvSpPr>
        <p:spPr>
          <a:xfrm>
            <a:off x="180242" y="2808191"/>
            <a:ext cx="533400" cy="515302"/>
          </a:xfrm>
          <a:prstGeom prst="sun">
            <a:avLst>
              <a:gd name="adj" fmla="val 4360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un 6"/>
          <p:cNvSpPr/>
          <p:nvPr/>
        </p:nvSpPr>
        <p:spPr>
          <a:xfrm>
            <a:off x="180242" y="4334476"/>
            <a:ext cx="533400" cy="515302"/>
          </a:xfrm>
          <a:prstGeom prst="sun">
            <a:avLst>
              <a:gd name="adj" fmla="val 4360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016446" y="2788986"/>
            <a:ext cx="2917722" cy="707886"/>
          </a:xfrm>
          <a:prstGeom prst="rect">
            <a:avLst/>
          </a:prstGeom>
          <a:noFill/>
        </p:spPr>
        <p:txBody>
          <a:bodyPr wrap="none" rtlCol="0">
            <a:spAutoFit/>
          </a:bodyPr>
          <a:lstStyle/>
          <a:p>
            <a:r>
              <a:rPr lang="en-US" sz="2000" i="1" dirty="0">
                <a:solidFill>
                  <a:srgbClr val="0070C0"/>
                </a:solidFill>
              </a:rPr>
              <a:t>Indicators &amp; Expectations</a:t>
            </a:r>
          </a:p>
          <a:p>
            <a:r>
              <a:rPr lang="en-US" sz="2000" i="1" dirty="0">
                <a:solidFill>
                  <a:srgbClr val="0070C0"/>
                </a:solidFill>
              </a:rPr>
              <a:t>Qualitative &amp; Quantitative</a:t>
            </a:r>
          </a:p>
        </p:txBody>
      </p:sp>
      <p:sp>
        <p:nvSpPr>
          <p:cNvPr id="8" name="TextBox 7"/>
          <p:cNvSpPr txBox="1"/>
          <p:nvPr/>
        </p:nvSpPr>
        <p:spPr>
          <a:xfrm>
            <a:off x="4823460" y="4334476"/>
            <a:ext cx="4192943" cy="400110"/>
          </a:xfrm>
          <a:prstGeom prst="rect">
            <a:avLst/>
          </a:prstGeom>
          <a:noFill/>
        </p:spPr>
        <p:txBody>
          <a:bodyPr wrap="none" rtlCol="0">
            <a:spAutoFit/>
          </a:bodyPr>
          <a:lstStyle/>
          <a:p>
            <a:r>
              <a:rPr lang="en-US" sz="2000" i="1" dirty="0">
                <a:solidFill>
                  <a:srgbClr val="0070C0"/>
                </a:solidFill>
              </a:rPr>
              <a:t>Review Sought, R&amp;S, Area of Emphasis</a:t>
            </a:r>
          </a:p>
        </p:txBody>
      </p:sp>
      <p:sp>
        <p:nvSpPr>
          <p:cNvPr id="9" name="TextBox 8"/>
          <p:cNvSpPr txBox="1"/>
          <p:nvPr/>
        </p:nvSpPr>
        <p:spPr>
          <a:xfrm>
            <a:off x="6028169" y="2505257"/>
            <a:ext cx="2392963" cy="400110"/>
          </a:xfrm>
          <a:prstGeom prst="rect">
            <a:avLst/>
          </a:prstGeom>
          <a:noFill/>
        </p:spPr>
        <p:txBody>
          <a:bodyPr wrap="none" rtlCol="0">
            <a:spAutoFit/>
          </a:bodyPr>
          <a:lstStyle/>
          <a:p>
            <a:r>
              <a:rPr lang="en-US" sz="2000" i="1" dirty="0">
                <a:solidFill>
                  <a:srgbClr val="0070C0"/>
                </a:solidFill>
              </a:rPr>
              <a:t>Document the Choice</a:t>
            </a:r>
          </a:p>
        </p:txBody>
      </p:sp>
    </p:spTree>
    <p:extLst>
      <p:ext uri="{BB962C8B-B14F-4D97-AF65-F5344CB8AC3E}">
        <p14:creationId xmlns:p14="http://schemas.microsoft.com/office/powerpoint/2010/main" val="3280437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ulogo"/>
          <p:cNvPicPr>
            <a:picLocks noChangeAspect="1" noChangeArrowheads="1"/>
          </p:cNvPicPr>
          <p:nvPr/>
        </p:nvPicPr>
        <p:blipFill>
          <a:blip r:embed="rId2" cstate="print"/>
          <a:srcRect/>
          <a:stretch>
            <a:fillRect/>
          </a:stretch>
        </p:blipFill>
        <p:spPr bwMode="auto">
          <a:xfrm>
            <a:off x="8318500" y="6029325"/>
            <a:ext cx="825500" cy="828675"/>
          </a:xfrm>
          <a:prstGeom prst="rect">
            <a:avLst/>
          </a:prstGeom>
          <a:noFill/>
        </p:spPr>
      </p:pic>
      <p:pic>
        <p:nvPicPr>
          <p:cNvPr id="27" name="Picture 26">
            <a:extLst>
              <a:ext uri="{FF2B5EF4-FFF2-40B4-BE49-F238E27FC236}">
                <a16:creationId xmlns:a16="http://schemas.microsoft.com/office/drawing/2014/main" id="{F32568A2-F543-3345-B98C-E50739143DE1}"/>
              </a:ext>
            </a:extLst>
          </p:cNvPr>
          <p:cNvPicPr>
            <a:picLocks noChangeAspect="1"/>
          </p:cNvPicPr>
          <p:nvPr/>
        </p:nvPicPr>
        <p:blipFill>
          <a:blip r:embed="rId3"/>
          <a:stretch>
            <a:fillRect/>
          </a:stretch>
        </p:blipFill>
        <p:spPr>
          <a:xfrm>
            <a:off x="2082678" y="17414"/>
            <a:ext cx="4978644" cy="6858000"/>
          </a:xfrm>
          <a:prstGeom prst="rect">
            <a:avLst/>
          </a:prstGeom>
        </p:spPr>
      </p:pic>
      <p:sp>
        <p:nvSpPr>
          <p:cNvPr id="29" name="Sun 28">
            <a:extLst>
              <a:ext uri="{FF2B5EF4-FFF2-40B4-BE49-F238E27FC236}">
                <a16:creationId xmlns:a16="http://schemas.microsoft.com/office/drawing/2014/main" id="{4D5AE611-1DA6-1548-B7E4-122996ED3972}"/>
              </a:ext>
            </a:extLst>
          </p:cNvPr>
          <p:cNvSpPr/>
          <p:nvPr/>
        </p:nvSpPr>
        <p:spPr>
          <a:xfrm>
            <a:off x="1428205" y="2595154"/>
            <a:ext cx="548640" cy="531222"/>
          </a:xfrm>
          <a:prstGeom prst="su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Sun 29">
            <a:extLst>
              <a:ext uri="{FF2B5EF4-FFF2-40B4-BE49-F238E27FC236}">
                <a16:creationId xmlns:a16="http://schemas.microsoft.com/office/drawing/2014/main" id="{27D922CD-8EDA-5A45-9E19-C90BDA28AF2A}"/>
              </a:ext>
            </a:extLst>
          </p:cNvPr>
          <p:cNvSpPr/>
          <p:nvPr/>
        </p:nvSpPr>
        <p:spPr>
          <a:xfrm>
            <a:off x="1476767" y="5129347"/>
            <a:ext cx="548640" cy="531222"/>
          </a:xfrm>
          <a:prstGeom prst="sun">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00"/>
              </a:solidFill>
            </a:endParaRPr>
          </a:p>
        </p:txBody>
      </p:sp>
      <p:sp>
        <p:nvSpPr>
          <p:cNvPr id="31" name="Sun 30">
            <a:extLst>
              <a:ext uri="{FF2B5EF4-FFF2-40B4-BE49-F238E27FC236}">
                <a16:creationId xmlns:a16="http://schemas.microsoft.com/office/drawing/2014/main" id="{2EA5D2AC-5F1E-0343-B2D8-AEAB54C64BA4}"/>
              </a:ext>
            </a:extLst>
          </p:cNvPr>
          <p:cNvSpPr/>
          <p:nvPr/>
        </p:nvSpPr>
        <p:spPr>
          <a:xfrm>
            <a:off x="1481122" y="5660569"/>
            <a:ext cx="548640" cy="531222"/>
          </a:xfrm>
          <a:prstGeom prst="sun">
            <a:avLst/>
          </a:prstGeom>
          <a:solidFill>
            <a:srgbClr val="FFFF0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7562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270125" y="790575"/>
            <a:ext cx="184150" cy="579438"/>
          </a:xfrm>
          <a:prstGeom prst="rect">
            <a:avLst/>
          </a:prstGeom>
          <a:noFill/>
          <a:ln w="9525">
            <a:noFill/>
            <a:miter lim="800000"/>
            <a:headEnd/>
            <a:tailEnd/>
          </a:ln>
        </p:spPr>
        <p:txBody>
          <a:bodyPr wrap="none">
            <a:spAutoFit/>
          </a:bodyPr>
          <a:lstStyle/>
          <a:p>
            <a:endParaRPr lang="en-US" dirty="0">
              <a:solidFill>
                <a:prstClr val="black"/>
              </a:solidFill>
              <a:latin typeface="Calibri"/>
              <a:cs typeface="Times New Roman" pitchFamily="18" charset="0"/>
            </a:endParaRPr>
          </a:p>
        </p:txBody>
      </p:sp>
      <p:pic>
        <p:nvPicPr>
          <p:cNvPr id="91139" name="Picture 3" descr="msulogo"/>
          <p:cNvPicPr>
            <a:picLocks noChangeAspect="1" noChangeArrowheads="1"/>
          </p:cNvPicPr>
          <p:nvPr/>
        </p:nvPicPr>
        <p:blipFill>
          <a:blip r:embed="rId3" cstate="print"/>
          <a:srcRect/>
          <a:stretch>
            <a:fillRect/>
          </a:stretch>
        </p:blipFill>
        <p:spPr bwMode="auto">
          <a:xfrm>
            <a:off x="8318500" y="6029325"/>
            <a:ext cx="825500" cy="828675"/>
          </a:xfrm>
          <a:prstGeom prst="rect">
            <a:avLst/>
          </a:prstGeom>
          <a:noFill/>
        </p:spPr>
      </p:pic>
      <p:sp>
        <p:nvSpPr>
          <p:cNvPr id="2" name="Rectangle 1"/>
          <p:cNvSpPr/>
          <p:nvPr/>
        </p:nvSpPr>
        <p:spPr>
          <a:xfrm>
            <a:off x="1604344" y="645816"/>
            <a:ext cx="6463480" cy="1077218"/>
          </a:xfrm>
          <a:prstGeom prst="rect">
            <a:avLst/>
          </a:prstGeom>
        </p:spPr>
        <p:txBody>
          <a:bodyPr wrap="square">
            <a:spAutoFit/>
          </a:bodyPr>
          <a:lstStyle/>
          <a:p>
            <a:pPr algn="ctr"/>
            <a:r>
              <a:rPr lang="en-US" sz="3200" b="1" dirty="0">
                <a:ln w="1905"/>
                <a:solidFill>
                  <a:srgbClr val="FFFF00"/>
                </a:solidFill>
                <a:effectLst>
                  <a:innerShdw blurRad="69850" dist="43180" dir="5400000">
                    <a:srgbClr val="000000">
                      <a:alpha val="65000"/>
                    </a:srgbClr>
                  </a:innerShdw>
                </a:effectLst>
              </a:rPr>
              <a:t>Retention, Promotion, &amp; Tenure Policies &amp; Procedures Notes</a:t>
            </a:r>
          </a:p>
        </p:txBody>
      </p:sp>
      <p:sp>
        <p:nvSpPr>
          <p:cNvPr id="3" name="Rectangle 2"/>
          <p:cNvSpPr/>
          <p:nvPr/>
        </p:nvSpPr>
        <p:spPr>
          <a:xfrm>
            <a:off x="768031" y="1867793"/>
            <a:ext cx="8375969" cy="4154984"/>
          </a:xfrm>
          <a:prstGeom prst="rect">
            <a:avLst/>
          </a:prstGeom>
        </p:spPr>
        <p:txBody>
          <a:bodyPr wrap="square">
            <a:spAutoFit/>
          </a:bodyPr>
          <a:lstStyle/>
          <a:p>
            <a:r>
              <a:rPr lang="en-US" sz="2400" b="1" dirty="0">
                <a:solidFill>
                  <a:srgbClr val="FFFF00"/>
                </a:solidFill>
              </a:rPr>
              <a:t>Appropriate Role and Scope (FH):</a:t>
            </a:r>
          </a:p>
          <a:p>
            <a:endParaRPr lang="en-US" sz="2400" b="1" dirty="0">
              <a:solidFill>
                <a:srgbClr val="FFFF00"/>
              </a:solidFill>
            </a:endParaRPr>
          </a:p>
          <a:p>
            <a:r>
              <a:rPr lang="en-US" sz="2400" b="1" dirty="0">
                <a:solidFill>
                  <a:srgbClr val="FFFF00"/>
                </a:solidFill>
              </a:rPr>
              <a:t>	</a:t>
            </a:r>
            <a:r>
              <a:rPr lang="en-US" sz="2400" b="1" dirty="0" err="1">
                <a:solidFill>
                  <a:srgbClr val="FFFF00"/>
                </a:solidFill>
              </a:rPr>
              <a:t>i</a:t>
            </a:r>
            <a:r>
              <a:rPr lang="en-US" sz="2400" b="1" dirty="0">
                <a:solidFill>
                  <a:srgbClr val="FFFF00"/>
                </a:solidFill>
              </a:rPr>
              <a:t>) Retention – The R&amp;S in effect at the time of first day of employment in a tenurable position, OR any since.</a:t>
            </a:r>
          </a:p>
          <a:p>
            <a:r>
              <a:rPr lang="en-US" sz="2400" b="1" dirty="0">
                <a:solidFill>
                  <a:srgbClr val="FFFF00"/>
                </a:solidFill>
              </a:rPr>
              <a:t>	ii) Tenure - The R&amp;S in effect at the time of first day of employment, in a tenurable position OR any since.</a:t>
            </a:r>
          </a:p>
          <a:p>
            <a:r>
              <a:rPr lang="en-US" sz="2400" b="1" dirty="0">
                <a:solidFill>
                  <a:srgbClr val="FFFF00"/>
                </a:solidFill>
              </a:rPr>
              <a:t>	iii)  Promotion to Full - The R&amp;S in effect two years before the promotion review, OR any since.</a:t>
            </a:r>
          </a:p>
          <a:p>
            <a:r>
              <a:rPr lang="en-US" sz="2400" b="1" dirty="0">
                <a:solidFill>
                  <a:srgbClr val="FFFF00"/>
                </a:solidFill>
              </a:rPr>
              <a:t>	iv) Reviews are conducted in accordance with the criteria and standards of the appropriate Role and Scope, but current policies and</a:t>
            </a:r>
          </a:p>
        </p:txBody>
      </p:sp>
    </p:spTree>
    <p:extLst>
      <p:ext uri="{BB962C8B-B14F-4D97-AF65-F5344CB8AC3E}">
        <p14:creationId xmlns:p14="http://schemas.microsoft.com/office/powerpoint/2010/main" val="3331214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42060" y="0"/>
            <a:ext cx="6858000" cy="6858000"/>
          </a:xfrm>
          <a:prstGeom prst="rect">
            <a:avLst/>
          </a:prstGeom>
        </p:spPr>
      </p:pic>
      <p:pic>
        <p:nvPicPr>
          <p:cNvPr id="5" name="Picture 4" descr="msulogo"/>
          <p:cNvPicPr>
            <a:picLocks noChangeAspect="1" noChangeArrowheads="1"/>
          </p:cNvPicPr>
          <p:nvPr/>
        </p:nvPicPr>
        <p:blipFill>
          <a:blip r:embed="rId3" cstate="print"/>
          <a:srcRect/>
          <a:stretch>
            <a:fillRect/>
          </a:stretch>
        </p:blipFill>
        <p:spPr bwMode="auto">
          <a:xfrm>
            <a:off x="8318500" y="6029325"/>
            <a:ext cx="825500" cy="828675"/>
          </a:xfrm>
          <a:prstGeom prst="rect">
            <a:avLst/>
          </a:prstGeom>
          <a:noFill/>
        </p:spPr>
      </p:pic>
    </p:spTree>
    <p:extLst>
      <p:ext uri="{BB962C8B-B14F-4D97-AF65-F5344CB8AC3E}">
        <p14:creationId xmlns:p14="http://schemas.microsoft.com/office/powerpoint/2010/main" val="1391880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ulogo"/>
          <p:cNvPicPr>
            <a:picLocks noChangeAspect="1" noChangeArrowheads="1"/>
          </p:cNvPicPr>
          <p:nvPr/>
        </p:nvPicPr>
        <p:blipFill>
          <a:blip r:embed="rId2" cstate="print"/>
          <a:srcRect/>
          <a:stretch>
            <a:fillRect/>
          </a:stretch>
        </p:blipFill>
        <p:spPr bwMode="auto">
          <a:xfrm>
            <a:off x="8318500" y="6029325"/>
            <a:ext cx="825500" cy="828675"/>
          </a:xfrm>
          <a:prstGeom prst="rect">
            <a:avLst/>
          </a:prstGeom>
          <a:noFill/>
        </p:spPr>
      </p:pic>
      <p:pic>
        <p:nvPicPr>
          <p:cNvPr id="6" name="Picture 5"/>
          <p:cNvPicPr>
            <a:picLocks noChangeAspect="1"/>
          </p:cNvPicPr>
          <p:nvPr/>
        </p:nvPicPr>
        <p:blipFill>
          <a:blip r:embed="rId3"/>
          <a:stretch>
            <a:fillRect/>
          </a:stretch>
        </p:blipFill>
        <p:spPr>
          <a:xfrm>
            <a:off x="964870" y="0"/>
            <a:ext cx="7214260" cy="6858000"/>
          </a:xfrm>
          <a:prstGeom prst="rect">
            <a:avLst/>
          </a:prstGeom>
        </p:spPr>
      </p:pic>
      <p:sp>
        <p:nvSpPr>
          <p:cNvPr id="5" name="Donut 4"/>
          <p:cNvSpPr/>
          <p:nvPr/>
        </p:nvSpPr>
        <p:spPr>
          <a:xfrm flipV="1">
            <a:off x="1090845" y="4099386"/>
            <a:ext cx="1993186" cy="606175"/>
          </a:xfrm>
          <a:prstGeom prst="donut">
            <a:avLst/>
          </a:prstGeom>
          <a:solidFill>
            <a:srgbClr val="FFC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36734814"/>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1722</TotalTime>
  <Words>1829</Words>
  <Application>Microsoft Office PowerPoint</Application>
  <PresentationFormat>On-screen Show (4:3)</PresentationFormat>
  <Paragraphs>146</Paragraphs>
  <Slides>30</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Montana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J Singel</dc:creator>
  <cp:lastModifiedBy>Heard, Julia</cp:lastModifiedBy>
  <cp:revision>63</cp:revision>
  <dcterms:created xsi:type="dcterms:W3CDTF">2011-09-09T23:40:03Z</dcterms:created>
  <dcterms:modified xsi:type="dcterms:W3CDTF">2020-09-08T19:38:38Z</dcterms:modified>
</cp:coreProperties>
</file>