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58" r:id="rId3"/>
    <p:sldId id="264" r:id="rId4"/>
    <p:sldId id="259" r:id="rId5"/>
    <p:sldId id="265" r:id="rId6"/>
    <p:sldId id="266" r:id="rId7"/>
    <p:sldId id="267" r:id="rId8"/>
    <p:sldId id="268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8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2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66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1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7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54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94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8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U-ppt-2011-white-final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634C-365A-9845-9775-8941B6FBB9ED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EB61-6689-BD46-842D-184A5EFC0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61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Core Facilities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1499" y="3282519"/>
            <a:ext cx="6400800" cy="79233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Director’s Name: XX</a:t>
            </a:r>
          </a:p>
          <a:p>
            <a:r>
              <a:rPr lang="en-US" sz="2400" dirty="0"/>
              <a:t>Supervisor’s Name: XX</a:t>
            </a:r>
          </a:p>
        </p:txBody>
      </p:sp>
    </p:spTree>
    <p:extLst>
      <p:ext uri="{BB962C8B-B14F-4D97-AF65-F5344CB8AC3E}">
        <p14:creationId xmlns:p14="http://schemas.microsoft.com/office/powerpoint/2010/main" val="221482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Facility Overview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Mission/Vision</a:t>
            </a:r>
          </a:p>
          <a:p>
            <a:pPr lvl="1"/>
            <a:r>
              <a:rPr lang="en-US" dirty="0"/>
              <a:t>Unit level strategic plan (if one exits)</a:t>
            </a:r>
          </a:p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Building(s) and room(s)</a:t>
            </a:r>
          </a:p>
          <a:p>
            <a:r>
              <a:rPr lang="en-US" dirty="0"/>
              <a:t>Governance/Management Structure</a:t>
            </a:r>
          </a:p>
          <a:p>
            <a:pPr lvl="1"/>
            <a:r>
              <a:rPr lang="en-US" dirty="0"/>
              <a:t>Director, Supervisor, Staff, Advisory Group</a:t>
            </a:r>
          </a:p>
          <a:p>
            <a:pPr lvl="1"/>
            <a:r>
              <a:rPr lang="en-US" dirty="0"/>
              <a:t>Org Chart</a:t>
            </a:r>
          </a:p>
          <a:p>
            <a:r>
              <a:rPr lang="en-US" dirty="0"/>
              <a:t>Overview of Facility Users</a:t>
            </a:r>
          </a:p>
          <a:p>
            <a:pPr lvl="1"/>
            <a:r>
              <a:rPr lang="en-US" dirty="0"/>
              <a:t>Current Internal Users by College/Dept/Unit</a:t>
            </a:r>
          </a:p>
          <a:p>
            <a:pPr lvl="1"/>
            <a:r>
              <a:rPr lang="en-US" dirty="0"/>
              <a:t>Current External Users</a:t>
            </a:r>
          </a:p>
          <a:p>
            <a:pPr lvl="1"/>
            <a:r>
              <a:rPr lang="en-US" dirty="0"/>
              <a:t>Non-Current, Aspirational Users (internal and external)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74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Equipment/Procedure Overview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42768" cy="4525963"/>
          </a:xfrm>
        </p:spPr>
        <p:txBody>
          <a:bodyPr>
            <a:normAutofit/>
          </a:bodyPr>
          <a:lstStyle/>
          <a:p>
            <a:r>
              <a:rPr lang="en-US" dirty="0"/>
              <a:t>Primary equipment/procedures and cost structure for each, broken down by following:</a:t>
            </a:r>
          </a:p>
          <a:p>
            <a:pPr lvl="1"/>
            <a:r>
              <a:rPr lang="en-US" dirty="0"/>
              <a:t>Use fee structure? </a:t>
            </a:r>
          </a:p>
          <a:p>
            <a:pPr lvl="1"/>
            <a:r>
              <a:rPr lang="en-US" dirty="0"/>
              <a:t>Grants or other funds?</a:t>
            </a:r>
          </a:p>
          <a:p>
            <a:pPr lvl="1"/>
            <a:r>
              <a:rPr lang="en-US" dirty="0"/>
              <a:t>Used for teaching labs/purposes?</a:t>
            </a:r>
          </a:p>
          <a:p>
            <a:pPr lvl="1"/>
            <a:r>
              <a:rPr lang="en-US" dirty="0"/>
              <a:t>Internal vs. external use? </a:t>
            </a:r>
          </a:p>
          <a:p>
            <a:r>
              <a:rPr lang="en-US" i="1" dirty="0"/>
              <a:t>See Master Equipment/Procedure Matrix that will complete this section.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23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Master Equipment/Procedure Matrix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81438DC-986B-4FA6-8729-D1CC86EB8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63730"/>
              </p:ext>
            </p:extLst>
          </p:nvPr>
        </p:nvGraphicFramePr>
        <p:xfrm>
          <a:off x="457200" y="1374232"/>
          <a:ext cx="8229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69945892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751053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5585267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9293688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5843915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955728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Equip/Procedure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Use Fee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Key Revenue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Current % of internal/external*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Goal for % of internal/external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Budget Sustain</a:t>
                      </a:r>
                    </a:p>
                    <a:p>
                      <a:r>
                        <a:rPr lang="en-US" sz="1200" dirty="0"/>
                        <a:t>Ranking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54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$X per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Multiple internal and external 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100%</a:t>
                      </a:r>
                    </a:p>
                    <a:p>
                      <a:r>
                        <a:rPr lang="en-US" sz="1200" dirty="0"/>
                        <a:t>E – 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70%</a:t>
                      </a:r>
                    </a:p>
                    <a:p>
                      <a:r>
                        <a:rPr lang="en-US" sz="1200" dirty="0"/>
                        <a:t>E – 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637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Walker Grant</a:t>
                      </a:r>
                    </a:p>
                    <a:p>
                      <a:r>
                        <a:rPr lang="en-US" sz="1200" dirty="0"/>
                        <a:t>Stanley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100%</a:t>
                      </a:r>
                    </a:p>
                    <a:p>
                      <a:r>
                        <a:rPr lang="en-US" sz="1200" dirty="0"/>
                        <a:t>E – 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70%</a:t>
                      </a:r>
                    </a:p>
                    <a:p>
                      <a:r>
                        <a:rPr lang="en-US" sz="1200" dirty="0"/>
                        <a:t>E – 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 – grants ending soon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58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$X per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REDGE 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100%</a:t>
                      </a:r>
                    </a:p>
                    <a:p>
                      <a:r>
                        <a:rPr lang="en-US" sz="1200" dirty="0"/>
                        <a:t>E – 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 – 50%</a:t>
                      </a:r>
                    </a:p>
                    <a:p>
                      <a:r>
                        <a:rPr lang="en-US" sz="1200" dirty="0"/>
                        <a:t>E – 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 – not securing internal or external 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623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52360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417F162-B671-469F-90F5-13B2219C4270}"/>
              </a:ext>
            </a:extLst>
          </p:cNvPr>
          <p:cNvSpPr txBox="1"/>
          <p:nvPr/>
        </p:nvSpPr>
        <p:spPr>
          <a:xfrm>
            <a:off x="457200" y="4300562"/>
            <a:ext cx="76094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Budget Sustainability Ranking</a:t>
            </a:r>
            <a:r>
              <a:rPr lang="en-US" dirty="0"/>
              <a:t>:</a:t>
            </a:r>
          </a:p>
          <a:p>
            <a:r>
              <a:rPr lang="en-US" dirty="0"/>
              <a:t>1 – Extremely Sustainable (strong history, strong base, strong pipeline)</a:t>
            </a:r>
          </a:p>
          <a:p>
            <a:r>
              <a:rPr lang="en-US" dirty="0"/>
              <a:t>2 – Sustainable (two of the three above)</a:t>
            </a:r>
          </a:p>
          <a:p>
            <a:r>
              <a:rPr lang="en-US" dirty="0"/>
              <a:t>3 – Unsustainable (one or none of the above)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1F177-619C-402B-B18B-DEE834DD5951}"/>
              </a:ext>
            </a:extLst>
          </p:cNvPr>
          <p:cNvSpPr txBox="1"/>
          <p:nvPr/>
        </p:nvSpPr>
        <p:spPr>
          <a:xfrm>
            <a:off x="457200" y="3889393"/>
            <a:ext cx="25058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 </a:t>
            </a:r>
            <a:r>
              <a:rPr lang="en-US" sz="1200" i="1" dirty="0"/>
              <a:t>Based on 3-5 year running average.</a:t>
            </a:r>
          </a:p>
        </p:txBody>
      </p:sp>
    </p:spTree>
    <p:extLst>
      <p:ext uri="{BB962C8B-B14F-4D97-AF65-F5344CB8AC3E}">
        <p14:creationId xmlns:p14="http://schemas.microsoft.com/office/powerpoint/2010/main" val="295033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Equipment Radar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517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Core facility philosophy on equipment maintenance/repairs:</a:t>
            </a:r>
          </a:p>
          <a:p>
            <a:pPr lvl="1"/>
            <a:r>
              <a:rPr lang="en-US" dirty="0"/>
              <a:t>Specifics on any service contracts</a:t>
            </a:r>
          </a:p>
          <a:p>
            <a:pPr lvl="1"/>
            <a:r>
              <a:rPr lang="en-US" dirty="0"/>
              <a:t>Process for equipment failure (by instrument)</a:t>
            </a:r>
          </a:p>
          <a:p>
            <a:pPr lvl="1"/>
            <a:r>
              <a:rPr lang="en-US" dirty="0"/>
              <a:t>Ranking of equipment concerns</a:t>
            </a:r>
          </a:p>
          <a:p>
            <a:r>
              <a:rPr lang="en-US" dirty="0"/>
              <a:t>New equipment that could be strategic in building capacity and impact.</a:t>
            </a:r>
          </a:p>
          <a:p>
            <a:r>
              <a:rPr lang="en-US" dirty="0"/>
              <a:t>1-pg white papers for philanthropic gifts or other investments (current and new).</a:t>
            </a:r>
          </a:p>
        </p:txBody>
      </p:sp>
    </p:spTree>
    <p:extLst>
      <p:ext uri="{BB962C8B-B14F-4D97-AF65-F5344CB8AC3E}">
        <p14:creationId xmlns:p14="http://schemas.microsoft.com/office/powerpoint/2010/main" val="304284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Space Radar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517" cy="4525963"/>
          </a:xfrm>
        </p:spPr>
        <p:txBody>
          <a:bodyPr>
            <a:normAutofit/>
          </a:bodyPr>
          <a:lstStyle/>
          <a:p>
            <a:r>
              <a:rPr lang="en-US" dirty="0"/>
              <a:t>What aspects of the current space allocation advance the Core Facility mission?</a:t>
            </a:r>
          </a:p>
          <a:p>
            <a:r>
              <a:rPr lang="en-US" dirty="0"/>
              <a:t>What aspects of the current space allocation are challenging to the Core Facility mission?</a:t>
            </a:r>
          </a:p>
          <a:p>
            <a:r>
              <a:rPr lang="en-US" dirty="0"/>
              <a:t>What does the </a:t>
            </a:r>
            <a:r>
              <a:rPr lang="en-US" i="1" dirty="0"/>
              <a:t>ideal </a:t>
            </a:r>
            <a:r>
              <a:rPr lang="en-US" dirty="0"/>
              <a:t>space allocation for the Core Facility look like?</a:t>
            </a:r>
          </a:p>
        </p:txBody>
      </p:sp>
    </p:spTree>
    <p:extLst>
      <p:ext uri="{BB962C8B-B14F-4D97-AF65-F5344CB8AC3E}">
        <p14:creationId xmlns:p14="http://schemas.microsoft.com/office/powerpoint/2010/main" val="329056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517CB-ECBA-480D-92B9-C5AB11ABF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Reporting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A8A44-E4E4-4646-89CF-51D3189B3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budget request (i.e., March)</a:t>
            </a:r>
          </a:p>
          <a:p>
            <a:pPr lvl="1"/>
            <a:r>
              <a:rPr lang="en-US" dirty="0"/>
              <a:t>Base/personnel budget</a:t>
            </a:r>
          </a:p>
          <a:p>
            <a:r>
              <a:rPr lang="en-US" dirty="0"/>
              <a:t>Annual core facilities grant program (i.e., Oct)</a:t>
            </a:r>
          </a:p>
          <a:p>
            <a:pPr lvl="1"/>
            <a:r>
              <a:rPr lang="en-US" dirty="0"/>
              <a:t>Capacity building (</a:t>
            </a:r>
            <a:r>
              <a:rPr lang="en-US" i="1" dirty="0"/>
              <a:t>competitive and peer-reviewed</a:t>
            </a:r>
            <a:r>
              <a:rPr lang="en-US" dirty="0"/>
              <a:t>)</a:t>
            </a:r>
          </a:p>
          <a:p>
            <a:r>
              <a:rPr lang="en-US" dirty="0"/>
              <a:t>Quarterly meetings with REDGE</a:t>
            </a:r>
          </a:p>
          <a:p>
            <a:r>
              <a:rPr lang="en-US" i="1" dirty="0"/>
              <a:t>See Core Facility Financial Spreadsheet</a:t>
            </a:r>
          </a:p>
        </p:txBody>
      </p:sp>
    </p:spTree>
    <p:extLst>
      <p:ext uri="{BB962C8B-B14F-4D97-AF65-F5344CB8AC3E}">
        <p14:creationId xmlns:p14="http://schemas.microsoft.com/office/powerpoint/2010/main" val="3080910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CB5882-D68B-45A5-AF75-2DD76F647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753429"/>
              </p:ext>
            </p:extLst>
          </p:nvPr>
        </p:nvGraphicFramePr>
        <p:xfrm>
          <a:off x="778598" y="1620825"/>
          <a:ext cx="7749767" cy="4232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2307">
                  <a:extLst>
                    <a:ext uri="{9D8B030D-6E8A-4147-A177-3AD203B41FA5}">
                      <a16:colId xmlns:a16="http://schemas.microsoft.com/office/drawing/2014/main" val="2749425238"/>
                    </a:ext>
                  </a:extLst>
                </a:gridCol>
                <a:gridCol w="2113975">
                  <a:extLst>
                    <a:ext uri="{9D8B030D-6E8A-4147-A177-3AD203B41FA5}">
                      <a16:colId xmlns:a16="http://schemas.microsoft.com/office/drawing/2014/main" val="810191258"/>
                    </a:ext>
                  </a:extLst>
                </a:gridCol>
                <a:gridCol w="852697">
                  <a:extLst>
                    <a:ext uri="{9D8B030D-6E8A-4147-A177-3AD203B41FA5}">
                      <a16:colId xmlns:a16="http://schemas.microsoft.com/office/drawing/2014/main" val="3537733075"/>
                    </a:ext>
                  </a:extLst>
                </a:gridCol>
                <a:gridCol w="852697">
                  <a:extLst>
                    <a:ext uri="{9D8B030D-6E8A-4147-A177-3AD203B41FA5}">
                      <a16:colId xmlns:a16="http://schemas.microsoft.com/office/drawing/2014/main" val="3970202097"/>
                    </a:ext>
                  </a:extLst>
                </a:gridCol>
                <a:gridCol w="852697">
                  <a:extLst>
                    <a:ext uri="{9D8B030D-6E8A-4147-A177-3AD203B41FA5}">
                      <a16:colId xmlns:a16="http://schemas.microsoft.com/office/drawing/2014/main" val="2698604849"/>
                    </a:ext>
                  </a:extLst>
                </a:gridCol>
                <a:gridCol w="852697">
                  <a:extLst>
                    <a:ext uri="{9D8B030D-6E8A-4147-A177-3AD203B41FA5}">
                      <a16:colId xmlns:a16="http://schemas.microsoft.com/office/drawing/2014/main" val="2684504243"/>
                    </a:ext>
                  </a:extLst>
                </a:gridCol>
                <a:gridCol w="852697">
                  <a:extLst>
                    <a:ext uri="{9D8B030D-6E8A-4147-A177-3AD203B41FA5}">
                      <a16:colId xmlns:a16="http://schemas.microsoft.com/office/drawing/2014/main" val="2040708787"/>
                    </a:ext>
                  </a:extLst>
                </a:gridCol>
              </a:tblGrid>
              <a:tr h="1207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FY17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FY18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FY19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FY20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FY21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82803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>
                          <a:effectLst/>
                        </a:rPr>
                        <a:t>(to date)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(request)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4237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REVENUE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2919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Allowable Carry Forward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1741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Use Fees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1258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Direct Grant Support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4359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REDGE (annual base)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32085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REDGE (grant program)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9767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454155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 dirty="0">
                          <a:effectLst/>
                        </a:rPr>
                        <a:t>Subtotal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8475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9911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EXPENDITURE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61367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Personnel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050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Equipment Purchase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41804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Service Contracts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79790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Supplies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65981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Travel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598552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Marketing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8047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07667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1" u="none" strike="noStrike" dirty="0">
                          <a:effectLst/>
                        </a:rPr>
                        <a:t>Subtotal</a:t>
                      </a:r>
                      <a:endParaRPr lang="en-US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4737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3455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Year End Balance: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3888010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B1B82B02-DF52-4603-8842-CCAA5E8E9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Annual Budget Request</a:t>
            </a:r>
          </a:p>
        </p:txBody>
      </p:sp>
    </p:spTree>
    <p:extLst>
      <p:ext uri="{BB962C8B-B14F-4D97-AF65-F5344CB8AC3E}">
        <p14:creationId xmlns:p14="http://schemas.microsoft.com/office/powerpoint/2010/main" val="472257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Annual Scholarship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517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Grants and contracts </a:t>
            </a:r>
          </a:p>
          <a:p>
            <a:r>
              <a:rPr lang="en-US" dirty="0"/>
              <a:t>Publications </a:t>
            </a:r>
          </a:p>
          <a:p>
            <a:r>
              <a:rPr lang="en-US" dirty="0"/>
              <a:t>Patents/licensures/other ED activities</a:t>
            </a:r>
          </a:p>
          <a:p>
            <a:r>
              <a:rPr lang="en-US" dirty="0"/>
              <a:t>Graduate theses/dissertations supported</a:t>
            </a:r>
          </a:p>
          <a:p>
            <a:r>
              <a:rPr lang="en-US" dirty="0"/>
              <a:t>Graduate and UG courses that have benefited</a:t>
            </a:r>
          </a:p>
          <a:p>
            <a:r>
              <a:rPr lang="en-US" dirty="0"/>
              <a:t>Outreach activities</a:t>
            </a:r>
          </a:p>
          <a:p>
            <a:r>
              <a:rPr lang="en-US" dirty="0"/>
              <a:t>Data management support</a:t>
            </a:r>
          </a:p>
          <a:p>
            <a:r>
              <a:rPr lang="en-US" dirty="0"/>
              <a:t>Other successes specific to Core Facility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4152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B11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523</Words>
  <Application>Microsoft Office PowerPoint</Application>
  <PresentationFormat>On-screen Show (4:3)</PresentationFormat>
  <Paragraphs>113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1_Custom Design</vt:lpstr>
      <vt:lpstr>Core Facilities</vt:lpstr>
      <vt:lpstr>Core Facility Overview Slides</vt:lpstr>
      <vt:lpstr>Equipment/Procedure Overview Slides</vt:lpstr>
      <vt:lpstr>Master Equipment/Procedure Matrix</vt:lpstr>
      <vt:lpstr>Equipment Radar</vt:lpstr>
      <vt:lpstr>Space Radar</vt:lpstr>
      <vt:lpstr>Financial Reporting</vt:lpstr>
      <vt:lpstr>Annual Budget Request</vt:lpstr>
      <vt:lpstr>Annual Scholarship Report</vt:lpstr>
    </vt:vector>
  </TitlesOfParts>
  <Company>Montana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Lambert</dc:creator>
  <cp:lastModifiedBy>Carter, Jason</cp:lastModifiedBy>
  <cp:revision>21</cp:revision>
  <dcterms:created xsi:type="dcterms:W3CDTF">2012-04-26T20:02:36Z</dcterms:created>
  <dcterms:modified xsi:type="dcterms:W3CDTF">2021-11-09T21:15:21Z</dcterms:modified>
</cp:coreProperties>
</file>