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Roboto"/>
      <p:regular r:id="rId22"/>
      <p:bold r:id="rId23"/>
      <p:italic r:id="rId24"/>
      <p:boldItalic r:id="rId25"/>
    </p:embeddedFont>
    <p:embeddedFont>
      <p:font typeface="Average"/>
      <p:regular r:id="rId26"/>
    </p:embeddedFont>
    <p:embeddedFont>
      <p:font typeface="Oswald"/>
      <p:regular r:id="rId27"/>
      <p:bold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oboto-regular.fntdata"/><Relationship Id="rId21" Type="http://schemas.openxmlformats.org/officeDocument/2006/relationships/slide" Target="slides/slide16.xml"/><Relationship Id="rId24" Type="http://schemas.openxmlformats.org/officeDocument/2006/relationships/font" Target="fonts/Roboto-italic.fntdata"/><Relationship Id="rId23" Type="http://schemas.openxmlformats.org/officeDocument/2006/relationships/font" Target="fonts/Robo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Average-regular.fntdata"/><Relationship Id="rId25" Type="http://schemas.openxmlformats.org/officeDocument/2006/relationships/font" Target="fonts/Roboto-boldItalic.fntdata"/><Relationship Id="rId28" Type="http://schemas.openxmlformats.org/officeDocument/2006/relationships/font" Target="fonts/Oswald-bold.fntdata"/><Relationship Id="rId27"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8a21a6934a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8a21a6934a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6ca22d733d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6ca22d733d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6ca22d733d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6ca22d733d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6ca22d733d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6ca22d733d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8fe6916a39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8fe6916a39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8a21a6934a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8a21a6934a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8a21a6934a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8a21a6934a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8a21a6934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8a21a6934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8a21a6934a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8a21a6934a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8a21a6934a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8a21a6934a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8a21a6934a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8a21a6934a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8fe6916a39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8fe6916a39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8a21a6934a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8a21a6934a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8a21a6934a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8a21a6934a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8fe6916a39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8fe6916a39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aris.marine.rutgers.edu/" TargetMode="External"/><Relationship Id="rId4" Type="http://schemas.openxmlformats.org/officeDocument/2006/relationships/hyperlink" Target="https://youtu.be/Lvta88_ZO2k" TargetMode="External"/><Relationship Id="rId5" Type="http://schemas.openxmlformats.org/officeDocument/2006/relationships/hyperlink" Target="https://youtu.be/Lvta88_ZO2k"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aris.marine.rutgers.edu/tutorial.ph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aris.marine.rutgers.edu/wizard/intro.ph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aris.marine.rutgers.edu/wizard/step0_intro.ph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mailto:nikastoop@montana.edu" TargetMode="External"/><Relationship Id="rId4" Type="http://schemas.openxmlformats.org/officeDocument/2006/relationships/hyperlink" Target="mailto:taylor@montana.edu" TargetMode="External"/><Relationship Id="rId5" Type="http://schemas.openxmlformats.org/officeDocument/2006/relationships/hyperlink" Target="mailto:nicole.motzer@montana.edu" TargetMode="External"/><Relationship Id="rId6" Type="http://schemas.openxmlformats.org/officeDocument/2006/relationships/hyperlink" Target="mailto:daniel.grant1@montana.edu" TargetMode="External"/><Relationship Id="rId7" Type="http://schemas.openxmlformats.org/officeDocument/2006/relationships/hyperlink" Target="https://aris.marine.rutgers.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Developing Compelling Broader Impact Statements in Grant Proposals </a:t>
            </a:r>
            <a:endParaRPr/>
          </a:p>
        </p:txBody>
      </p:sp>
      <p:sp>
        <p:nvSpPr>
          <p:cNvPr id="60" name="Google Shape;60;p13"/>
          <p:cNvSpPr txBox="1"/>
          <p:nvPr>
            <p:ph idx="1" type="subTitle"/>
          </p:nvPr>
        </p:nvSpPr>
        <p:spPr>
          <a:xfrm>
            <a:off x="311700" y="2834125"/>
            <a:ext cx="8520600" cy="1423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ctr">
              <a:spcBef>
                <a:spcPts val="0"/>
              </a:spcBef>
              <a:spcAft>
                <a:spcPts val="0"/>
              </a:spcAft>
              <a:buNone/>
            </a:pPr>
            <a:r>
              <a:rPr lang="en"/>
              <a:t>March 28, 2024</a:t>
            </a:r>
            <a:endParaRPr/>
          </a:p>
        </p:txBody>
      </p:sp>
      <p:pic>
        <p:nvPicPr>
          <p:cNvPr id="61" name="Google Shape;61;p13"/>
          <p:cNvPicPr preferRelativeResize="0"/>
          <p:nvPr/>
        </p:nvPicPr>
        <p:blipFill>
          <a:blip r:embed="rId3">
            <a:alphaModFix/>
          </a:blip>
          <a:stretch>
            <a:fillRect/>
          </a:stretch>
        </p:blipFill>
        <p:spPr>
          <a:xfrm>
            <a:off x="1284675" y="3713050"/>
            <a:ext cx="1506525" cy="1008300"/>
          </a:xfrm>
          <a:prstGeom prst="rect">
            <a:avLst/>
          </a:prstGeom>
          <a:noFill/>
          <a:ln>
            <a:noFill/>
          </a:ln>
        </p:spPr>
      </p:pic>
      <p:pic>
        <p:nvPicPr>
          <p:cNvPr id="62" name="Google Shape;62;p13"/>
          <p:cNvPicPr preferRelativeResize="0"/>
          <p:nvPr/>
        </p:nvPicPr>
        <p:blipFill>
          <a:blip r:embed="rId4">
            <a:alphaModFix/>
          </a:blip>
          <a:stretch>
            <a:fillRect/>
          </a:stretch>
        </p:blipFill>
        <p:spPr>
          <a:xfrm>
            <a:off x="5733750" y="3713050"/>
            <a:ext cx="2369072" cy="9321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ARIS Broader Impacts Toolkit</a:t>
            </a:r>
            <a:endParaRPr/>
          </a:p>
        </p:txBody>
      </p:sp>
      <p:sp>
        <p:nvSpPr>
          <p:cNvPr id="117" name="Google Shape;117;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sz="3077"/>
              <a:t>A </a:t>
            </a:r>
            <a:r>
              <a:rPr lang="en" sz="3077"/>
              <a:t>tool</a:t>
            </a:r>
            <a:r>
              <a:rPr lang="en" sz="3077"/>
              <a:t> to devise a thorough Broader Impacts plan: </a:t>
            </a:r>
            <a:r>
              <a:rPr lang="en" sz="3077" u="sng">
                <a:solidFill>
                  <a:schemeClr val="hlink"/>
                </a:solidFill>
                <a:hlinkClick r:id="rId3"/>
              </a:rPr>
              <a:t>https://aris.marine.rutgers.edu/</a:t>
            </a:r>
            <a:endParaRPr sz="3077"/>
          </a:p>
          <a:p>
            <a:pPr indent="0" lvl="0" marL="0" rtl="0" algn="l">
              <a:spcBef>
                <a:spcPts val="1200"/>
              </a:spcBef>
              <a:spcAft>
                <a:spcPts val="0"/>
              </a:spcAft>
              <a:buNone/>
            </a:pPr>
            <a:r>
              <a:rPr lang="en" sz="3077"/>
              <a:t>What are Broader Impacts: </a:t>
            </a:r>
            <a:r>
              <a:rPr lang="en" sz="3077">
                <a:solidFill>
                  <a:schemeClr val="hlink"/>
                </a:solidFill>
                <a:uFill>
                  <a:noFill/>
                </a:uFill>
                <a:latin typeface="Roboto"/>
                <a:ea typeface="Roboto"/>
                <a:cs typeface="Roboto"/>
                <a:sym typeface="Roboto"/>
                <a:hlinkClick r:id="rId4"/>
              </a:rPr>
              <a:t>https://youtu.be/Lvta88_ZO2k</a:t>
            </a:r>
            <a:endParaRPr sz="3077"/>
          </a:p>
          <a:p>
            <a:pPr indent="0" lvl="0" marL="0" rtl="0" algn="l">
              <a:spcBef>
                <a:spcPts val="1200"/>
              </a:spcBef>
              <a:spcAft>
                <a:spcPts val="0"/>
              </a:spcAft>
              <a:buNone/>
            </a:pPr>
            <a:r>
              <a:t/>
            </a:r>
            <a:endParaRPr sz="3077"/>
          </a:p>
          <a:p>
            <a:pPr indent="0" lvl="0" marL="0" rtl="0" algn="l">
              <a:spcBef>
                <a:spcPts val="2800"/>
              </a:spcBef>
              <a:spcAft>
                <a:spcPts val="0"/>
              </a:spcAft>
              <a:buNone/>
            </a:pPr>
            <a:r>
              <a:t/>
            </a:r>
            <a:endParaRPr>
              <a:uFill>
                <a:noFill/>
              </a:uFill>
              <a:hlinkClick r:id="rId5"/>
            </a:endParaRPr>
          </a:p>
          <a:p>
            <a:pPr indent="0" lvl="0" marL="0" rtl="0" algn="l">
              <a:spcBef>
                <a:spcPts val="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BI Rubric</a:t>
            </a:r>
            <a:endParaRPr/>
          </a:p>
        </p:txBody>
      </p:sp>
      <p:sp>
        <p:nvSpPr>
          <p:cNvPr id="123" name="Google Shape;123;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077"/>
              <a:t>ARIS BI Rubric Case Study: </a:t>
            </a:r>
            <a:r>
              <a:rPr lang="en" sz="3077" u="sng">
                <a:solidFill>
                  <a:schemeClr val="accent5"/>
                </a:solidFill>
                <a:hlinkClick r:id="rId3">
                  <a:extLst>
                    <a:ext uri="{A12FA001-AC4F-418D-AE19-62706E023703}">
                      <ahyp:hlinkClr val="tx"/>
                    </a:ext>
                  </a:extLst>
                </a:hlinkClick>
              </a:rPr>
              <a:t>https://aris.marine.rutgers.edu/tutorial.php</a:t>
            </a:r>
            <a:endParaRPr sz="3077"/>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BI Wizard - Planning Guide</a:t>
            </a:r>
            <a:endParaRPr/>
          </a:p>
        </p:txBody>
      </p:sp>
      <p:sp>
        <p:nvSpPr>
          <p:cNvPr id="129" name="Google Shape;129;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https://aris.marine.rutgers.edu/wizard/intro.php</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BI Wizard - Try the Project Planning Tool with your own project</a:t>
            </a:r>
            <a:endParaRPr/>
          </a:p>
        </p:txBody>
      </p:sp>
      <p:sp>
        <p:nvSpPr>
          <p:cNvPr id="135" name="Google Shape;135;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https://aris.marine.rutgers.edu/wizard/step0_intro.php</a:t>
            </a:r>
            <a:endParaRPr/>
          </a:p>
          <a:p>
            <a:pPr indent="0" lvl="0" marL="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 summarize: Things to consider when crafting your BI statements</a:t>
            </a:r>
            <a:endParaRPr/>
          </a:p>
        </p:txBody>
      </p:sp>
      <p:sp>
        <p:nvSpPr>
          <p:cNvPr id="141" name="Google Shape;141;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1950" lvl="0" marL="457200" marR="0" rtl="0" algn="l">
              <a:lnSpc>
                <a:spcPct val="115000"/>
              </a:lnSpc>
              <a:spcBef>
                <a:spcPts val="0"/>
              </a:spcBef>
              <a:spcAft>
                <a:spcPts val="0"/>
              </a:spcAft>
              <a:buSzPts val="2100"/>
              <a:buAutoNum type="arabicParenR"/>
            </a:pPr>
            <a:r>
              <a:rPr lang="en" sz="2100"/>
              <a:t>Does your BI statement address a demonstrated need?</a:t>
            </a:r>
            <a:endParaRPr sz="2100"/>
          </a:p>
          <a:p>
            <a:pPr indent="-361950" lvl="0" marL="457200" marR="0" rtl="0" algn="l">
              <a:lnSpc>
                <a:spcPct val="115000"/>
              </a:lnSpc>
              <a:spcBef>
                <a:spcPts val="0"/>
              </a:spcBef>
              <a:spcAft>
                <a:spcPts val="0"/>
              </a:spcAft>
              <a:buSzPts val="2100"/>
              <a:buAutoNum type="arabicParenR"/>
            </a:pPr>
            <a:r>
              <a:rPr lang="en" sz="2100"/>
              <a:t>Are the needs of those participating in your project described?</a:t>
            </a:r>
            <a:endParaRPr sz="2100"/>
          </a:p>
          <a:p>
            <a:pPr indent="-361950" lvl="0" marL="457200" marR="0" rtl="0" algn="l">
              <a:lnSpc>
                <a:spcPct val="115000"/>
              </a:lnSpc>
              <a:spcBef>
                <a:spcPts val="0"/>
              </a:spcBef>
              <a:spcAft>
                <a:spcPts val="0"/>
              </a:spcAft>
              <a:buSzPts val="2100"/>
              <a:buAutoNum type="arabicParenR"/>
            </a:pPr>
            <a:r>
              <a:rPr lang="en" sz="2100"/>
              <a:t>Are the benefits to participation described?</a:t>
            </a:r>
            <a:endParaRPr sz="2100"/>
          </a:p>
          <a:p>
            <a:pPr indent="-361950" lvl="0" marL="457200" marR="0" rtl="0" algn="l">
              <a:lnSpc>
                <a:spcPct val="115000"/>
              </a:lnSpc>
              <a:spcBef>
                <a:spcPts val="0"/>
              </a:spcBef>
              <a:spcAft>
                <a:spcPts val="0"/>
              </a:spcAft>
              <a:buSzPts val="2100"/>
              <a:buAutoNum type="arabicParenR"/>
            </a:pPr>
            <a:r>
              <a:rPr lang="en" sz="2100"/>
              <a:t>Is the length of the engagement with the participants described and adequate?</a:t>
            </a:r>
            <a:endParaRPr sz="2100"/>
          </a:p>
          <a:p>
            <a:pPr indent="-361950" lvl="0" marL="457200" marR="0" rtl="0" algn="l">
              <a:lnSpc>
                <a:spcPct val="115000"/>
              </a:lnSpc>
              <a:spcBef>
                <a:spcPts val="0"/>
              </a:spcBef>
              <a:spcAft>
                <a:spcPts val="0"/>
              </a:spcAft>
              <a:buSzPts val="2100"/>
              <a:buAutoNum type="arabicParenR"/>
            </a:pPr>
            <a:r>
              <a:rPr lang="en" sz="2100"/>
              <a:t>Is there a mechanism described for reaching them?</a:t>
            </a:r>
            <a:endParaRPr sz="1200">
              <a:solidFill>
                <a:srgbClr val="212529"/>
              </a:solidFill>
              <a:highlight>
                <a:srgbClr val="FFFFFF"/>
              </a:highlight>
              <a:latin typeface="Roboto"/>
              <a:ea typeface="Roboto"/>
              <a:cs typeface="Roboto"/>
              <a:sym typeface="Roboto"/>
            </a:endParaRPr>
          </a:p>
          <a:p>
            <a:pPr indent="0" lvl="0" marL="0" rtl="0" algn="l">
              <a:spcBef>
                <a:spcPts val="1200"/>
              </a:spcBef>
              <a:spcAft>
                <a:spcPts val="12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Workshop and discuss your own statements in groups on the following prompts</a:t>
            </a:r>
            <a:endParaRPr/>
          </a:p>
        </p:txBody>
      </p:sp>
      <p:sp>
        <p:nvSpPr>
          <p:cNvPr id="147" name="Google Shape;147;p27"/>
          <p:cNvSpPr txBox="1"/>
          <p:nvPr>
            <p:ph idx="1" type="body"/>
          </p:nvPr>
        </p:nvSpPr>
        <p:spPr>
          <a:xfrm>
            <a:off x="311700" y="1359525"/>
            <a:ext cx="8520600" cy="3209400"/>
          </a:xfrm>
          <a:prstGeom prst="rect">
            <a:avLst/>
          </a:prstGeom>
        </p:spPr>
        <p:txBody>
          <a:bodyPr anchorCtr="0" anchor="t" bIns="91425" lIns="91425" spcFirstLastPara="1" rIns="91425" wrap="square" tIns="91425">
            <a:normAutofit/>
          </a:bodyPr>
          <a:lstStyle/>
          <a:p>
            <a:pPr indent="-361950" lvl="0" marL="457200" rtl="0" algn="l">
              <a:spcBef>
                <a:spcPts val="0"/>
              </a:spcBef>
              <a:spcAft>
                <a:spcPts val="0"/>
              </a:spcAft>
              <a:buSzPts val="2100"/>
              <a:buAutoNum type="arabicParenR"/>
            </a:pPr>
            <a:r>
              <a:rPr lang="en" sz="2100"/>
              <a:t>Who will I work with?</a:t>
            </a:r>
            <a:endParaRPr sz="2100"/>
          </a:p>
          <a:p>
            <a:pPr indent="-361950" lvl="0" marL="457200" rtl="0" algn="l">
              <a:spcBef>
                <a:spcPts val="0"/>
              </a:spcBef>
              <a:spcAft>
                <a:spcPts val="0"/>
              </a:spcAft>
              <a:buSzPts val="2100"/>
              <a:buAutoNum type="arabicParenR"/>
            </a:pPr>
            <a:r>
              <a:rPr lang="en" sz="2100"/>
              <a:t>How and where will I work with them?</a:t>
            </a:r>
            <a:endParaRPr sz="2100"/>
          </a:p>
          <a:p>
            <a:pPr indent="-361950" lvl="0" marL="457200" rtl="0" algn="l">
              <a:spcBef>
                <a:spcPts val="0"/>
              </a:spcBef>
              <a:spcAft>
                <a:spcPts val="0"/>
              </a:spcAft>
              <a:buSzPts val="2100"/>
              <a:buAutoNum type="arabicParenR"/>
            </a:pPr>
            <a:r>
              <a:rPr lang="en" sz="2100"/>
              <a:t>What effective practices support my proposed approach?</a:t>
            </a:r>
            <a:endParaRPr sz="2100"/>
          </a:p>
          <a:p>
            <a:pPr indent="-361950" lvl="0" marL="457200" rtl="0" algn="l">
              <a:spcBef>
                <a:spcPts val="0"/>
              </a:spcBef>
              <a:spcAft>
                <a:spcPts val="0"/>
              </a:spcAft>
              <a:buSzPts val="2100"/>
              <a:buAutoNum type="arabicParenR"/>
            </a:pPr>
            <a:r>
              <a:rPr lang="en" sz="2100"/>
              <a:t>How will I know if I have been successful/effective?</a:t>
            </a:r>
            <a:endParaRPr sz="2100"/>
          </a:p>
          <a:p>
            <a:pPr indent="-361950" lvl="0" marL="457200" rtl="0" algn="l">
              <a:spcBef>
                <a:spcPts val="0"/>
              </a:spcBef>
              <a:spcAft>
                <a:spcPts val="0"/>
              </a:spcAft>
              <a:buSzPts val="2100"/>
              <a:buAutoNum type="arabicParenR"/>
            </a:pPr>
            <a:r>
              <a:rPr lang="en" sz="2100"/>
              <a:t>And how much will all this cost?</a:t>
            </a:r>
            <a:endParaRPr sz="1200">
              <a:solidFill>
                <a:srgbClr val="212529"/>
              </a:solidFill>
              <a:highlight>
                <a:srgbClr val="FFFFFF"/>
              </a:highlight>
              <a:latin typeface="Roboto"/>
              <a:ea typeface="Roboto"/>
              <a:cs typeface="Roboto"/>
              <a:sym typeface="Roboto"/>
            </a:endParaRPr>
          </a:p>
          <a:p>
            <a:pPr indent="0" lvl="0" marL="0" rtl="0" algn="l">
              <a:spcBef>
                <a:spcPts val="120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Some BI support at MSU and other resources</a:t>
            </a:r>
            <a:endParaRPr/>
          </a:p>
        </p:txBody>
      </p:sp>
      <p:sp>
        <p:nvSpPr>
          <p:cNvPr id="153" name="Google Shape;153;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Nika Stoop, Assistant Director, Center for Faculty Excellence: </a:t>
            </a:r>
            <a:r>
              <a:rPr lang="en" u="sng">
                <a:solidFill>
                  <a:schemeClr val="hlink"/>
                </a:solidFill>
                <a:hlinkClick r:id="rId3"/>
              </a:rPr>
              <a:t>nikastoop@montana.edu</a:t>
            </a:r>
            <a:endParaRPr/>
          </a:p>
          <a:p>
            <a:pPr indent="-342900" lvl="0" marL="457200" rtl="0" algn="l">
              <a:spcBef>
                <a:spcPts val="0"/>
              </a:spcBef>
              <a:spcAft>
                <a:spcPts val="0"/>
              </a:spcAft>
              <a:buSzPts val="1800"/>
              <a:buChar char="●"/>
            </a:pPr>
            <a:r>
              <a:rPr lang="en"/>
              <a:t>Suzi Taylor, Director, Math and Science Resource Center: </a:t>
            </a:r>
            <a:r>
              <a:rPr lang="en" u="sng">
                <a:solidFill>
                  <a:schemeClr val="hlink"/>
                </a:solidFill>
                <a:hlinkClick r:id="rId4"/>
              </a:rPr>
              <a:t>taylor@montana.edu</a:t>
            </a:r>
            <a:endParaRPr/>
          </a:p>
          <a:p>
            <a:pPr indent="-342900" lvl="0" marL="457200" rtl="0" algn="l">
              <a:spcBef>
                <a:spcPts val="0"/>
              </a:spcBef>
              <a:spcAft>
                <a:spcPts val="0"/>
              </a:spcAft>
              <a:buSzPts val="1800"/>
              <a:buChar char="●"/>
            </a:pPr>
            <a:r>
              <a:rPr lang="en"/>
              <a:t>Nicole Motzer, Director, Office of Research Development: </a:t>
            </a:r>
            <a:r>
              <a:rPr lang="en" u="sng">
                <a:solidFill>
                  <a:schemeClr val="hlink"/>
                </a:solidFill>
                <a:hlinkClick r:id="rId5"/>
              </a:rPr>
              <a:t>nicole.motzer@montana.edu</a:t>
            </a:r>
            <a:endParaRPr/>
          </a:p>
          <a:p>
            <a:pPr indent="-342900" lvl="0" marL="457200" rtl="0" algn="l">
              <a:spcBef>
                <a:spcPts val="0"/>
              </a:spcBef>
              <a:spcAft>
                <a:spcPts val="0"/>
              </a:spcAft>
              <a:buSzPts val="1800"/>
              <a:buChar char="●"/>
            </a:pPr>
            <a:r>
              <a:rPr lang="en"/>
              <a:t>Daniel Grant, Associate Director of Research Development for Extension &amp; Engagement: </a:t>
            </a:r>
            <a:r>
              <a:rPr lang="en" u="sng">
                <a:solidFill>
                  <a:schemeClr val="hlink"/>
                </a:solidFill>
                <a:hlinkClick r:id="rId6"/>
              </a:rPr>
              <a:t>daniel.grant1@montana.edu</a:t>
            </a:r>
            <a:endParaRPr/>
          </a:p>
          <a:p>
            <a:pPr indent="-342900" lvl="0" marL="457200" rtl="0" algn="l">
              <a:spcBef>
                <a:spcPts val="0"/>
              </a:spcBef>
              <a:spcAft>
                <a:spcPts val="0"/>
              </a:spcAft>
              <a:buSzPts val="1800"/>
              <a:buChar char="●"/>
            </a:pPr>
            <a:r>
              <a:rPr lang="en"/>
              <a:t>ARIS Broader Impacts Toolkit: </a:t>
            </a:r>
            <a:r>
              <a:rPr lang="en" u="sng">
                <a:solidFill>
                  <a:schemeClr val="hlink"/>
                </a:solidFill>
                <a:hlinkClick r:id="rId7"/>
              </a:rPr>
              <a:t>https://aris.marine.rutgers.edu/</a:t>
            </a:r>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Today we will…</a:t>
            </a:r>
            <a:endParaRPr/>
          </a:p>
        </p:txBody>
      </p:sp>
      <p:sp>
        <p:nvSpPr>
          <p:cNvPr id="68" name="Google Shape;68;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Overview of broader impacts (BI) and why they matter</a:t>
            </a:r>
            <a:endParaRPr/>
          </a:p>
          <a:p>
            <a:pPr indent="-342900" lvl="0" marL="457200" rtl="0" algn="l">
              <a:spcBef>
                <a:spcPts val="0"/>
              </a:spcBef>
              <a:spcAft>
                <a:spcPts val="0"/>
              </a:spcAft>
              <a:buSzPts val="1800"/>
              <a:buChar char="●"/>
            </a:pPr>
            <a:r>
              <a:rPr lang="en"/>
              <a:t>Evaluate case study BI plan using the BI Toolkit Rubric </a:t>
            </a:r>
            <a:endParaRPr/>
          </a:p>
          <a:p>
            <a:pPr indent="-342900" lvl="0" marL="457200" rtl="0" algn="l">
              <a:spcBef>
                <a:spcPts val="0"/>
              </a:spcBef>
              <a:spcAft>
                <a:spcPts val="0"/>
              </a:spcAft>
              <a:buSzPts val="1800"/>
              <a:buChar char="●"/>
            </a:pPr>
            <a:r>
              <a:rPr lang="en"/>
              <a:t>BI Toolkit</a:t>
            </a:r>
            <a:endParaRPr/>
          </a:p>
          <a:p>
            <a:pPr indent="-342900" lvl="0" marL="457200" rtl="0" algn="l">
              <a:spcBef>
                <a:spcPts val="0"/>
              </a:spcBef>
              <a:spcAft>
                <a:spcPts val="0"/>
              </a:spcAft>
              <a:buSzPts val="1800"/>
              <a:buChar char="●"/>
            </a:pPr>
            <a:r>
              <a:rPr lang="en"/>
              <a:t>Developing and sharing BI plans using the BI Toolkit Wizard</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Some NSF review context</a:t>
            </a:r>
            <a:endParaRPr/>
          </a:p>
        </p:txBody>
      </p:sp>
      <p:sp>
        <p:nvSpPr>
          <p:cNvPr id="74" name="Google Shape;74;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1950" lvl="0" marL="457200" rtl="0" algn="l">
              <a:spcBef>
                <a:spcPts val="0"/>
              </a:spcBef>
              <a:spcAft>
                <a:spcPts val="0"/>
              </a:spcAft>
              <a:buSzPts val="2100"/>
              <a:buChar char="●"/>
            </a:pPr>
            <a:r>
              <a:rPr lang="en" sz="2100"/>
              <a:t>On average, NSF receives ~50,000 proposals per year</a:t>
            </a:r>
            <a:endParaRPr sz="2100"/>
          </a:p>
          <a:p>
            <a:pPr indent="-361950" lvl="0" marL="457200" rtl="0" algn="l">
              <a:spcBef>
                <a:spcPts val="0"/>
              </a:spcBef>
              <a:spcAft>
                <a:spcPts val="0"/>
              </a:spcAft>
              <a:buSzPts val="2100"/>
              <a:buChar char="●"/>
            </a:pPr>
            <a:r>
              <a:rPr lang="en" sz="2100"/>
              <a:t>~26% funding rate</a:t>
            </a:r>
            <a:endParaRPr sz="2100"/>
          </a:p>
          <a:p>
            <a:pPr indent="-361950" lvl="0" marL="457200" rtl="0" algn="l">
              <a:spcBef>
                <a:spcPts val="0"/>
              </a:spcBef>
              <a:spcAft>
                <a:spcPts val="0"/>
              </a:spcAft>
              <a:buSzPts val="2100"/>
              <a:buChar char="●"/>
            </a:pPr>
            <a:r>
              <a:rPr lang="en" sz="2100"/>
              <a:t>Proposals evaluated using </a:t>
            </a:r>
            <a:r>
              <a:rPr b="1" lang="en" sz="2100"/>
              <a:t>two</a:t>
            </a:r>
            <a:r>
              <a:rPr lang="en" sz="2100"/>
              <a:t> review criteria:</a:t>
            </a:r>
            <a:endParaRPr sz="2100"/>
          </a:p>
          <a:p>
            <a:pPr indent="-336550" lvl="1" marL="914400" rtl="0" algn="l">
              <a:spcBef>
                <a:spcPts val="0"/>
              </a:spcBef>
              <a:spcAft>
                <a:spcPts val="0"/>
              </a:spcAft>
              <a:buSzPts val="1700"/>
              <a:buChar char="○"/>
            </a:pPr>
            <a:r>
              <a:rPr b="1" lang="en" sz="1700"/>
              <a:t>Intellectual merit</a:t>
            </a:r>
            <a:r>
              <a:rPr lang="en" sz="1700"/>
              <a:t>—the potential to advance knowledge, and</a:t>
            </a:r>
            <a:endParaRPr sz="1700"/>
          </a:p>
          <a:p>
            <a:pPr indent="-336550" lvl="1" marL="914400" rtl="0" algn="l">
              <a:spcBef>
                <a:spcPts val="0"/>
              </a:spcBef>
              <a:spcAft>
                <a:spcPts val="0"/>
              </a:spcAft>
              <a:buSzPts val="1700"/>
              <a:buChar char="○"/>
            </a:pPr>
            <a:r>
              <a:rPr b="1" lang="en" sz="1700"/>
              <a:t>Broader impacts</a:t>
            </a:r>
            <a:r>
              <a:rPr lang="en" sz="1700"/>
              <a:t>—the potential to benefit society and contribute to the achievement of specific, desired societal outcomes</a:t>
            </a:r>
            <a:endParaRPr sz="1700"/>
          </a:p>
          <a:p>
            <a:pPr indent="0" lvl="0" marL="457200" rtl="0" algn="l">
              <a:spcBef>
                <a:spcPts val="1200"/>
              </a:spcBef>
              <a:spcAft>
                <a:spcPts val="1200"/>
              </a:spcAft>
              <a:buNone/>
            </a:pPr>
            <a:r>
              <a:t/>
            </a:r>
            <a:endParaRPr/>
          </a:p>
        </p:txBody>
      </p:sp>
      <p:pic>
        <p:nvPicPr>
          <p:cNvPr id="75" name="Google Shape;75;p15"/>
          <p:cNvPicPr preferRelativeResize="0"/>
          <p:nvPr/>
        </p:nvPicPr>
        <p:blipFill>
          <a:blip r:embed="rId3">
            <a:alphaModFix/>
          </a:blip>
          <a:stretch>
            <a:fillRect/>
          </a:stretch>
        </p:blipFill>
        <p:spPr>
          <a:xfrm>
            <a:off x="7208826" y="4096626"/>
            <a:ext cx="1935175" cy="10468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are broader impacts?</a:t>
            </a:r>
            <a:endParaRPr/>
          </a:p>
        </p:txBody>
      </p:sp>
      <p:sp>
        <p:nvSpPr>
          <p:cNvPr id="81" name="Google Shape;81;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Definition: </a:t>
            </a:r>
            <a:r>
              <a:rPr lang="en"/>
              <a:t>Broader impacts—the potential to benefit society and contribute to the achievement of specific, desired societal outcomes</a:t>
            </a:r>
            <a:endParaRPr sz="1400"/>
          </a:p>
          <a:p>
            <a:pPr indent="-342900" lvl="0" marL="457200" rtl="0" algn="l">
              <a:spcBef>
                <a:spcPts val="0"/>
              </a:spcBef>
              <a:spcAft>
                <a:spcPts val="0"/>
              </a:spcAft>
              <a:buSzPts val="1800"/>
              <a:buChar char="●"/>
            </a:pPr>
            <a:r>
              <a:rPr lang="en"/>
              <a:t>NSF is open to a wide variety of approaches to Broader Impacts; not prescriptive and innovation encouraged!</a:t>
            </a:r>
            <a:endParaRPr/>
          </a:p>
          <a:p>
            <a:pPr indent="-342900" lvl="0" marL="457200" rtl="0" algn="l">
              <a:spcBef>
                <a:spcPts val="0"/>
              </a:spcBef>
              <a:spcAft>
                <a:spcPts val="0"/>
              </a:spcAft>
              <a:buSzPts val="1800"/>
              <a:buChar char="●"/>
            </a:pPr>
            <a:r>
              <a:rPr lang="en"/>
              <a:t>These broader impacts may be accomplished three ways:</a:t>
            </a:r>
            <a:endParaRPr/>
          </a:p>
          <a:p>
            <a:pPr indent="-317500" lvl="1" marL="914400" rtl="0" algn="l">
              <a:spcBef>
                <a:spcPts val="0"/>
              </a:spcBef>
              <a:spcAft>
                <a:spcPts val="0"/>
              </a:spcAft>
              <a:buSzPts val="1400"/>
              <a:buChar char="○"/>
            </a:pPr>
            <a:r>
              <a:rPr lang="en"/>
              <a:t>The research itself</a:t>
            </a:r>
            <a:endParaRPr/>
          </a:p>
          <a:p>
            <a:pPr indent="-317500" lvl="1" marL="914400" rtl="0" algn="l">
              <a:spcBef>
                <a:spcPts val="0"/>
              </a:spcBef>
              <a:spcAft>
                <a:spcPts val="0"/>
              </a:spcAft>
              <a:buSzPts val="1400"/>
              <a:buChar char="○"/>
            </a:pPr>
            <a:r>
              <a:rPr lang="en"/>
              <a:t>Activities that are directly related to specific research projects, or </a:t>
            </a:r>
            <a:endParaRPr/>
          </a:p>
          <a:p>
            <a:pPr indent="-317500" lvl="1" marL="914400" rtl="0" algn="l">
              <a:spcBef>
                <a:spcPts val="0"/>
              </a:spcBef>
              <a:spcAft>
                <a:spcPts val="0"/>
              </a:spcAft>
              <a:buSzPts val="1400"/>
              <a:buChar char="○"/>
            </a:pPr>
            <a:r>
              <a:rPr lang="en"/>
              <a:t>Activities that are supported by, but are complementary to, the project</a:t>
            </a:r>
            <a:endParaRPr/>
          </a:p>
          <a:p>
            <a:pPr indent="-342900" lvl="0" marL="457200" rtl="0" algn="l">
              <a:spcBef>
                <a:spcPts val="0"/>
              </a:spcBef>
              <a:spcAft>
                <a:spcPts val="0"/>
              </a:spcAft>
              <a:buSzPts val="1800"/>
              <a:buChar char="●"/>
            </a:pPr>
            <a:r>
              <a:rPr lang="en"/>
              <a:t>Requires both </a:t>
            </a:r>
            <a:r>
              <a:rPr b="1" lang="en"/>
              <a:t>practices </a:t>
            </a:r>
            <a:r>
              <a:rPr lang="en"/>
              <a:t>(what you do)</a:t>
            </a:r>
            <a:r>
              <a:rPr b="1" lang="en"/>
              <a:t> </a:t>
            </a:r>
            <a:r>
              <a:rPr lang="en"/>
              <a:t>and </a:t>
            </a:r>
            <a:r>
              <a:rPr b="1" lang="en"/>
              <a:t>communication </a:t>
            </a:r>
            <a:r>
              <a:rPr lang="en"/>
              <a:t>(how you talk about what you do in your proposal and beyond)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 brief history of broader impacts</a:t>
            </a:r>
            <a:endParaRPr/>
          </a:p>
        </p:txBody>
      </p:sp>
      <p:sp>
        <p:nvSpPr>
          <p:cNvPr id="87" name="Google Shape;87;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1950</a:t>
            </a:r>
            <a:r>
              <a:rPr lang="en"/>
              <a:t>: </a:t>
            </a:r>
            <a:r>
              <a:rPr lang="en"/>
              <a:t>NSF </a:t>
            </a:r>
            <a:r>
              <a:rPr lang="en"/>
              <a:t>established as an independent federal agency</a:t>
            </a:r>
            <a:r>
              <a:rPr lang="en"/>
              <a:t> by Congress to: 1) Promote the progress of science; and 2) Advance the national health, prosperity and welfare (look familiar?)</a:t>
            </a:r>
            <a:endParaRPr b="1"/>
          </a:p>
          <a:p>
            <a:pPr indent="-342900" lvl="0" marL="457200" rtl="0" algn="l">
              <a:spcBef>
                <a:spcPts val="0"/>
              </a:spcBef>
              <a:spcAft>
                <a:spcPts val="0"/>
              </a:spcAft>
              <a:buSzPts val="1800"/>
              <a:buChar char="●"/>
            </a:pPr>
            <a:r>
              <a:rPr b="1" lang="en"/>
              <a:t>1960s</a:t>
            </a:r>
            <a:r>
              <a:rPr lang="en"/>
              <a:t>: </a:t>
            </a:r>
            <a:r>
              <a:rPr lang="en"/>
              <a:t>Broader impacts in some form were considered</a:t>
            </a:r>
            <a:endParaRPr/>
          </a:p>
          <a:p>
            <a:pPr indent="-342900" lvl="0" marL="457200" rtl="0" algn="l">
              <a:spcBef>
                <a:spcPts val="0"/>
              </a:spcBef>
              <a:spcAft>
                <a:spcPts val="0"/>
              </a:spcAft>
              <a:buSzPts val="1800"/>
              <a:buChar char="●"/>
            </a:pPr>
            <a:r>
              <a:rPr b="1" lang="en"/>
              <a:t>1997</a:t>
            </a:r>
            <a:r>
              <a:rPr lang="en"/>
              <a:t>: Became a separate and distinct criterion for proposal review (IM &amp; BI)</a:t>
            </a:r>
            <a:endParaRPr/>
          </a:p>
          <a:p>
            <a:pPr indent="-342900" lvl="0" marL="457200" rtl="0" algn="l">
              <a:spcBef>
                <a:spcPts val="0"/>
              </a:spcBef>
              <a:spcAft>
                <a:spcPts val="0"/>
              </a:spcAft>
              <a:buSzPts val="1800"/>
              <a:buChar char="●"/>
            </a:pPr>
            <a:r>
              <a:rPr b="1" lang="en"/>
              <a:t>2007</a:t>
            </a:r>
            <a:r>
              <a:rPr lang="en"/>
              <a:t>: emphasis on “transformative research”</a:t>
            </a:r>
            <a:endParaRPr/>
          </a:p>
          <a:p>
            <a:pPr indent="0" lvl="0" marL="45720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 brief history of broader impacts (continued)</a:t>
            </a:r>
            <a:endParaRPr/>
          </a:p>
        </p:txBody>
      </p:sp>
      <p:sp>
        <p:nvSpPr>
          <p:cNvPr id="93" name="Google Shape;93;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2011</a:t>
            </a:r>
            <a:r>
              <a:rPr lang="en"/>
              <a:t>: National Science Board issued report on NSF’s review criteria and set forth </a:t>
            </a:r>
            <a:r>
              <a:rPr b="1" lang="en"/>
              <a:t>three merit review principles </a:t>
            </a:r>
            <a:r>
              <a:rPr lang="en"/>
              <a:t>(ROI for taxpayer $)</a:t>
            </a:r>
            <a:endParaRPr/>
          </a:p>
          <a:p>
            <a:pPr indent="-317500" lvl="1" marL="914400" rtl="0" algn="l">
              <a:spcBef>
                <a:spcPts val="0"/>
              </a:spcBef>
              <a:spcAft>
                <a:spcPts val="0"/>
              </a:spcAft>
              <a:buSzPts val="1400"/>
              <a:buChar char="○"/>
            </a:pPr>
            <a:r>
              <a:rPr lang="en"/>
              <a:t>Advance, if not transform, the frontiers of knowledge</a:t>
            </a:r>
            <a:endParaRPr/>
          </a:p>
          <a:p>
            <a:pPr indent="-317500" lvl="1" marL="914400" rtl="0" algn="l">
              <a:spcBef>
                <a:spcPts val="0"/>
              </a:spcBef>
              <a:spcAft>
                <a:spcPts val="0"/>
              </a:spcAft>
              <a:buSzPts val="1400"/>
              <a:buChar char="○"/>
            </a:pPr>
            <a:r>
              <a:rPr lang="en"/>
              <a:t>Contribute more broadly to achieving societal goals</a:t>
            </a:r>
            <a:endParaRPr/>
          </a:p>
          <a:p>
            <a:pPr indent="-317500" lvl="1" marL="914400" rtl="0" algn="l">
              <a:spcBef>
                <a:spcPts val="0"/>
              </a:spcBef>
              <a:spcAft>
                <a:spcPts val="0"/>
              </a:spcAft>
              <a:buSzPts val="1400"/>
              <a:buChar char="○"/>
            </a:pPr>
            <a:r>
              <a:rPr lang="en"/>
              <a:t>Appropriate metrics for assessment and evaluation of project success</a:t>
            </a:r>
            <a:endParaRPr/>
          </a:p>
          <a:p>
            <a:pPr indent="-342900" lvl="0" marL="457200" rtl="0" algn="l">
              <a:spcBef>
                <a:spcPts val="0"/>
              </a:spcBef>
              <a:spcAft>
                <a:spcPts val="0"/>
              </a:spcAft>
              <a:buSzPts val="1800"/>
              <a:buChar char="●"/>
            </a:pPr>
            <a:r>
              <a:rPr b="1" lang="en"/>
              <a:t>2017</a:t>
            </a:r>
            <a:r>
              <a:rPr lang="en"/>
              <a:t>: NSF established National Association for Broader Impacts (NABI)</a:t>
            </a:r>
            <a:endParaRPr/>
          </a:p>
          <a:p>
            <a:pPr indent="-342900" lvl="0" marL="457200" rtl="0" algn="l">
              <a:spcBef>
                <a:spcPts val="0"/>
              </a:spcBef>
              <a:spcAft>
                <a:spcPts val="0"/>
              </a:spcAft>
              <a:buSzPts val="1800"/>
              <a:buChar char="●"/>
            </a:pPr>
            <a:r>
              <a:rPr b="1" lang="en"/>
              <a:t>2018</a:t>
            </a:r>
            <a:r>
              <a:rPr lang="en"/>
              <a:t>: Center for Advancing Research Impact in Society (ARIS) founded at U Missouri</a:t>
            </a:r>
            <a:endParaRPr/>
          </a:p>
          <a:p>
            <a:pPr indent="-342900" lvl="0" marL="457200" rtl="0" algn="l">
              <a:spcBef>
                <a:spcPts val="0"/>
              </a:spcBef>
              <a:spcAft>
                <a:spcPts val="0"/>
              </a:spcAft>
              <a:buSzPts val="1800"/>
              <a:buChar char="●"/>
            </a:pPr>
            <a:r>
              <a:rPr b="1" lang="en"/>
              <a:t>2024: </a:t>
            </a:r>
            <a:r>
              <a:rPr lang="en"/>
              <a:t>NSF decides it will change name of “Broader Impacts” to “Societal Benefit”</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Why care about broader impacts?</a:t>
            </a:r>
            <a:endParaRPr/>
          </a:p>
        </p:txBody>
      </p:sp>
      <p:sp>
        <p:nvSpPr>
          <p:cNvPr id="99" name="Google Shape;99;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Clarifying for yourself why you do your research - core values/motivations</a:t>
            </a:r>
            <a:endParaRPr/>
          </a:p>
          <a:p>
            <a:pPr indent="-342900" lvl="0" marL="457200" rtl="0" algn="l">
              <a:spcBef>
                <a:spcPts val="0"/>
              </a:spcBef>
              <a:spcAft>
                <a:spcPts val="0"/>
              </a:spcAft>
              <a:buSzPts val="1800"/>
              <a:buChar char="●"/>
            </a:pPr>
            <a:r>
              <a:rPr lang="en"/>
              <a:t>Identifying and communicating the benefit to society of your research</a:t>
            </a:r>
            <a:endParaRPr/>
          </a:p>
          <a:p>
            <a:pPr indent="-342900" lvl="0" marL="457200" rtl="0" algn="l">
              <a:spcBef>
                <a:spcPts val="0"/>
              </a:spcBef>
              <a:spcAft>
                <a:spcPts val="0"/>
              </a:spcAft>
              <a:buSzPts val="1800"/>
              <a:buChar char="●"/>
            </a:pPr>
            <a:r>
              <a:rPr lang="en"/>
              <a:t>Creative possibilities for applying research for public benefit</a:t>
            </a:r>
            <a:endParaRPr/>
          </a:p>
          <a:p>
            <a:pPr indent="-342900" lvl="0" marL="457200" rtl="0" algn="l">
              <a:spcBef>
                <a:spcPts val="0"/>
              </a:spcBef>
              <a:spcAft>
                <a:spcPts val="0"/>
              </a:spcAft>
              <a:buSzPts val="1800"/>
              <a:buChar char="●"/>
            </a:pPr>
            <a:r>
              <a:rPr lang="en"/>
              <a:t>Improving society</a:t>
            </a:r>
            <a:endParaRPr/>
          </a:p>
          <a:p>
            <a:pPr indent="-342900" lvl="0" marL="457200" rtl="0" algn="l">
              <a:spcBef>
                <a:spcPts val="0"/>
              </a:spcBef>
              <a:spcAft>
                <a:spcPts val="0"/>
              </a:spcAft>
              <a:buSzPts val="1800"/>
              <a:buChar char="●"/>
            </a:pPr>
            <a:r>
              <a:rPr lang="en"/>
              <a:t>Grant $$</a:t>
            </a:r>
            <a:endParaRPr/>
          </a:p>
          <a:p>
            <a:pPr indent="-342900" lvl="0" marL="457200" rtl="0" algn="l">
              <a:spcBef>
                <a:spcPts val="0"/>
              </a:spcBef>
              <a:spcAft>
                <a:spcPts val="0"/>
              </a:spcAft>
              <a:buSzPts val="1800"/>
              <a:buChar char="●"/>
            </a:pPr>
            <a:r>
              <a:rPr lang="en"/>
              <a:t>Visibility/publicity of research</a:t>
            </a:r>
            <a:endParaRPr/>
          </a:p>
          <a:p>
            <a:pPr indent="-342900" lvl="0" marL="457200" rtl="0" algn="l">
              <a:spcBef>
                <a:spcPts val="0"/>
              </a:spcBef>
              <a:spcAft>
                <a:spcPts val="0"/>
              </a:spcAft>
              <a:buSzPts val="1800"/>
              <a:buChar char="●"/>
            </a:pPr>
            <a:r>
              <a:rPr lang="en"/>
              <a:t>Potential to build and sustain partnerships/engagement outside academia</a:t>
            </a:r>
            <a:endParaRPr/>
          </a:p>
          <a:p>
            <a:pPr indent="-342900" lvl="0" marL="457200" rtl="0" algn="l">
              <a:spcBef>
                <a:spcPts val="0"/>
              </a:spcBef>
              <a:spcAft>
                <a:spcPts val="0"/>
              </a:spcAft>
              <a:buSzPts val="1800"/>
              <a:buChar char="●"/>
            </a:pPr>
            <a:r>
              <a:rPr lang="en"/>
              <a:t>Greater awareness of networks to tap for future projects</a:t>
            </a:r>
            <a:endParaRPr/>
          </a:p>
          <a:p>
            <a:pPr indent="-342900" lvl="0" marL="457200" rtl="0" algn="l">
              <a:spcBef>
                <a:spcPts val="0"/>
              </a:spcBef>
              <a:spcAft>
                <a:spcPts val="0"/>
              </a:spcAft>
              <a:buSzPts val="1800"/>
              <a:buChar char="●"/>
            </a:pPr>
            <a:r>
              <a:rPr lang="en"/>
              <a:t>Applicability to other funding sources beyond NSF</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Review criteria: how does NSF evaluate broader impacts?</a:t>
            </a:r>
            <a:endParaRPr/>
          </a:p>
        </p:txBody>
      </p:sp>
      <p:sp>
        <p:nvSpPr>
          <p:cNvPr id="105" name="Google Shape;105;p20"/>
          <p:cNvSpPr txBox="1"/>
          <p:nvPr>
            <p:ph idx="1" type="body"/>
          </p:nvPr>
        </p:nvSpPr>
        <p:spPr>
          <a:xfrm>
            <a:off x="311700" y="1175325"/>
            <a:ext cx="8520600" cy="3416400"/>
          </a:xfrm>
          <a:prstGeom prst="rect">
            <a:avLst/>
          </a:prstGeom>
        </p:spPr>
        <p:txBody>
          <a:bodyPr anchorCtr="0" anchor="t" bIns="91425" lIns="91425" spcFirstLastPara="1" rIns="91425" wrap="square" tIns="91425">
            <a:normAutofit fontScale="85000" lnSpcReduction="10000"/>
          </a:bodyPr>
          <a:lstStyle/>
          <a:p>
            <a:pPr indent="0" lvl="0" marL="0" marR="0" rtl="0" algn="l">
              <a:lnSpc>
                <a:spcPct val="115000"/>
              </a:lnSpc>
              <a:spcBef>
                <a:spcPts val="0"/>
              </a:spcBef>
              <a:spcAft>
                <a:spcPts val="0"/>
              </a:spcAft>
              <a:buNone/>
            </a:pPr>
            <a:r>
              <a:rPr lang="en"/>
              <a:t>Your proposal to NSF must clearly state how your activities will contribute to one or more desired societal outcomes. Grant reviewers will evaluate your Broader Impacts statement on these five criteria:</a:t>
            </a:r>
            <a:endParaRPr/>
          </a:p>
          <a:p>
            <a:pPr indent="-325755" lvl="0" marL="457200" marR="0" rtl="0" algn="l">
              <a:lnSpc>
                <a:spcPct val="115000"/>
              </a:lnSpc>
              <a:spcBef>
                <a:spcPts val="1200"/>
              </a:spcBef>
              <a:spcAft>
                <a:spcPts val="0"/>
              </a:spcAft>
              <a:buSzPct val="100000"/>
              <a:buAutoNum type="arabicParenR"/>
            </a:pPr>
            <a:r>
              <a:rPr lang="en"/>
              <a:t>What is the potential for the proposed activity to benefit society or advance desired societal outcomes?</a:t>
            </a:r>
            <a:endParaRPr/>
          </a:p>
          <a:p>
            <a:pPr indent="-325755" lvl="0" marL="457200" marR="0" rtl="0" algn="l">
              <a:lnSpc>
                <a:spcPct val="115000"/>
              </a:lnSpc>
              <a:spcBef>
                <a:spcPts val="0"/>
              </a:spcBef>
              <a:spcAft>
                <a:spcPts val="0"/>
              </a:spcAft>
              <a:buSzPct val="100000"/>
              <a:buAutoNum type="arabicParenR"/>
            </a:pPr>
            <a:r>
              <a:rPr lang="en"/>
              <a:t>To what extent do the proposed activities suggest and explore creative, original or potentially transformative concepts?</a:t>
            </a:r>
            <a:endParaRPr/>
          </a:p>
          <a:p>
            <a:pPr indent="-325755" lvl="0" marL="457200" marR="0" rtl="0" algn="l">
              <a:lnSpc>
                <a:spcPct val="115000"/>
              </a:lnSpc>
              <a:spcBef>
                <a:spcPts val="0"/>
              </a:spcBef>
              <a:spcAft>
                <a:spcPts val="0"/>
              </a:spcAft>
              <a:buSzPct val="100000"/>
              <a:buAutoNum type="arabicParenR"/>
            </a:pPr>
            <a:r>
              <a:rPr lang="en"/>
              <a:t>Is the plan for carrying out the proposed activities well-reasoned, well-organized and based on sound rationale? Does the plan incorporate a mechanism to assess success?</a:t>
            </a:r>
            <a:endParaRPr/>
          </a:p>
          <a:p>
            <a:pPr indent="-325755" lvl="0" marL="457200" marR="0" rtl="0" algn="l">
              <a:lnSpc>
                <a:spcPct val="115000"/>
              </a:lnSpc>
              <a:spcBef>
                <a:spcPts val="0"/>
              </a:spcBef>
              <a:spcAft>
                <a:spcPts val="0"/>
              </a:spcAft>
              <a:buSzPct val="100000"/>
              <a:buAutoNum type="arabicParenR"/>
            </a:pPr>
            <a:r>
              <a:rPr lang="en"/>
              <a:t>How well qualified is the individual, team or institution to conduct the proposed activities?</a:t>
            </a:r>
            <a:endParaRPr/>
          </a:p>
          <a:p>
            <a:pPr indent="-325755" lvl="0" marL="457200" marR="0" rtl="0" algn="l">
              <a:lnSpc>
                <a:spcPct val="115000"/>
              </a:lnSpc>
              <a:spcBef>
                <a:spcPts val="0"/>
              </a:spcBef>
              <a:spcAft>
                <a:spcPts val="0"/>
              </a:spcAft>
              <a:buSzPct val="100000"/>
              <a:buAutoNum type="arabicParenR"/>
            </a:pPr>
            <a:r>
              <a:rPr lang="en"/>
              <a:t>Are there adequate resources available to the principal investigator (either at the home institution or through collaborations) to carry out the proposed activities?</a:t>
            </a:r>
            <a:endParaRPr b="1">
              <a:solidFill>
                <a:srgbClr val="1B1B1B"/>
              </a:solidFill>
              <a:highlight>
                <a:srgbClr val="F7F9FA"/>
              </a:highlight>
              <a:latin typeface="Roboto"/>
              <a:ea typeface="Roboto"/>
              <a:cs typeface="Roboto"/>
              <a:sym typeface="Roboto"/>
            </a:endParaRPr>
          </a:p>
          <a:p>
            <a:pPr indent="0" lvl="0" marL="0" rtl="0" algn="l">
              <a:spcBef>
                <a:spcPts val="1200"/>
              </a:spcBef>
              <a:spcAft>
                <a:spcPts val="12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Remember…</a:t>
            </a:r>
            <a:endParaRPr/>
          </a:p>
        </p:txBody>
      </p:sp>
      <p:sp>
        <p:nvSpPr>
          <p:cNvPr id="111" name="Google Shape;111;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Your </a:t>
            </a:r>
            <a:r>
              <a:rPr lang="en"/>
              <a:t>project's broader impact activities don't need to be a separate add-on to your research. Your project can have broader impacts through:</a:t>
            </a:r>
            <a:endParaRPr/>
          </a:p>
          <a:p>
            <a:pPr indent="-342900" lvl="0" marL="457200" rtl="0" algn="l">
              <a:spcBef>
                <a:spcPts val="1200"/>
              </a:spcBef>
              <a:spcAft>
                <a:spcPts val="0"/>
              </a:spcAft>
              <a:buSzPts val="1800"/>
              <a:buChar char="●"/>
            </a:pPr>
            <a:r>
              <a:rPr lang="en"/>
              <a:t>Your research activities</a:t>
            </a:r>
            <a:endParaRPr/>
          </a:p>
          <a:p>
            <a:pPr indent="-342900" lvl="0" marL="457200" rtl="0" algn="l">
              <a:spcBef>
                <a:spcPts val="0"/>
              </a:spcBef>
              <a:spcAft>
                <a:spcPts val="0"/>
              </a:spcAft>
              <a:buSzPts val="1800"/>
              <a:buChar char="●"/>
            </a:pPr>
            <a:r>
              <a:rPr lang="en"/>
              <a:t>Activities directly related to your research</a:t>
            </a:r>
            <a:endParaRPr/>
          </a:p>
          <a:p>
            <a:pPr indent="-342900" lvl="0" marL="457200" rtl="0" algn="l">
              <a:spcBef>
                <a:spcPts val="0"/>
              </a:spcBef>
              <a:spcAft>
                <a:spcPts val="0"/>
              </a:spcAft>
              <a:buSzPts val="1800"/>
              <a:buChar char="●"/>
            </a:pPr>
            <a:r>
              <a:rPr lang="en"/>
              <a:t>Activities that are supported by, but complementary to, your research activities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