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7" r:id="rId2"/>
    <p:sldId id="258" r:id="rId3"/>
    <p:sldId id="276" r:id="rId4"/>
    <p:sldId id="262" r:id="rId5"/>
    <p:sldId id="263" r:id="rId6"/>
    <p:sldId id="264" r:id="rId7"/>
    <p:sldId id="265" r:id="rId8"/>
    <p:sldId id="266" r:id="rId9"/>
    <p:sldId id="267" r:id="rId10"/>
    <p:sldId id="259" r:id="rId11"/>
    <p:sldId id="268" r:id="rId12"/>
    <p:sldId id="269" r:id="rId13"/>
    <p:sldId id="271" r:id="rId14"/>
    <p:sldId id="272" r:id="rId15"/>
    <p:sldId id="273" r:id="rId16"/>
    <p:sldId id="270" r:id="rId17"/>
    <p:sldId id="274" r:id="rId18"/>
    <p:sldId id="275"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B82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1" d="100"/>
          <a:sy n="81" d="100"/>
        </p:scale>
        <p:origin x="1498"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07A9634C-365A-9845-9775-8941B6FBB9ED}" type="datetimeFigureOut">
              <a:rPr lang="en-US" smtClean="0"/>
              <a:t>9/29/2021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1746665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9/29/2021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1614918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9/29/2021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35672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9/29/2021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2273472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07A9634C-365A-9845-9775-8941B6FBB9ED}" type="datetimeFigureOut">
              <a:rPr lang="en-US" smtClean="0"/>
              <a:t>9/29/2021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3744324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A9634C-365A-9845-9775-8941B6FBB9ED}" type="datetimeFigureOut">
              <a:rPr lang="en-US" smtClean="0"/>
              <a:t>9/29/2021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2300541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A9634C-365A-9845-9775-8941B6FBB9ED}" type="datetimeFigureOut">
              <a:rPr lang="en-US" smtClean="0"/>
              <a:t>9/29/2021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1890119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A9634C-365A-9845-9775-8941B6FBB9ED}" type="datetimeFigureOut">
              <a:rPr lang="en-US" smtClean="0"/>
              <a:t>9/29/2021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2761494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A9634C-365A-9845-9775-8941B6FBB9ED}" type="datetimeFigureOut">
              <a:rPr lang="en-US" smtClean="0"/>
              <a:t>9/29/2021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2256874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A9634C-365A-9845-9775-8941B6FBB9ED}" type="datetimeFigureOut">
              <a:rPr lang="en-US" smtClean="0"/>
              <a:t>9/29/2021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290875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A9634C-365A-9845-9775-8941B6FBB9ED}" type="datetimeFigureOut">
              <a:rPr lang="en-US" smtClean="0"/>
              <a:t>9/29/2021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472187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A9634C-365A-9845-9775-8941B6FBB9ED}" type="datetimeFigureOut">
              <a:rPr lang="en-US" smtClean="0"/>
              <a:t>9/29/2021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C8EB61-6689-BD46-842D-184A5EFC0833}" type="slidenum">
              <a:rPr lang="en-US" smtClean="0"/>
              <a:t>‹#›</a:t>
            </a:fld>
            <a:endParaRPr lang="en-US"/>
          </a:p>
        </p:txBody>
      </p:sp>
      <p:pic>
        <p:nvPicPr>
          <p:cNvPr id="7" name="Picture 6" descr="MSU-ppt-2013-medium blue-final.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41710612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bg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bg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bg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bg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en-US" sz="4400" b="1" dirty="0"/>
              <a:t>GRANT BILLING</a:t>
            </a:r>
            <a:endParaRPr lang="en-US" dirty="0"/>
          </a:p>
        </p:txBody>
      </p:sp>
    </p:spTree>
    <p:extLst>
      <p:ext uri="{BB962C8B-B14F-4D97-AF65-F5344CB8AC3E}">
        <p14:creationId xmlns:p14="http://schemas.microsoft.com/office/powerpoint/2010/main" val="2214828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Examples:</a:t>
            </a:r>
            <a:endParaRPr lang="en-US" dirty="0"/>
          </a:p>
        </p:txBody>
      </p:sp>
      <p:sp>
        <p:nvSpPr>
          <p:cNvPr id="5" name="Rectangle 5">
            <a:extLst>
              <a:ext uri="{FF2B5EF4-FFF2-40B4-BE49-F238E27FC236}">
                <a16:creationId xmlns:a16="http://schemas.microsoft.com/office/drawing/2014/main" id="{6CCDD0B1-FEFC-4BB5-9278-67F576ABB1E8}"/>
              </a:ext>
            </a:extLst>
          </p:cNvPr>
          <p:cNvSpPr txBox="1">
            <a:spLocks noChangeArrowheads="1"/>
          </p:cNvSpPr>
          <p:nvPr/>
        </p:nvSpPr>
        <p:spPr>
          <a:xfrm>
            <a:off x="457200" y="1600200"/>
            <a:ext cx="4038600" cy="452596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bg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bg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bg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bg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en-US" sz="2400" dirty="0"/>
              <a:t>Project Start: 8/15/2021</a:t>
            </a:r>
          </a:p>
          <a:p>
            <a:r>
              <a:rPr lang="en-US" altLang="en-US" sz="2400" dirty="0"/>
              <a:t>Project End: 8/14/2022</a:t>
            </a:r>
          </a:p>
          <a:p>
            <a:r>
              <a:rPr lang="en-US" altLang="en-US" sz="2400" dirty="0"/>
              <a:t>Bill Frequency: Monthly</a:t>
            </a:r>
          </a:p>
          <a:p>
            <a:pPr>
              <a:buFontTx/>
              <a:buNone/>
            </a:pPr>
            <a:endParaRPr lang="en-US" altLang="en-US" sz="2400" dirty="0"/>
          </a:p>
          <a:p>
            <a:pPr>
              <a:buFontTx/>
              <a:buNone/>
            </a:pPr>
            <a:r>
              <a:rPr lang="en-US" altLang="en-US" sz="2400" dirty="0"/>
              <a:t>Bill events will be scheduled starting 8/30/2021 and ending 10/31/2022</a:t>
            </a:r>
          </a:p>
        </p:txBody>
      </p:sp>
      <p:sp>
        <p:nvSpPr>
          <p:cNvPr id="6" name="Rectangle 6">
            <a:extLst>
              <a:ext uri="{FF2B5EF4-FFF2-40B4-BE49-F238E27FC236}">
                <a16:creationId xmlns:a16="http://schemas.microsoft.com/office/drawing/2014/main" id="{83FC5D9F-C987-4167-AA25-57E414349A1D}"/>
              </a:ext>
            </a:extLst>
          </p:cNvPr>
          <p:cNvSpPr txBox="1">
            <a:spLocks noChangeArrowheads="1"/>
          </p:cNvSpPr>
          <p:nvPr/>
        </p:nvSpPr>
        <p:spPr>
          <a:xfrm>
            <a:off x="4648200" y="1600200"/>
            <a:ext cx="4038600" cy="452596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bg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bg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bg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bg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en-US" sz="2400" dirty="0"/>
              <a:t>Project Start: 8/15/2021</a:t>
            </a:r>
          </a:p>
          <a:p>
            <a:r>
              <a:rPr lang="en-US" altLang="en-US" sz="2400" dirty="0"/>
              <a:t>Project End: 12/31/2022</a:t>
            </a:r>
          </a:p>
          <a:p>
            <a:r>
              <a:rPr lang="en-US" altLang="en-US" sz="2400" dirty="0"/>
              <a:t>Bill Frequency: Quarterly</a:t>
            </a:r>
          </a:p>
          <a:p>
            <a:pPr>
              <a:buFontTx/>
              <a:buNone/>
            </a:pPr>
            <a:endParaRPr lang="en-US" altLang="en-US" sz="2400" dirty="0"/>
          </a:p>
          <a:p>
            <a:pPr>
              <a:buFontTx/>
              <a:buNone/>
            </a:pPr>
            <a:r>
              <a:rPr lang="en-US" altLang="en-US" sz="2400" dirty="0"/>
              <a:t>Bill events will be scheduled starting 9/30/2021 and </a:t>
            </a:r>
            <a:r>
              <a:rPr lang="en-US" altLang="en-US" sz="2400"/>
              <a:t>ending 03/31/2023</a:t>
            </a:r>
            <a:endParaRPr lang="en-US" altLang="en-US" sz="2400" dirty="0"/>
          </a:p>
          <a:p>
            <a:endParaRPr lang="en-US" altLang="en-US" sz="2400" dirty="0"/>
          </a:p>
        </p:txBody>
      </p:sp>
    </p:spTree>
    <p:extLst>
      <p:ext uri="{BB962C8B-B14F-4D97-AF65-F5344CB8AC3E}">
        <p14:creationId xmlns:p14="http://schemas.microsoft.com/office/powerpoint/2010/main" val="2950331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Determining Billing Address</a:t>
            </a:r>
            <a:endParaRPr lang="en-US" dirty="0"/>
          </a:p>
        </p:txBody>
      </p:sp>
      <p:sp>
        <p:nvSpPr>
          <p:cNvPr id="3" name="Content Placeholder 2"/>
          <p:cNvSpPr>
            <a:spLocks noGrp="1"/>
          </p:cNvSpPr>
          <p:nvPr>
            <p:ph idx="1"/>
          </p:nvPr>
        </p:nvSpPr>
        <p:spPr>
          <a:xfrm>
            <a:off x="457200" y="1336250"/>
            <a:ext cx="8229600" cy="4706331"/>
          </a:xfrm>
        </p:spPr>
        <p:txBody>
          <a:bodyPr>
            <a:noAutofit/>
          </a:bodyPr>
          <a:lstStyle/>
          <a:p>
            <a:pPr eaLnBrk="1" hangingPunct="1"/>
            <a:r>
              <a:rPr lang="en-US" altLang="en-US" sz="2800" dirty="0"/>
              <a:t>Agency Address/Contact entered into BANNER can be chosen in the </a:t>
            </a:r>
            <a:r>
              <a:rPr lang="en-US" altLang="en-US" sz="2800" dirty="0" err="1"/>
              <a:t>eGrant</a:t>
            </a:r>
            <a:r>
              <a:rPr lang="en-US" altLang="en-US" sz="2800" dirty="0"/>
              <a:t> Worksheet address table or you can create a new record if not available.</a:t>
            </a:r>
          </a:p>
          <a:p>
            <a:pPr eaLnBrk="1" hangingPunct="1"/>
            <a:r>
              <a:rPr lang="en-US" altLang="en-US" sz="2800" dirty="0"/>
              <a:t>This address will appear on any bill that prints out of Grant Billing.</a:t>
            </a:r>
          </a:p>
          <a:p>
            <a:pPr eaLnBrk="1" hangingPunct="1"/>
            <a:r>
              <a:rPr lang="en-US" altLang="en-US" sz="2800" dirty="0"/>
              <a:t>There is also an option to add the billing email address – it will print onto the invoice also.</a:t>
            </a:r>
          </a:p>
          <a:p>
            <a:pPr lvl="1"/>
            <a:r>
              <a:rPr lang="en-US" altLang="en-US" sz="2400" dirty="0"/>
              <a:t>Most of our invoicing is now emailed rather than mailed</a:t>
            </a:r>
          </a:p>
          <a:p>
            <a:pPr eaLnBrk="1" hangingPunct="1"/>
            <a:endParaRPr lang="en-US" altLang="en-US" sz="2800" dirty="0"/>
          </a:p>
          <a:p>
            <a:pPr marL="0" indent="0" eaLnBrk="1" hangingPunct="1">
              <a:buNone/>
            </a:pPr>
            <a:endParaRPr lang="en-US" altLang="en-US" sz="3000" dirty="0"/>
          </a:p>
        </p:txBody>
      </p:sp>
    </p:spTree>
    <p:extLst>
      <p:ext uri="{BB962C8B-B14F-4D97-AF65-F5344CB8AC3E}">
        <p14:creationId xmlns:p14="http://schemas.microsoft.com/office/powerpoint/2010/main" val="1990465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Determining Bill Minimums</a:t>
            </a:r>
            <a:endParaRPr lang="en-US" dirty="0"/>
          </a:p>
        </p:txBody>
      </p:sp>
      <p:sp>
        <p:nvSpPr>
          <p:cNvPr id="3" name="Content Placeholder 2"/>
          <p:cNvSpPr>
            <a:spLocks noGrp="1"/>
          </p:cNvSpPr>
          <p:nvPr>
            <p:ph idx="1"/>
          </p:nvPr>
        </p:nvSpPr>
        <p:spPr>
          <a:xfrm>
            <a:off x="457200" y="1336250"/>
            <a:ext cx="8229600" cy="4706331"/>
          </a:xfrm>
        </p:spPr>
        <p:txBody>
          <a:bodyPr>
            <a:noAutofit/>
          </a:bodyPr>
          <a:lstStyle/>
          <a:p>
            <a:pPr eaLnBrk="1" hangingPunct="1">
              <a:lnSpc>
                <a:spcPct val="80000"/>
              </a:lnSpc>
            </a:pPr>
            <a:r>
              <a:rPr lang="en-US" altLang="en-US" sz="2800" dirty="0"/>
              <a:t>Occasionally a sponsor will indicate a billing minimum for invoicing. Other times an FM will determine that they would only like to bill the sponsor if the invoice meets a certain dollar amount (i.e., $500).</a:t>
            </a:r>
          </a:p>
          <a:p>
            <a:pPr lvl="1">
              <a:lnSpc>
                <a:spcPct val="80000"/>
              </a:lnSpc>
            </a:pPr>
            <a:r>
              <a:rPr lang="en-US" altLang="en-US" sz="2400" dirty="0"/>
              <a:t>Indicate on the </a:t>
            </a:r>
            <a:r>
              <a:rPr lang="en-US" altLang="en-US" sz="2400" dirty="0" err="1"/>
              <a:t>eGrants</a:t>
            </a:r>
            <a:r>
              <a:rPr lang="en-US" altLang="en-US" sz="2400" dirty="0"/>
              <a:t> Worksheet for “Billing Limits- Minimum to Bill” the amount you have determined. </a:t>
            </a:r>
          </a:p>
          <a:p>
            <a:pPr lvl="2">
              <a:lnSpc>
                <a:spcPct val="80000"/>
              </a:lnSpc>
            </a:pPr>
            <a:r>
              <a:rPr lang="en-US" altLang="en-US" sz="2000" dirty="0"/>
              <a:t>Reduces the risk of producing a bill that won’t be used.</a:t>
            </a:r>
          </a:p>
          <a:p>
            <a:pPr lvl="2">
              <a:lnSpc>
                <a:spcPct val="80000"/>
              </a:lnSpc>
            </a:pPr>
            <a:r>
              <a:rPr lang="en-US" altLang="en-US" sz="2000" dirty="0"/>
              <a:t>Less need for hand generated bills</a:t>
            </a:r>
          </a:p>
          <a:p>
            <a:pPr marL="457200" lvl="1" indent="0">
              <a:lnSpc>
                <a:spcPct val="80000"/>
              </a:lnSpc>
              <a:buNone/>
            </a:pPr>
            <a:endParaRPr lang="en-US" altLang="en-US" sz="2800" dirty="0"/>
          </a:p>
          <a:p>
            <a:pPr marL="0" indent="0" eaLnBrk="1" hangingPunct="1">
              <a:buNone/>
            </a:pPr>
            <a:endParaRPr lang="en-US" altLang="en-US" sz="3000" dirty="0"/>
          </a:p>
        </p:txBody>
      </p:sp>
    </p:spTree>
    <p:extLst>
      <p:ext uri="{BB962C8B-B14F-4D97-AF65-F5344CB8AC3E}">
        <p14:creationId xmlns:p14="http://schemas.microsoft.com/office/powerpoint/2010/main" val="3247256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Bill Maximum</a:t>
            </a:r>
            <a:endParaRPr lang="en-US" dirty="0"/>
          </a:p>
        </p:txBody>
      </p:sp>
      <p:sp>
        <p:nvSpPr>
          <p:cNvPr id="3" name="Content Placeholder 2"/>
          <p:cNvSpPr>
            <a:spLocks noGrp="1"/>
          </p:cNvSpPr>
          <p:nvPr>
            <p:ph idx="1"/>
          </p:nvPr>
        </p:nvSpPr>
        <p:spPr>
          <a:xfrm>
            <a:off x="457200" y="1075834"/>
            <a:ext cx="8229600" cy="4706331"/>
          </a:xfrm>
        </p:spPr>
        <p:txBody>
          <a:bodyPr>
            <a:noAutofit/>
          </a:bodyPr>
          <a:lstStyle/>
          <a:p>
            <a:pPr eaLnBrk="1" hangingPunct="1">
              <a:lnSpc>
                <a:spcPct val="90000"/>
              </a:lnSpc>
            </a:pPr>
            <a:r>
              <a:rPr lang="en-US" altLang="en-US" sz="2800" dirty="0"/>
              <a:t>Accounting Staff use the ‘Current Amount’ of funding as indicated on the </a:t>
            </a:r>
            <a:r>
              <a:rPr lang="en-US" altLang="en-US" sz="2800" dirty="0" err="1"/>
              <a:t>eGrant</a:t>
            </a:r>
            <a:r>
              <a:rPr lang="en-US" altLang="en-US" sz="2800" dirty="0"/>
              <a:t> Worksheet as the Billing Maximum. </a:t>
            </a:r>
          </a:p>
          <a:p>
            <a:pPr lvl="1">
              <a:lnSpc>
                <a:spcPct val="90000"/>
              </a:lnSpc>
            </a:pPr>
            <a:r>
              <a:rPr lang="en-US" altLang="en-US" sz="2400" dirty="0"/>
              <a:t>This prevents Grant Billing from processing expenditures through billing that will exceed the current authorized funding amount.</a:t>
            </a:r>
          </a:p>
          <a:p>
            <a:pPr eaLnBrk="1" hangingPunct="1">
              <a:lnSpc>
                <a:spcPct val="90000"/>
              </a:lnSpc>
            </a:pPr>
            <a:r>
              <a:rPr lang="en-US" altLang="en-US" sz="2800" dirty="0"/>
              <a:t>If the Total ‘Maximum Amount’ is greater than the ‘Current Amount’ and the FM would like Grant Billing to use that funding level as the billing maximum, we can make that exception </a:t>
            </a:r>
          </a:p>
          <a:p>
            <a:pPr lvl="1">
              <a:lnSpc>
                <a:spcPct val="90000"/>
              </a:lnSpc>
            </a:pPr>
            <a:r>
              <a:rPr lang="en-US" altLang="en-US" sz="2400" dirty="0"/>
              <a:t>This is rare -please work with the Assistant Director of Finance for approval</a:t>
            </a:r>
          </a:p>
          <a:p>
            <a:pPr lvl="1">
              <a:lnSpc>
                <a:spcPct val="90000"/>
              </a:lnSpc>
            </a:pPr>
            <a:endParaRPr lang="en-US" altLang="en-US" sz="2400" dirty="0"/>
          </a:p>
          <a:p>
            <a:pPr marL="457200" lvl="1" indent="0">
              <a:lnSpc>
                <a:spcPct val="80000"/>
              </a:lnSpc>
              <a:buNone/>
            </a:pPr>
            <a:endParaRPr lang="en-US" altLang="en-US" sz="2800" dirty="0"/>
          </a:p>
          <a:p>
            <a:pPr marL="0" indent="0" eaLnBrk="1" hangingPunct="1">
              <a:buNone/>
            </a:pPr>
            <a:endParaRPr lang="en-US" altLang="en-US" sz="3000" dirty="0"/>
          </a:p>
        </p:txBody>
      </p:sp>
    </p:spTree>
    <p:extLst>
      <p:ext uri="{BB962C8B-B14F-4D97-AF65-F5344CB8AC3E}">
        <p14:creationId xmlns:p14="http://schemas.microsoft.com/office/powerpoint/2010/main" val="38106968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547" y="274638"/>
            <a:ext cx="8889477" cy="1143000"/>
          </a:xfrm>
        </p:spPr>
        <p:txBody>
          <a:bodyPr>
            <a:noAutofit/>
          </a:bodyPr>
          <a:lstStyle/>
          <a:p>
            <a:r>
              <a:rPr lang="en-US" altLang="en-US" sz="3900" dirty="0"/>
              <a:t>Unallowable &amp; Invalid Expenditure Activity</a:t>
            </a:r>
            <a:endParaRPr lang="en-US" sz="3900" dirty="0"/>
          </a:p>
        </p:txBody>
      </p:sp>
      <p:sp>
        <p:nvSpPr>
          <p:cNvPr id="3" name="Content Placeholder 2"/>
          <p:cNvSpPr>
            <a:spLocks noGrp="1"/>
          </p:cNvSpPr>
          <p:nvPr>
            <p:ph idx="1"/>
          </p:nvPr>
        </p:nvSpPr>
        <p:spPr>
          <a:xfrm>
            <a:off x="457200" y="1191395"/>
            <a:ext cx="8229600" cy="4706331"/>
          </a:xfrm>
        </p:spPr>
        <p:txBody>
          <a:bodyPr>
            <a:noAutofit/>
          </a:bodyPr>
          <a:lstStyle/>
          <a:p>
            <a:pPr eaLnBrk="1" hangingPunct="1">
              <a:lnSpc>
                <a:spcPct val="90000"/>
              </a:lnSpc>
            </a:pPr>
            <a:r>
              <a:rPr lang="en-US" altLang="en-US" sz="2400" dirty="0"/>
              <a:t>OSP maintains a group of account codes that are deemed allowable expenses (per Uniform Guidance 2CFR200). These are published on our website and included in Banner’s grant billing table.</a:t>
            </a:r>
          </a:p>
          <a:p>
            <a:pPr eaLnBrk="1" hangingPunct="1">
              <a:lnSpc>
                <a:spcPct val="90000"/>
              </a:lnSpc>
            </a:pPr>
            <a:r>
              <a:rPr lang="en-US" altLang="en-US" sz="2400" dirty="0"/>
              <a:t>Any activity that occurs on account codes that are not on our published list are considered Unallowable or Invalid. </a:t>
            </a:r>
          </a:p>
          <a:p>
            <a:pPr lvl="1">
              <a:lnSpc>
                <a:spcPct val="90000"/>
              </a:lnSpc>
            </a:pPr>
            <a:r>
              <a:rPr lang="en-US" altLang="en-US" sz="2400" dirty="0"/>
              <a:t>These account codes are not in the billing table and will be put on “Hold” and will not be processed through Grant Billing. </a:t>
            </a:r>
          </a:p>
          <a:p>
            <a:pPr lvl="1">
              <a:lnSpc>
                <a:spcPct val="90000"/>
              </a:lnSpc>
            </a:pPr>
            <a:r>
              <a:rPr lang="en-US" altLang="en-US" sz="2400" dirty="0"/>
              <a:t>You will see the category “Unallowable” or “Invalid” on the </a:t>
            </a:r>
            <a:r>
              <a:rPr lang="en-US" altLang="en-US" sz="2400" dirty="0" err="1"/>
              <a:t>ITD</a:t>
            </a:r>
            <a:r>
              <a:rPr lang="en-US" altLang="en-US" sz="2400" dirty="0"/>
              <a:t> report. </a:t>
            </a:r>
          </a:p>
          <a:p>
            <a:pPr eaLnBrk="1" hangingPunct="1">
              <a:lnSpc>
                <a:spcPct val="90000"/>
              </a:lnSpc>
            </a:pPr>
            <a:r>
              <a:rPr lang="en-US" altLang="en-US" sz="2400" dirty="0"/>
              <a:t>The Internal Web Report ‘</a:t>
            </a:r>
            <a:r>
              <a:rPr lang="en-US" altLang="en-US" sz="2400" dirty="0" err="1"/>
              <a:t>Unallowable_or_Invalid</a:t>
            </a:r>
            <a:r>
              <a:rPr lang="en-US" altLang="en-US" sz="2400" dirty="0"/>
              <a:t>’ provides a list of grants that have such activity and should be reviewed periodically by FMs.</a:t>
            </a:r>
          </a:p>
          <a:p>
            <a:pPr lvl="1">
              <a:lnSpc>
                <a:spcPct val="90000"/>
              </a:lnSpc>
            </a:pPr>
            <a:endParaRPr lang="en-US" altLang="en-US" sz="2400" dirty="0"/>
          </a:p>
          <a:p>
            <a:pPr marL="457200" lvl="1" indent="0">
              <a:lnSpc>
                <a:spcPct val="80000"/>
              </a:lnSpc>
              <a:buNone/>
            </a:pPr>
            <a:endParaRPr lang="en-US" altLang="en-US" sz="2800" dirty="0"/>
          </a:p>
          <a:p>
            <a:pPr marL="0" indent="0" eaLnBrk="1" hangingPunct="1">
              <a:buNone/>
            </a:pPr>
            <a:endParaRPr lang="en-US" altLang="en-US" sz="3000" dirty="0"/>
          </a:p>
        </p:txBody>
      </p:sp>
    </p:spTree>
    <p:extLst>
      <p:ext uri="{BB962C8B-B14F-4D97-AF65-F5344CB8AC3E}">
        <p14:creationId xmlns:p14="http://schemas.microsoft.com/office/powerpoint/2010/main" val="24480397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547" y="274638"/>
            <a:ext cx="8889477" cy="1143000"/>
          </a:xfrm>
        </p:spPr>
        <p:txBody>
          <a:bodyPr>
            <a:noAutofit/>
          </a:bodyPr>
          <a:lstStyle/>
          <a:p>
            <a:r>
              <a:rPr lang="en-US" altLang="en-US" sz="3900" dirty="0"/>
              <a:t>Negative Billing Activity</a:t>
            </a:r>
            <a:endParaRPr lang="en-US" sz="3900" dirty="0"/>
          </a:p>
        </p:txBody>
      </p:sp>
      <p:sp>
        <p:nvSpPr>
          <p:cNvPr id="3" name="Content Placeholder 2"/>
          <p:cNvSpPr>
            <a:spLocks noGrp="1"/>
          </p:cNvSpPr>
          <p:nvPr>
            <p:ph idx="1"/>
          </p:nvPr>
        </p:nvSpPr>
        <p:spPr>
          <a:xfrm>
            <a:off x="457200" y="1191395"/>
            <a:ext cx="8229600" cy="4706331"/>
          </a:xfrm>
        </p:spPr>
        <p:txBody>
          <a:bodyPr>
            <a:noAutofit/>
          </a:bodyPr>
          <a:lstStyle/>
          <a:p>
            <a:pPr eaLnBrk="1" hangingPunct="1"/>
            <a:r>
              <a:rPr lang="en-US" altLang="en-US" sz="2400" dirty="0"/>
              <a:t>Grant billing will not run (i.e., a bill event will not “satisfy”) if the net of expenditure activity for that grant during the bill cycle is negative.</a:t>
            </a:r>
          </a:p>
          <a:p>
            <a:pPr eaLnBrk="1" hangingPunct="1"/>
            <a:r>
              <a:rPr lang="en-US" altLang="en-US" sz="2400" dirty="0"/>
              <a:t>The activity will be moved from “unbilled” status to “hold” status by a process we run prior to running Grant Billing each month.</a:t>
            </a:r>
          </a:p>
          <a:p>
            <a:pPr eaLnBrk="1" hangingPunct="1"/>
            <a:r>
              <a:rPr lang="en-US" altLang="en-US" sz="2400" dirty="0"/>
              <a:t>When there is enough positive expense activity to offset the negative activity, that same process will move everything back to “unbilled” so that it will be processed through Grant Billing.</a:t>
            </a:r>
          </a:p>
          <a:p>
            <a:pPr lvl="1">
              <a:lnSpc>
                <a:spcPct val="90000"/>
              </a:lnSpc>
            </a:pPr>
            <a:endParaRPr lang="en-US" altLang="en-US" sz="2400" dirty="0"/>
          </a:p>
          <a:p>
            <a:pPr marL="457200" lvl="1" indent="0">
              <a:lnSpc>
                <a:spcPct val="80000"/>
              </a:lnSpc>
              <a:buNone/>
            </a:pPr>
            <a:endParaRPr lang="en-US" altLang="en-US" sz="2800" dirty="0"/>
          </a:p>
          <a:p>
            <a:pPr marL="0" indent="0" eaLnBrk="1" hangingPunct="1">
              <a:buNone/>
            </a:pPr>
            <a:endParaRPr lang="en-US" altLang="en-US" sz="3000" dirty="0"/>
          </a:p>
        </p:txBody>
      </p:sp>
    </p:spTree>
    <p:extLst>
      <p:ext uri="{BB962C8B-B14F-4D97-AF65-F5344CB8AC3E}">
        <p14:creationId xmlns:p14="http://schemas.microsoft.com/office/powerpoint/2010/main" val="12377289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dirty="0"/>
              <a:t>Best Practices/Reminders </a:t>
            </a:r>
            <a:br>
              <a:rPr lang="en-US" altLang="en-US" dirty="0"/>
            </a:br>
            <a:endParaRPr lang="en-US" dirty="0"/>
          </a:p>
        </p:txBody>
      </p:sp>
      <p:sp>
        <p:nvSpPr>
          <p:cNvPr id="3" name="Content Placeholder 2"/>
          <p:cNvSpPr>
            <a:spLocks noGrp="1"/>
          </p:cNvSpPr>
          <p:nvPr>
            <p:ph idx="1"/>
          </p:nvPr>
        </p:nvSpPr>
        <p:spPr>
          <a:xfrm>
            <a:off x="457200" y="846138"/>
            <a:ext cx="8229600" cy="4706331"/>
          </a:xfrm>
        </p:spPr>
        <p:txBody>
          <a:bodyPr>
            <a:noAutofit/>
          </a:bodyPr>
          <a:lstStyle/>
          <a:p>
            <a:pPr eaLnBrk="1" hangingPunct="1">
              <a:lnSpc>
                <a:spcPct val="90000"/>
              </a:lnSpc>
            </a:pPr>
            <a:r>
              <a:rPr lang="en-US" altLang="en-US" sz="2400" dirty="0"/>
              <a:t>If the sponsor has not specified a format and frequency, please use the MSU format and monthly.</a:t>
            </a:r>
          </a:p>
          <a:p>
            <a:pPr lvl="1">
              <a:lnSpc>
                <a:spcPct val="90000"/>
              </a:lnSpc>
            </a:pPr>
            <a:r>
              <a:rPr lang="en-US" altLang="en-US" sz="2400" dirty="0"/>
              <a:t>Select a frequency that reflects how invoices are actually being sent to the sponsor - whether you are using a system generated or hand generated bill. </a:t>
            </a:r>
          </a:p>
          <a:p>
            <a:pPr lvl="1">
              <a:lnSpc>
                <a:spcPct val="90000"/>
              </a:lnSpc>
            </a:pPr>
            <a:r>
              <a:rPr lang="en-US" altLang="en-US" sz="2400" dirty="0"/>
              <a:t>What is processing through Grant Billing and being entered into AR should match what is being mailed out the door.</a:t>
            </a:r>
          </a:p>
          <a:p>
            <a:pPr eaLnBrk="1" hangingPunct="1"/>
            <a:r>
              <a:rPr lang="en-US" altLang="en-US" sz="2400" dirty="0"/>
              <a:t>Billing Maximums are set in BANNER to prevent Grant Billing from processing expenditures that are beyond the Agency’s Authorized Amount.</a:t>
            </a:r>
          </a:p>
          <a:p>
            <a:pPr eaLnBrk="1" hangingPunct="1"/>
            <a:r>
              <a:rPr lang="en-US" altLang="en-US" sz="2400" dirty="0"/>
              <a:t>Activity that occurs on account codes deemed Unallowable or Invalid will not process through Grant Billing.</a:t>
            </a:r>
          </a:p>
          <a:p>
            <a:pPr eaLnBrk="1" hangingPunct="1"/>
            <a:r>
              <a:rPr lang="en-US" altLang="en-US" sz="2400" dirty="0"/>
              <a:t>Grant billing can not process expenditure activity for a grant when the net of the unbilled activity is a negative amount.</a:t>
            </a:r>
          </a:p>
          <a:p>
            <a:pPr lvl="1">
              <a:lnSpc>
                <a:spcPct val="90000"/>
              </a:lnSpc>
            </a:pPr>
            <a:endParaRPr lang="en-US" altLang="en-US" sz="2800" dirty="0"/>
          </a:p>
          <a:p>
            <a:pPr marL="0" indent="0" eaLnBrk="1" hangingPunct="1">
              <a:buNone/>
            </a:pPr>
            <a:endParaRPr lang="en-US" altLang="en-US" sz="3000" dirty="0"/>
          </a:p>
        </p:txBody>
      </p:sp>
    </p:spTree>
    <p:extLst>
      <p:ext uri="{BB962C8B-B14F-4D97-AF65-F5344CB8AC3E}">
        <p14:creationId xmlns:p14="http://schemas.microsoft.com/office/powerpoint/2010/main" val="22776645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4400" dirty="0"/>
              <a:t>What is a Roll Up?</a:t>
            </a:r>
            <a:br>
              <a:rPr lang="en-US" altLang="en-US" dirty="0"/>
            </a:br>
            <a:endParaRPr lang="en-US" dirty="0"/>
          </a:p>
        </p:txBody>
      </p:sp>
      <p:sp>
        <p:nvSpPr>
          <p:cNvPr id="3" name="Content Placeholder 2"/>
          <p:cNvSpPr>
            <a:spLocks noGrp="1"/>
          </p:cNvSpPr>
          <p:nvPr>
            <p:ph idx="1"/>
          </p:nvPr>
        </p:nvSpPr>
        <p:spPr>
          <a:xfrm>
            <a:off x="457200" y="1251490"/>
            <a:ext cx="8229600" cy="4706331"/>
          </a:xfrm>
        </p:spPr>
        <p:txBody>
          <a:bodyPr>
            <a:noAutofit/>
          </a:bodyPr>
          <a:lstStyle/>
          <a:p>
            <a:pPr eaLnBrk="1" hangingPunct="1">
              <a:lnSpc>
                <a:spcPct val="90000"/>
              </a:lnSpc>
            </a:pPr>
            <a:r>
              <a:rPr lang="en-US" altLang="en-US" sz="2400" dirty="0"/>
              <a:t>Roll Ups are groupings of indexes for the same award that require billing or reporting activity detailed for both the individual projects as well as for the group as a whole</a:t>
            </a:r>
          </a:p>
          <a:p>
            <a:pPr lvl="1">
              <a:lnSpc>
                <a:spcPct val="90000"/>
              </a:lnSpc>
            </a:pPr>
            <a:r>
              <a:rPr lang="en-US" altLang="en-US" sz="2000" dirty="0"/>
              <a:t>Allows the FM to bill and/or report on the indexes as a group yet also see the detail by individual grant. </a:t>
            </a:r>
          </a:p>
          <a:p>
            <a:pPr lvl="1">
              <a:lnSpc>
                <a:spcPct val="90000"/>
              </a:lnSpc>
            </a:pPr>
            <a:r>
              <a:rPr lang="en-US" altLang="en-US" sz="2000" dirty="0"/>
              <a:t>Grant Billing setup of the prime carry over to the component indexes</a:t>
            </a:r>
          </a:p>
          <a:p>
            <a:pPr lvl="2">
              <a:lnSpc>
                <a:spcPct val="90000"/>
              </a:lnSpc>
            </a:pPr>
            <a:r>
              <a:rPr lang="en-US" altLang="en-US" sz="1600" dirty="0"/>
              <a:t>i.e. format, frequency, reporting etc.</a:t>
            </a:r>
          </a:p>
          <a:p>
            <a:pPr lvl="1">
              <a:lnSpc>
                <a:spcPct val="90000"/>
              </a:lnSpc>
            </a:pPr>
            <a:endParaRPr lang="en-US" altLang="en-US" sz="2000" dirty="0"/>
          </a:p>
          <a:p>
            <a:pPr eaLnBrk="1" hangingPunct="1">
              <a:lnSpc>
                <a:spcPct val="90000"/>
              </a:lnSpc>
            </a:pPr>
            <a:r>
              <a:rPr lang="en-US" altLang="en-US" sz="2400" dirty="0"/>
              <a:t>Roll Ups are named with the convention “</a:t>
            </a:r>
            <a:r>
              <a:rPr lang="en-US" altLang="en-US" sz="2400" dirty="0" err="1"/>
              <a:t>RU</a:t>
            </a:r>
            <a:r>
              <a:rPr lang="en-US" altLang="en-US" sz="2400" i="1" dirty="0" err="1"/>
              <a:t>x</a:t>
            </a:r>
            <a:r>
              <a:rPr lang="en-US" altLang="en-US" sz="2400" i="1" dirty="0"/>
              <a:t>####</a:t>
            </a:r>
            <a:r>
              <a:rPr lang="en-US" altLang="en-US" sz="2400" dirty="0"/>
              <a:t>.” (ex: “RUW6460”) using the grant/index number of the prime award in the naming</a:t>
            </a:r>
          </a:p>
          <a:p>
            <a:pPr eaLnBrk="1" hangingPunct="1">
              <a:lnSpc>
                <a:spcPct val="90000"/>
              </a:lnSpc>
            </a:pPr>
            <a:r>
              <a:rPr lang="en-US" altLang="en-US" sz="2400" dirty="0"/>
              <a:t>You can open and close indexes within a Roll Up during the project duration</a:t>
            </a:r>
          </a:p>
          <a:p>
            <a:pPr marL="0" indent="0" eaLnBrk="1" hangingPunct="1">
              <a:buNone/>
            </a:pPr>
            <a:endParaRPr lang="en-US" altLang="en-US" sz="3000" dirty="0"/>
          </a:p>
        </p:txBody>
      </p:sp>
    </p:spTree>
    <p:extLst>
      <p:ext uri="{BB962C8B-B14F-4D97-AF65-F5344CB8AC3E}">
        <p14:creationId xmlns:p14="http://schemas.microsoft.com/office/powerpoint/2010/main" val="21646253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4400" dirty="0"/>
              <a:t>EXAMPLE</a:t>
            </a:r>
            <a:endParaRPr lang="en-US" dirty="0"/>
          </a:p>
        </p:txBody>
      </p:sp>
      <p:sp>
        <p:nvSpPr>
          <p:cNvPr id="3" name="Content Placeholder 2"/>
          <p:cNvSpPr>
            <a:spLocks noGrp="1"/>
          </p:cNvSpPr>
          <p:nvPr>
            <p:ph idx="1"/>
          </p:nvPr>
        </p:nvSpPr>
        <p:spPr>
          <a:xfrm>
            <a:off x="457200" y="1251490"/>
            <a:ext cx="8229600" cy="4706331"/>
          </a:xfrm>
        </p:spPr>
        <p:txBody>
          <a:bodyPr>
            <a:noAutofit/>
          </a:bodyPr>
          <a:lstStyle/>
          <a:p>
            <a:pPr marL="0" indent="0" algn="ctr" eaLnBrk="1" hangingPunct="1">
              <a:buNone/>
            </a:pPr>
            <a:r>
              <a:rPr lang="en-US" altLang="en-US" sz="3000" dirty="0"/>
              <a:t>A Montana Wheat and Barley Project is awarded to MSU. The award is divided into 20 individual grants cross departmentally. The sponsor wants to see one invoice/report per project but the FM needs to monitor the breakdown of the spending on the overall award.</a:t>
            </a:r>
          </a:p>
          <a:p>
            <a:pPr marL="0" indent="0" eaLnBrk="1" hangingPunct="1">
              <a:buNone/>
            </a:pPr>
            <a:endParaRPr lang="en-US" altLang="en-US" sz="3000" dirty="0"/>
          </a:p>
          <a:p>
            <a:r>
              <a:rPr lang="en-US" altLang="en-US" sz="2400" dirty="0"/>
              <a:t>The FM can create a Roll Up to receive one invoice/report for the project combined. But can also request to receive the component detail for each grant individually. </a:t>
            </a:r>
          </a:p>
          <a:p>
            <a:pPr marL="0" indent="0" eaLnBrk="1" hangingPunct="1">
              <a:buNone/>
            </a:pPr>
            <a:endParaRPr lang="en-US" altLang="en-US" sz="3000" dirty="0"/>
          </a:p>
        </p:txBody>
      </p:sp>
    </p:spTree>
    <p:extLst>
      <p:ext uri="{BB962C8B-B14F-4D97-AF65-F5344CB8AC3E}">
        <p14:creationId xmlns:p14="http://schemas.microsoft.com/office/powerpoint/2010/main" val="3656239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normAutofit fontScale="92500"/>
          </a:bodyPr>
          <a:lstStyle/>
          <a:p>
            <a:pPr eaLnBrk="1" hangingPunct="1"/>
            <a:r>
              <a:rPr lang="en-US" altLang="en-US" sz="3200" dirty="0"/>
              <a:t>Grant Billing is a tool provided within the Research Accounting module of BANNER Finance.</a:t>
            </a:r>
          </a:p>
          <a:p>
            <a:pPr eaLnBrk="1" hangingPunct="1"/>
            <a:r>
              <a:rPr lang="en-US" altLang="en-US" sz="3200" dirty="0"/>
              <a:t>It was implemented in August of 2002, three years after MSU began using BANNER.</a:t>
            </a:r>
          </a:p>
          <a:p>
            <a:pPr eaLnBrk="1" hangingPunct="1"/>
            <a:r>
              <a:rPr lang="en-US" altLang="en-US" sz="3200" dirty="0"/>
              <a:t>Grant Billing was implemented with the goal of  providing FMs with system-generated invoices and reports that can be used to bill or report to sponsors in an accurate, consistent and timely manner.</a:t>
            </a:r>
          </a:p>
        </p:txBody>
      </p:sp>
    </p:spTree>
    <p:extLst>
      <p:ext uri="{BB962C8B-B14F-4D97-AF65-F5344CB8AC3E}">
        <p14:creationId xmlns:p14="http://schemas.microsoft.com/office/powerpoint/2010/main" val="2793374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a:t>
            </a:r>
          </a:p>
        </p:txBody>
      </p:sp>
      <p:sp>
        <p:nvSpPr>
          <p:cNvPr id="3" name="Content Placeholder 2"/>
          <p:cNvSpPr>
            <a:spLocks noGrp="1"/>
          </p:cNvSpPr>
          <p:nvPr>
            <p:ph idx="1"/>
          </p:nvPr>
        </p:nvSpPr>
        <p:spPr/>
        <p:txBody>
          <a:bodyPr>
            <a:normAutofit fontScale="92500" lnSpcReduction="20000"/>
          </a:bodyPr>
          <a:lstStyle/>
          <a:p>
            <a:pPr eaLnBrk="1" hangingPunct="1"/>
            <a:r>
              <a:rPr lang="en-US" altLang="en-US" dirty="0"/>
              <a:t>The Grant Billing module stores expenditure activity during the billing accrual period as “unbilled “</a:t>
            </a:r>
          </a:p>
          <a:p>
            <a:pPr lvl="1"/>
            <a:r>
              <a:rPr lang="en-US" altLang="en-US" dirty="0"/>
              <a:t>Every evening the automated deferred grant process runs to create an entry for accrued revenue (credit) and unbilled activity (debit)</a:t>
            </a:r>
          </a:p>
          <a:p>
            <a:pPr eaLnBrk="1" hangingPunct="1"/>
            <a:r>
              <a:rPr lang="en-US" altLang="en-US" sz="3200" dirty="0"/>
              <a:t>At the end of your billing term, accounting staff run the billing process to move those expenditures to “billed” to produce an invoice based on your format and frequency choices</a:t>
            </a:r>
          </a:p>
          <a:p>
            <a:pPr lvl="1"/>
            <a:r>
              <a:rPr lang="en-US" altLang="en-US" dirty="0"/>
              <a:t>The billing process reverses the unbilled (credit) and (debits) billed or accounts receivable in Banner</a:t>
            </a:r>
          </a:p>
          <a:p>
            <a:pPr eaLnBrk="1" hangingPunct="1"/>
            <a:endParaRPr lang="en-US" altLang="en-US" sz="3200" dirty="0"/>
          </a:p>
        </p:txBody>
      </p:sp>
    </p:spTree>
    <p:extLst>
      <p:ext uri="{BB962C8B-B14F-4D97-AF65-F5344CB8AC3E}">
        <p14:creationId xmlns:p14="http://schemas.microsoft.com/office/powerpoint/2010/main" val="3980869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Setting up Grant Billing</a:t>
            </a:r>
            <a:endParaRPr lang="en-US" dirty="0"/>
          </a:p>
        </p:txBody>
      </p:sp>
      <p:sp>
        <p:nvSpPr>
          <p:cNvPr id="3" name="Content Placeholder 2"/>
          <p:cNvSpPr>
            <a:spLocks noGrp="1"/>
          </p:cNvSpPr>
          <p:nvPr>
            <p:ph idx="1"/>
          </p:nvPr>
        </p:nvSpPr>
        <p:spPr/>
        <p:txBody>
          <a:bodyPr>
            <a:noAutofit/>
          </a:bodyPr>
          <a:lstStyle/>
          <a:p>
            <a:pPr eaLnBrk="1" hangingPunct="1">
              <a:defRPr/>
            </a:pPr>
            <a:r>
              <a:rPr lang="en-US" altLang="en-US" sz="3000" dirty="0"/>
              <a:t>Setup of “Events” happens during grant opening in </a:t>
            </a:r>
            <a:r>
              <a:rPr lang="en-US" altLang="en-US" sz="3000" dirty="0" err="1"/>
              <a:t>eGrants</a:t>
            </a:r>
            <a:r>
              <a:rPr lang="en-US" altLang="en-US" sz="3000" dirty="0"/>
              <a:t> </a:t>
            </a:r>
          </a:p>
          <a:p>
            <a:pPr eaLnBrk="1" hangingPunct="1"/>
            <a:r>
              <a:rPr lang="en-US" altLang="en-US" sz="3000" dirty="0"/>
              <a:t>The bill and or/report set-up in BANNER is based on the terms of the award by the sponsor</a:t>
            </a:r>
          </a:p>
          <a:p>
            <a:pPr eaLnBrk="1" hangingPunct="1"/>
            <a:r>
              <a:rPr lang="en-US" altLang="en-US" sz="3000" dirty="0"/>
              <a:t>The FM is responsible for reviewing the terms of the award and determining the criteria for these events. </a:t>
            </a:r>
          </a:p>
          <a:p>
            <a:pPr marL="0" indent="0" eaLnBrk="1" hangingPunct="1">
              <a:buNone/>
            </a:pPr>
            <a:endParaRPr lang="en-US" altLang="en-US" sz="3000" dirty="0"/>
          </a:p>
        </p:txBody>
      </p:sp>
    </p:spTree>
    <p:extLst>
      <p:ext uri="{BB962C8B-B14F-4D97-AF65-F5344CB8AC3E}">
        <p14:creationId xmlns:p14="http://schemas.microsoft.com/office/powerpoint/2010/main" val="512126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Setting up Grant Billing</a:t>
            </a:r>
            <a:endParaRPr lang="en-US" dirty="0"/>
          </a:p>
        </p:txBody>
      </p:sp>
      <p:sp>
        <p:nvSpPr>
          <p:cNvPr id="3" name="Content Placeholder 2"/>
          <p:cNvSpPr>
            <a:spLocks noGrp="1"/>
          </p:cNvSpPr>
          <p:nvPr>
            <p:ph idx="1"/>
          </p:nvPr>
        </p:nvSpPr>
        <p:spPr/>
        <p:txBody>
          <a:bodyPr>
            <a:noAutofit/>
          </a:bodyPr>
          <a:lstStyle/>
          <a:p>
            <a:pPr eaLnBrk="1" hangingPunct="1">
              <a:defRPr/>
            </a:pPr>
            <a:r>
              <a:rPr lang="en-US" altLang="en-US" sz="3000" dirty="0"/>
              <a:t>FM determines:</a:t>
            </a:r>
          </a:p>
          <a:p>
            <a:pPr lvl="1">
              <a:defRPr/>
            </a:pPr>
            <a:r>
              <a:rPr lang="en-US" altLang="en-US" sz="2600" dirty="0"/>
              <a:t>the format of the bill required by the sponsor</a:t>
            </a:r>
          </a:p>
          <a:p>
            <a:pPr lvl="1">
              <a:defRPr/>
            </a:pPr>
            <a:r>
              <a:rPr lang="en-US" altLang="en-US" sz="2600" dirty="0"/>
              <a:t>the frequency a bill should be submitted to the sponsor</a:t>
            </a:r>
          </a:p>
          <a:p>
            <a:pPr lvl="1">
              <a:defRPr/>
            </a:pPr>
            <a:r>
              <a:rPr lang="en-US" altLang="en-US" sz="2600" dirty="0"/>
              <a:t>where the bill should be sent, physical and email address</a:t>
            </a:r>
          </a:p>
          <a:p>
            <a:pPr lvl="1">
              <a:defRPr/>
            </a:pPr>
            <a:r>
              <a:rPr lang="en-US" altLang="en-US" sz="2600" dirty="0"/>
              <a:t>any applicable billing minimum</a:t>
            </a:r>
          </a:p>
          <a:p>
            <a:pPr marL="0" indent="0" eaLnBrk="1" hangingPunct="1">
              <a:buNone/>
            </a:pPr>
            <a:endParaRPr lang="en-US" altLang="en-US" sz="3000" dirty="0"/>
          </a:p>
        </p:txBody>
      </p:sp>
    </p:spTree>
    <p:extLst>
      <p:ext uri="{BB962C8B-B14F-4D97-AF65-F5344CB8AC3E}">
        <p14:creationId xmlns:p14="http://schemas.microsoft.com/office/powerpoint/2010/main" val="3540449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Determining Bill Format</a:t>
            </a:r>
            <a:endParaRPr lang="en-US" dirty="0"/>
          </a:p>
        </p:txBody>
      </p:sp>
      <p:sp>
        <p:nvSpPr>
          <p:cNvPr id="3" name="Content Placeholder 2"/>
          <p:cNvSpPr>
            <a:spLocks noGrp="1"/>
          </p:cNvSpPr>
          <p:nvPr>
            <p:ph idx="1"/>
          </p:nvPr>
        </p:nvSpPr>
        <p:spPr/>
        <p:txBody>
          <a:bodyPr>
            <a:noAutofit/>
          </a:bodyPr>
          <a:lstStyle/>
          <a:p>
            <a:pPr eaLnBrk="1" hangingPunct="1">
              <a:defRPr/>
            </a:pPr>
            <a:r>
              <a:rPr lang="en-US" altLang="en-US" sz="3000" dirty="0"/>
              <a:t>BANNER Grant Billing has the following billing and reporting formats available </a:t>
            </a:r>
            <a:r>
              <a:rPr lang="en-US" altLang="en-US" sz="3000" i="1" dirty="0"/>
              <a:t>(we call these printable bill formats as output will be produced to send to a sponsor)</a:t>
            </a:r>
          </a:p>
          <a:p>
            <a:pPr lvl="1">
              <a:defRPr/>
            </a:pPr>
            <a:r>
              <a:rPr lang="en-US" altLang="en-US" sz="2600" dirty="0"/>
              <a:t>MSU Invoice (OSP preferred) or SF270</a:t>
            </a:r>
          </a:p>
          <a:p>
            <a:pPr lvl="1">
              <a:defRPr/>
            </a:pPr>
            <a:r>
              <a:rPr lang="en-US" altLang="en-US" sz="2600" dirty="0"/>
              <a:t>MSU Report or SF425</a:t>
            </a:r>
          </a:p>
          <a:p>
            <a:pPr eaLnBrk="1" hangingPunct="1">
              <a:defRPr/>
            </a:pPr>
            <a:r>
              <a:rPr lang="en-US" altLang="en-US" sz="3000" dirty="0"/>
              <a:t>If the sponsor requires one of these formats, you would indicate that on the </a:t>
            </a:r>
            <a:r>
              <a:rPr lang="en-US" altLang="en-US" sz="3000" dirty="0" err="1"/>
              <a:t>eGrants</a:t>
            </a:r>
            <a:r>
              <a:rPr lang="en-US" altLang="en-US" sz="3000" dirty="0"/>
              <a:t> Worksheet for “BILL- Format” and “Report-Format” </a:t>
            </a:r>
          </a:p>
          <a:p>
            <a:pPr marL="0" indent="0" eaLnBrk="1" hangingPunct="1">
              <a:buNone/>
            </a:pPr>
            <a:endParaRPr lang="en-US" altLang="en-US" sz="3000" dirty="0"/>
          </a:p>
        </p:txBody>
      </p:sp>
    </p:spTree>
    <p:extLst>
      <p:ext uri="{BB962C8B-B14F-4D97-AF65-F5344CB8AC3E}">
        <p14:creationId xmlns:p14="http://schemas.microsoft.com/office/powerpoint/2010/main" val="2051813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Determining Bill Format</a:t>
            </a:r>
            <a:endParaRPr lang="en-US" dirty="0"/>
          </a:p>
        </p:txBody>
      </p:sp>
      <p:sp>
        <p:nvSpPr>
          <p:cNvPr id="3" name="Content Placeholder 2"/>
          <p:cNvSpPr>
            <a:spLocks noGrp="1"/>
          </p:cNvSpPr>
          <p:nvPr>
            <p:ph idx="1"/>
          </p:nvPr>
        </p:nvSpPr>
        <p:spPr>
          <a:xfrm>
            <a:off x="457200" y="1336250"/>
            <a:ext cx="8229600" cy="4525963"/>
          </a:xfrm>
        </p:spPr>
        <p:txBody>
          <a:bodyPr>
            <a:noAutofit/>
          </a:bodyPr>
          <a:lstStyle/>
          <a:p>
            <a:pPr eaLnBrk="1" hangingPunct="1">
              <a:defRPr/>
            </a:pPr>
            <a:r>
              <a:rPr lang="en-US" altLang="en-US" sz="3000" dirty="0"/>
              <a:t>If the sponsor requires something other than that, you have the following options:</a:t>
            </a:r>
          </a:p>
          <a:p>
            <a:pPr lvl="1"/>
            <a:r>
              <a:rPr lang="en-US" altLang="en-US" sz="2000" dirty="0" err="1"/>
              <a:t>SPCL</a:t>
            </a:r>
            <a:r>
              <a:rPr lang="en-US" altLang="en-US" sz="2000" dirty="0"/>
              <a:t>- “Special”</a:t>
            </a:r>
            <a:r>
              <a:rPr lang="en-US" altLang="en-US" sz="2400" dirty="0"/>
              <a:t> </a:t>
            </a:r>
            <a:r>
              <a:rPr lang="en-US" altLang="en-US" sz="2000" dirty="0"/>
              <a:t>This is the format that should be selected if a sponsor has an Agency-specific bill format they require for invoicing. </a:t>
            </a:r>
          </a:p>
          <a:p>
            <a:pPr lvl="1"/>
            <a:r>
              <a:rPr lang="en-US" altLang="en-US" sz="2000" dirty="0"/>
              <a:t>LS- “Lump Sum” This is the format that should be selected if you are billing on set amounts or deliverable based.</a:t>
            </a:r>
          </a:p>
          <a:p>
            <a:pPr lvl="1"/>
            <a:r>
              <a:rPr lang="en-US" altLang="en-US" sz="2000" dirty="0" err="1"/>
              <a:t>NOPR</a:t>
            </a:r>
            <a:r>
              <a:rPr lang="en-US" altLang="en-US" sz="2000" dirty="0"/>
              <a:t>- “No Print” This is the format to be selected for all other billing scenarios, such as when all funds are received up front, or the sponsor is on a fixed payment schedule.</a:t>
            </a:r>
          </a:p>
          <a:p>
            <a:pPr lvl="1"/>
            <a:r>
              <a:rPr lang="en-US" altLang="en-US" sz="2000" dirty="0"/>
              <a:t>LOC- “Generic Letter of Credit” This is the format that should be selected if federal and on a letter of credit.</a:t>
            </a:r>
          </a:p>
          <a:p>
            <a:pPr marL="457200" lvl="1" indent="0" algn="ctr">
              <a:buNone/>
            </a:pPr>
            <a:r>
              <a:rPr lang="en-US" altLang="en-US" sz="2000" i="1" dirty="0">
                <a:solidFill>
                  <a:srgbClr val="FF0000"/>
                </a:solidFill>
              </a:rPr>
              <a:t>*These are considered non-printable bill formats – they will update Banner but not produce a paper output*</a:t>
            </a:r>
            <a:endParaRPr lang="en-US" altLang="en-US" sz="2400" i="1" dirty="0">
              <a:solidFill>
                <a:srgbClr val="FF0000"/>
              </a:solidFill>
            </a:endParaRPr>
          </a:p>
          <a:p>
            <a:pPr lvl="1">
              <a:defRPr/>
            </a:pPr>
            <a:endParaRPr lang="en-US" altLang="en-US" sz="2600" dirty="0"/>
          </a:p>
          <a:p>
            <a:pPr marL="0" indent="0" eaLnBrk="1" hangingPunct="1">
              <a:buNone/>
            </a:pPr>
            <a:endParaRPr lang="en-US" altLang="en-US" sz="3000" dirty="0"/>
          </a:p>
        </p:txBody>
      </p:sp>
    </p:spTree>
    <p:extLst>
      <p:ext uri="{BB962C8B-B14F-4D97-AF65-F5344CB8AC3E}">
        <p14:creationId xmlns:p14="http://schemas.microsoft.com/office/powerpoint/2010/main" val="3760496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Determining Bill Frequency</a:t>
            </a:r>
            <a:endParaRPr lang="en-US" dirty="0"/>
          </a:p>
        </p:txBody>
      </p:sp>
      <p:sp>
        <p:nvSpPr>
          <p:cNvPr id="3" name="Content Placeholder 2"/>
          <p:cNvSpPr>
            <a:spLocks noGrp="1"/>
          </p:cNvSpPr>
          <p:nvPr>
            <p:ph idx="1"/>
          </p:nvPr>
        </p:nvSpPr>
        <p:spPr>
          <a:xfrm>
            <a:off x="457200" y="1336250"/>
            <a:ext cx="8229600" cy="4706331"/>
          </a:xfrm>
        </p:spPr>
        <p:txBody>
          <a:bodyPr>
            <a:noAutofit/>
          </a:bodyPr>
          <a:lstStyle/>
          <a:p>
            <a:pPr eaLnBrk="1" hangingPunct="1"/>
            <a:r>
              <a:rPr lang="en-US" altLang="en-US" sz="2800" dirty="0"/>
              <a:t>The bill frequency indicated by the FM on the </a:t>
            </a:r>
            <a:r>
              <a:rPr lang="en-US" altLang="en-US" sz="2800" dirty="0" err="1"/>
              <a:t>eGrant</a:t>
            </a:r>
            <a:r>
              <a:rPr lang="en-US" altLang="en-US" sz="2800" dirty="0"/>
              <a:t> Worksheet should reflect the sponsor’s invoicing requirements, regardless of whether the FM is using a system generated or hand generated bill. </a:t>
            </a:r>
          </a:p>
          <a:p>
            <a:pPr lvl="1" eaLnBrk="1" hangingPunct="1"/>
            <a:r>
              <a:rPr lang="en-US" altLang="en-US" sz="2400" dirty="0"/>
              <a:t>M “Monthly” (on the last day of each month) </a:t>
            </a:r>
          </a:p>
          <a:p>
            <a:pPr lvl="2"/>
            <a:r>
              <a:rPr lang="en-US" altLang="en-US" sz="2000" i="1" dirty="0"/>
              <a:t>Most Common </a:t>
            </a:r>
          </a:p>
          <a:p>
            <a:pPr lvl="1" eaLnBrk="1" hangingPunct="1"/>
            <a:r>
              <a:rPr lang="en-US" altLang="en-US" sz="2400" dirty="0"/>
              <a:t>Q “Quarterly” (typically 3/31, 6/30, 9/30, and 12/31) unless otherwise indicated by FM</a:t>
            </a:r>
          </a:p>
          <a:p>
            <a:pPr lvl="1" eaLnBrk="1" hangingPunct="1"/>
            <a:r>
              <a:rPr lang="en-US" altLang="en-US" sz="2400" dirty="0"/>
              <a:t>SA “Semi-Annually” (typically 6/30 and 12/31) unless otherwise indicated by FM)</a:t>
            </a:r>
          </a:p>
          <a:p>
            <a:pPr lvl="1" eaLnBrk="1" hangingPunct="1"/>
            <a:r>
              <a:rPr lang="en-US" altLang="en-US" sz="2400" dirty="0"/>
              <a:t>A “Annually” (can be calendar or grant year)</a:t>
            </a:r>
          </a:p>
          <a:p>
            <a:pPr lvl="1">
              <a:defRPr/>
            </a:pPr>
            <a:endParaRPr lang="en-US" altLang="en-US" sz="2600" dirty="0"/>
          </a:p>
          <a:p>
            <a:pPr marL="0" indent="0" eaLnBrk="1" hangingPunct="1">
              <a:buNone/>
            </a:pPr>
            <a:endParaRPr lang="en-US" altLang="en-US" sz="3000" dirty="0"/>
          </a:p>
        </p:txBody>
      </p:sp>
    </p:spTree>
    <p:extLst>
      <p:ext uri="{BB962C8B-B14F-4D97-AF65-F5344CB8AC3E}">
        <p14:creationId xmlns:p14="http://schemas.microsoft.com/office/powerpoint/2010/main" val="4057844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Determining Bill Frequency</a:t>
            </a:r>
            <a:endParaRPr lang="en-US" dirty="0"/>
          </a:p>
        </p:txBody>
      </p:sp>
      <p:sp>
        <p:nvSpPr>
          <p:cNvPr id="3" name="Content Placeholder 2"/>
          <p:cNvSpPr>
            <a:spLocks noGrp="1"/>
          </p:cNvSpPr>
          <p:nvPr>
            <p:ph idx="1"/>
          </p:nvPr>
        </p:nvSpPr>
        <p:spPr>
          <a:xfrm>
            <a:off x="457200" y="1336250"/>
            <a:ext cx="8229600" cy="4706331"/>
          </a:xfrm>
        </p:spPr>
        <p:txBody>
          <a:bodyPr>
            <a:noAutofit/>
          </a:bodyPr>
          <a:lstStyle/>
          <a:p>
            <a:pPr eaLnBrk="1" hangingPunct="1"/>
            <a:r>
              <a:rPr lang="en-US" altLang="en-US" sz="2800" dirty="0"/>
              <a:t>The Accounting Staff determine the duration of the billing and reporting events based on the frequency indicated by the FM and the Project Period Start and End Dates. </a:t>
            </a:r>
          </a:p>
          <a:p>
            <a:r>
              <a:rPr lang="en-US" altLang="en-US" sz="2800" dirty="0"/>
              <a:t>Events are scheduled to continue up to, but not beyond, 90 days past the end date of the grant. </a:t>
            </a:r>
          </a:p>
          <a:p>
            <a:pPr lvl="1"/>
            <a:r>
              <a:rPr lang="en-US" altLang="en-US" sz="2400" dirty="0"/>
              <a:t>This ensures that the Grant Billing process will continue to run as final expenditure activity is occurring during the allowable closeout period.</a:t>
            </a:r>
          </a:p>
          <a:p>
            <a:pPr eaLnBrk="1" hangingPunct="1"/>
            <a:endParaRPr lang="en-US" altLang="en-US" sz="2800" dirty="0"/>
          </a:p>
          <a:p>
            <a:pPr marL="0" indent="0" eaLnBrk="1" hangingPunct="1">
              <a:buNone/>
            </a:pPr>
            <a:endParaRPr lang="en-US" altLang="en-US" sz="3000" dirty="0"/>
          </a:p>
        </p:txBody>
      </p:sp>
    </p:spTree>
    <p:extLst>
      <p:ext uri="{BB962C8B-B14F-4D97-AF65-F5344CB8AC3E}">
        <p14:creationId xmlns:p14="http://schemas.microsoft.com/office/powerpoint/2010/main" val="3099039859"/>
      </p:ext>
    </p:extLst>
  </p:cSld>
  <p:clrMapOvr>
    <a:masterClrMapping/>
  </p:clrMapOvr>
</p:sld>
</file>

<file path=ppt/theme/theme1.xml><?xml version="1.0" encoding="utf-8"?>
<a:theme xmlns:a="http://schemas.openxmlformats.org/drawingml/2006/main" name="1_Custom Design">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B11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229</TotalTime>
  <Words>1513</Words>
  <Application>Microsoft Office PowerPoint</Application>
  <PresentationFormat>On-screen Show (4:3)</PresentationFormat>
  <Paragraphs>101</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1_Custom Design</vt:lpstr>
      <vt:lpstr>GRANT BILLING</vt:lpstr>
      <vt:lpstr>Background</vt:lpstr>
      <vt:lpstr>Process</vt:lpstr>
      <vt:lpstr>Setting up Grant Billing</vt:lpstr>
      <vt:lpstr>Setting up Grant Billing</vt:lpstr>
      <vt:lpstr>Determining Bill Format</vt:lpstr>
      <vt:lpstr>Determining Bill Format</vt:lpstr>
      <vt:lpstr>Determining Bill Frequency</vt:lpstr>
      <vt:lpstr>Determining Bill Frequency</vt:lpstr>
      <vt:lpstr>Examples:</vt:lpstr>
      <vt:lpstr>Determining Billing Address</vt:lpstr>
      <vt:lpstr>Determining Bill Minimums</vt:lpstr>
      <vt:lpstr>Bill Maximum</vt:lpstr>
      <vt:lpstr>Unallowable &amp; Invalid Expenditure Activity</vt:lpstr>
      <vt:lpstr>Negative Billing Activity</vt:lpstr>
      <vt:lpstr>Best Practices/Reminders  </vt:lpstr>
      <vt:lpstr>What is a Roll Up? </vt:lpstr>
      <vt:lpstr>EXAMPLE</vt:lpstr>
    </vt:vector>
  </TitlesOfParts>
  <Company>Montana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 Lambert</dc:creator>
  <cp:lastModifiedBy>Kastella, Peggy</cp:lastModifiedBy>
  <cp:revision>73</cp:revision>
  <dcterms:created xsi:type="dcterms:W3CDTF">2012-04-26T20:02:36Z</dcterms:created>
  <dcterms:modified xsi:type="dcterms:W3CDTF">2021-09-29T18:11:41Z</dcterms:modified>
</cp:coreProperties>
</file>