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7" r:id="rId4"/>
    <p:sldId id="259" r:id="rId5"/>
    <p:sldId id="261" r:id="rId6"/>
    <p:sldId id="262" r:id="rId7"/>
    <p:sldId id="260" r:id="rId8"/>
    <p:sldId id="272" r:id="rId9"/>
    <p:sldId id="271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4" r:id="rId1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2" autoAdjust="0"/>
    <p:restoredTop sz="94170" autoAdjust="0"/>
  </p:normalViewPr>
  <p:slideViewPr>
    <p:cSldViewPr showGuides="1">
      <p:cViewPr varScale="1">
        <p:scale>
          <a:sx n="69" d="100"/>
          <a:sy n="69" d="100"/>
        </p:scale>
        <p:origin x="12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58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0F92831-540A-4270-AACA-A8161C10C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805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662F4A9-2020-4B08-90AD-786AEB801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357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0510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7656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9322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1221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0606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6882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830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0078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541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9953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1674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3134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555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7083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3370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6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1904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6F514-582A-49BF-9620-2AF96D805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9141A-590A-4865-9517-72488BA9E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7D7F5-764A-44EC-A8FE-CC29B6DC4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128F7-1204-4A35-BDBF-0504501C5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0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1A5A9-2271-4593-8677-417D03154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FC56E-43DB-4430-A525-97FB8E991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C45F4-7EFA-43CE-B1D1-8D0D67D23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2BF67-C256-4969-B335-3354BFB94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D1BF5-F85F-474D-8422-BFC958745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F4612-0779-4999-8CC2-FA70A9D1B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0FFC9-E245-4831-9587-2F9F14789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B58E1-C600-4CB0-A73F-4DDF1A0B4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6B22A74-6887-4B6C-840A-32E2F3594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Brief Introduction</a:t>
            </a:r>
            <a:br>
              <a:rPr lang="en-US" smtClean="0"/>
            </a:br>
            <a:r>
              <a:rPr lang="en-US" smtClean="0"/>
              <a:t>to</a:t>
            </a:r>
            <a:br>
              <a:rPr lang="en-US" smtClean="0"/>
            </a:br>
            <a:r>
              <a:rPr lang="en-US" smtClean="0"/>
              <a:t>Musical Acoustics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51325"/>
            <a:ext cx="6400800" cy="1387475"/>
          </a:xfrm>
        </p:spPr>
        <p:txBody>
          <a:bodyPr/>
          <a:lstStyle/>
          <a:p>
            <a:pPr eaLnBrk="1" hangingPunct="1"/>
            <a:r>
              <a:rPr lang="en-US" sz="2400" i="1" dirty="0" smtClean="0"/>
              <a:t>EELE217</a:t>
            </a:r>
          </a:p>
          <a:p>
            <a:pPr eaLnBrk="1" hangingPunct="1"/>
            <a:r>
              <a:rPr lang="en-US" sz="2400" i="1" dirty="0" smtClean="0"/>
              <a:t>R.C. Maher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Rhythm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Beats per minute</a:t>
            </a:r>
          </a:p>
          <a:p>
            <a:pPr eaLnBrk="1" hangingPunct="1"/>
            <a:r>
              <a:rPr lang="en-US" smtClean="0"/>
              <a:t>Beats per measure (time signature)</a:t>
            </a:r>
          </a:p>
          <a:p>
            <a:pPr eaLnBrk="1" hangingPunct="1"/>
            <a:r>
              <a:rPr lang="en-US" smtClean="0"/>
              <a:t>Duration of musical notes specified in fractions:</a:t>
            </a:r>
            <a:br>
              <a:rPr lang="en-US" smtClean="0"/>
            </a:br>
            <a:r>
              <a:rPr lang="en-US" smtClean="0"/>
              <a:t>whole, half, quarter, eighth, sixteenth, 32</a:t>
            </a:r>
            <a:r>
              <a:rPr lang="en-US" baseline="30000" smtClean="0"/>
              <a:t>nd</a:t>
            </a:r>
            <a:r>
              <a:rPr lang="en-US" smtClean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Notation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Notation specifies pitches, durations, and time evolution</a:t>
            </a:r>
          </a:p>
          <a:p>
            <a:pPr eaLnBrk="1" hangingPunct="1"/>
            <a:r>
              <a:rPr lang="en-US" smtClean="0"/>
              <a:t>Representation is like a spectrogram:  frequency vs. time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920875" y="3886200"/>
          <a:ext cx="5724525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hoto Editor Photo" r:id="rId4" imgW="5723810" imgH="2752381" progId="">
                  <p:embed/>
                </p:oleObj>
              </mc:Choice>
              <mc:Fallback>
                <p:oleObj name="Photo Editor Photo" r:id="rId4" imgW="5723810" imgH="275238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3886200"/>
                        <a:ext cx="5724525" cy="275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Tuning Frequencies</a:t>
            </a:r>
          </a:p>
        </p:txBody>
      </p:sp>
      <p:grpSp>
        <p:nvGrpSpPr>
          <p:cNvPr id="12292" name="Group 17"/>
          <p:cNvGrpSpPr>
            <a:grpSpLocks/>
          </p:cNvGrpSpPr>
          <p:nvPr/>
        </p:nvGrpSpPr>
        <p:grpSpPr bwMode="auto">
          <a:xfrm rot="5400000">
            <a:off x="2606676" y="4479925"/>
            <a:ext cx="1187450" cy="1279525"/>
            <a:chOff x="1210" y="1757"/>
            <a:chExt cx="748" cy="806"/>
          </a:xfrm>
        </p:grpSpPr>
        <p:sp>
          <p:nvSpPr>
            <p:cNvPr id="12396" name="Rectangle 4"/>
            <p:cNvSpPr>
              <a:spLocks noChangeArrowheads="1"/>
            </p:cNvSpPr>
            <p:nvPr/>
          </p:nvSpPr>
          <p:spPr bwMode="auto">
            <a:xfrm>
              <a:off x="1210" y="175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" name="Rectangle 5"/>
            <p:cNvSpPr>
              <a:spLocks noChangeArrowheads="1"/>
            </p:cNvSpPr>
            <p:nvPr/>
          </p:nvSpPr>
          <p:spPr bwMode="auto">
            <a:xfrm>
              <a:off x="1210" y="187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" name="Rectangle 6"/>
            <p:cNvSpPr>
              <a:spLocks noChangeArrowheads="1"/>
            </p:cNvSpPr>
            <p:nvPr/>
          </p:nvSpPr>
          <p:spPr bwMode="auto">
            <a:xfrm>
              <a:off x="1210" y="198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9" name="Rectangle 7"/>
            <p:cNvSpPr>
              <a:spLocks noChangeArrowheads="1"/>
            </p:cNvSpPr>
            <p:nvPr/>
          </p:nvSpPr>
          <p:spPr bwMode="auto">
            <a:xfrm>
              <a:off x="1210" y="210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0" name="Rectangle 8"/>
            <p:cNvSpPr>
              <a:spLocks noChangeArrowheads="1"/>
            </p:cNvSpPr>
            <p:nvPr/>
          </p:nvSpPr>
          <p:spPr bwMode="auto">
            <a:xfrm>
              <a:off x="1210" y="221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1" name="Rectangle 9"/>
            <p:cNvSpPr>
              <a:spLocks noChangeArrowheads="1"/>
            </p:cNvSpPr>
            <p:nvPr/>
          </p:nvSpPr>
          <p:spPr bwMode="auto">
            <a:xfrm>
              <a:off x="1210" y="2333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2" name="Rectangle 10"/>
            <p:cNvSpPr>
              <a:spLocks noChangeArrowheads="1"/>
            </p:cNvSpPr>
            <p:nvPr/>
          </p:nvSpPr>
          <p:spPr bwMode="auto">
            <a:xfrm>
              <a:off x="1210" y="244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3" name="Rectangle 12"/>
            <p:cNvSpPr>
              <a:spLocks noChangeArrowheads="1"/>
            </p:cNvSpPr>
            <p:nvPr/>
          </p:nvSpPr>
          <p:spPr bwMode="auto">
            <a:xfrm>
              <a:off x="1210" y="2420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4" name="Rectangle 13"/>
            <p:cNvSpPr>
              <a:spLocks noChangeArrowheads="1"/>
            </p:cNvSpPr>
            <p:nvPr/>
          </p:nvSpPr>
          <p:spPr bwMode="auto">
            <a:xfrm>
              <a:off x="1210" y="230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5" name="Rectangle 14"/>
            <p:cNvSpPr>
              <a:spLocks noChangeArrowheads="1"/>
            </p:cNvSpPr>
            <p:nvPr/>
          </p:nvSpPr>
          <p:spPr bwMode="auto">
            <a:xfrm>
              <a:off x="1210" y="207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6" name="Rectangle 15"/>
            <p:cNvSpPr>
              <a:spLocks noChangeArrowheads="1"/>
            </p:cNvSpPr>
            <p:nvPr/>
          </p:nvSpPr>
          <p:spPr bwMode="auto">
            <a:xfrm>
              <a:off x="1210" y="1959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7" name="Rectangle 16"/>
            <p:cNvSpPr>
              <a:spLocks noChangeArrowheads="1"/>
            </p:cNvSpPr>
            <p:nvPr/>
          </p:nvSpPr>
          <p:spPr bwMode="auto">
            <a:xfrm>
              <a:off x="1210" y="184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3" name="Group 18"/>
          <p:cNvGrpSpPr>
            <a:grpSpLocks/>
          </p:cNvGrpSpPr>
          <p:nvPr/>
        </p:nvGrpSpPr>
        <p:grpSpPr bwMode="auto">
          <a:xfrm rot="5400000">
            <a:off x="1325563" y="4479925"/>
            <a:ext cx="1187450" cy="1279525"/>
            <a:chOff x="1210" y="1757"/>
            <a:chExt cx="748" cy="806"/>
          </a:xfrm>
        </p:grpSpPr>
        <p:sp>
          <p:nvSpPr>
            <p:cNvPr id="12384" name="Rectangle 19"/>
            <p:cNvSpPr>
              <a:spLocks noChangeArrowheads="1"/>
            </p:cNvSpPr>
            <p:nvPr/>
          </p:nvSpPr>
          <p:spPr bwMode="auto">
            <a:xfrm>
              <a:off x="1210" y="175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5" name="Rectangle 20"/>
            <p:cNvSpPr>
              <a:spLocks noChangeArrowheads="1"/>
            </p:cNvSpPr>
            <p:nvPr/>
          </p:nvSpPr>
          <p:spPr bwMode="auto">
            <a:xfrm>
              <a:off x="1210" y="187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6" name="Rectangle 21"/>
            <p:cNvSpPr>
              <a:spLocks noChangeArrowheads="1"/>
            </p:cNvSpPr>
            <p:nvPr/>
          </p:nvSpPr>
          <p:spPr bwMode="auto">
            <a:xfrm>
              <a:off x="1210" y="198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7" name="Rectangle 22"/>
            <p:cNvSpPr>
              <a:spLocks noChangeArrowheads="1"/>
            </p:cNvSpPr>
            <p:nvPr/>
          </p:nvSpPr>
          <p:spPr bwMode="auto">
            <a:xfrm>
              <a:off x="1210" y="210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8" name="Rectangle 23"/>
            <p:cNvSpPr>
              <a:spLocks noChangeArrowheads="1"/>
            </p:cNvSpPr>
            <p:nvPr/>
          </p:nvSpPr>
          <p:spPr bwMode="auto">
            <a:xfrm>
              <a:off x="1210" y="221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9" name="Rectangle 24"/>
            <p:cNvSpPr>
              <a:spLocks noChangeArrowheads="1"/>
            </p:cNvSpPr>
            <p:nvPr/>
          </p:nvSpPr>
          <p:spPr bwMode="auto">
            <a:xfrm>
              <a:off x="1210" y="2333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0" name="Rectangle 25"/>
            <p:cNvSpPr>
              <a:spLocks noChangeArrowheads="1"/>
            </p:cNvSpPr>
            <p:nvPr/>
          </p:nvSpPr>
          <p:spPr bwMode="auto">
            <a:xfrm>
              <a:off x="1210" y="244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" name="Rectangle 26"/>
            <p:cNvSpPr>
              <a:spLocks noChangeArrowheads="1"/>
            </p:cNvSpPr>
            <p:nvPr/>
          </p:nvSpPr>
          <p:spPr bwMode="auto">
            <a:xfrm>
              <a:off x="1210" y="2420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" name="Rectangle 27"/>
            <p:cNvSpPr>
              <a:spLocks noChangeArrowheads="1"/>
            </p:cNvSpPr>
            <p:nvPr/>
          </p:nvSpPr>
          <p:spPr bwMode="auto">
            <a:xfrm>
              <a:off x="1210" y="230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" name="Rectangle 28"/>
            <p:cNvSpPr>
              <a:spLocks noChangeArrowheads="1"/>
            </p:cNvSpPr>
            <p:nvPr/>
          </p:nvSpPr>
          <p:spPr bwMode="auto">
            <a:xfrm>
              <a:off x="1210" y="207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4" name="Rectangle 29"/>
            <p:cNvSpPr>
              <a:spLocks noChangeArrowheads="1"/>
            </p:cNvSpPr>
            <p:nvPr/>
          </p:nvSpPr>
          <p:spPr bwMode="auto">
            <a:xfrm>
              <a:off x="1210" y="1959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5" name="Rectangle 30"/>
            <p:cNvSpPr>
              <a:spLocks noChangeArrowheads="1"/>
            </p:cNvSpPr>
            <p:nvPr/>
          </p:nvSpPr>
          <p:spPr bwMode="auto">
            <a:xfrm>
              <a:off x="1210" y="184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4" name="Group 31"/>
          <p:cNvGrpSpPr>
            <a:grpSpLocks/>
          </p:cNvGrpSpPr>
          <p:nvPr/>
        </p:nvGrpSpPr>
        <p:grpSpPr bwMode="auto">
          <a:xfrm rot="5400000">
            <a:off x="5165726" y="4479925"/>
            <a:ext cx="1187450" cy="1279525"/>
            <a:chOff x="1210" y="1757"/>
            <a:chExt cx="748" cy="806"/>
          </a:xfrm>
        </p:grpSpPr>
        <p:sp>
          <p:nvSpPr>
            <p:cNvPr id="12372" name="Rectangle 32"/>
            <p:cNvSpPr>
              <a:spLocks noChangeArrowheads="1"/>
            </p:cNvSpPr>
            <p:nvPr/>
          </p:nvSpPr>
          <p:spPr bwMode="auto">
            <a:xfrm>
              <a:off x="1210" y="175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3" name="Rectangle 33"/>
            <p:cNvSpPr>
              <a:spLocks noChangeArrowheads="1"/>
            </p:cNvSpPr>
            <p:nvPr/>
          </p:nvSpPr>
          <p:spPr bwMode="auto">
            <a:xfrm>
              <a:off x="1210" y="187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4" name="Rectangle 34"/>
            <p:cNvSpPr>
              <a:spLocks noChangeArrowheads="1"/>
            </p:cNvSpPr>
            <p:nvPr/>
          </p:nvSpPr>
          <p:spPr bwMode="auto">
            <a:xfrm>
              <a:off x="1210" y="198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5" name="Rectangle 35"/>
            <p:cNvSpPr>
              <a:spLocks noChangeArrowheads="1"/>
            </p:cNvSpPr>
            <p:nvPr/>
          </p:nvSpPr>
          <p:spPr bwMode="auto">
            <a:xfrm>
              <a:off x="1210" y="210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6" name="Rectangle 36"/>
            <p:cNvSpPr>
              <a:spLocks noChangeArrowheads="1"/>
            </p:cNvSpPr>
            <p:nvPr/>
          </p:nvSpPr>
          <p:spPr bwMode="auto">
            <a:xfrm>
              <a:off x="1210" y="221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7" name="Rectangle 37"/>
            <p:cNvSpPr>
              <a:spLocks noChangeArrowheads="1"/>
            </p:cNvSpPr>
            <p:nvPr/>
          </p:nvSpPr>
          <p:spPr bwMode="auto">
            <a:xfrm>
              <a:off x="1210" y="2333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8" name="Rectangle 38"/>
            <p:cNvSpPr>
              <a:spLocks noChangeArrowheads="1"/>
            </p:cNvSpPr>
            <p:nvPr/>
          </p:nvSpPr>
          <p:spPr bwMode="auto">
            <a:xfrm>
              <a:off x="1210" y="244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9" name="Rectangle 39"/>
            <p:cNvSpPr>
              <a:spLocks noChangeArrowheads="1"/>
            </p:cNvSpPr>
            <p:nvPr/>
          </p:nvSpPr>
          <p:spPr bwMode="auto">
            <a:xfrm>
              <a:off x="1210" y="2420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0" name="Rectangle 40"/>
            <p:cNvSpPr>
              <a:spLocks noChangeArrowheads="1"/>
            </p:cNvSpPr>
            <p:nvPr/>
          </p:nvSpPr>
          <p:spPr bwMode="auto">
            <a:xfrm>
              <a:off x="1210" y="230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1" name="Rectangle 41"/>
            <p:cNvSpPr>
              <a:spLocks noChangeArrowheads="1"/>
            </p:cNvSpPr>
            <p:nvPr/>
          </p:nvSpPr>
          <p:spPr bwMode="auto">
            <a:xfrm>
              <a:off x="1210" y="207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2" name="Rectangle 42"/>
            <p:cNvSpPr>
              <a:spLocks noChangeArrowheads="1"/>
            </p:cNvSpPr>
            <p:nvPr/>
          </p:nvSpPr>
          <p:spPr bwMode="auto">
            <a:xfrm>
              <a:off x="1210" y="1959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3" name="Rectangle 43"/>
            <p:cNvSpPr>
              <a:spLocks noChangeArrowheads="1"/>
            </p:cNvSpPr>
            <p:nvPr/>
          </p:nvSpPr>
          <p:spPr bwMode="auto">
            <a:xfrm>
              <a:off x="1210" y="184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5" name="Group 44"/>
          <p:cNvGrpSpPr>
            <a:grpSpLocks/>
          </p:cNvGrpSpPr>
          <p:nvPr/>
        </p:nvGrpSpPr>
        <p:grpSpPr bwMode="auto">
          <a:xfrm rot="5400000">
            <a:off x="3886201" y="4479925"/>
            <a:ext cx="1187450" cy="1279525"/>
            <a:chOff x="1210" y="1757"/>
            <a:chExt cx="748" cy="806"/>
          </a:xfrm>
        </p:grpSpPr>
        <p:sp>
          <p:nvSpPr>
            <p:cNvPr id="12360" name="Rectangle 45"/>
            <p:cNvSpPr>
              <a:spLocks noChangeArrowheads="1"/>
            </p:cNvSpPr>
            <p:nvPr/>
          </p:nvSpPr>
          <p:spPr bwMode="auto">
            <a:xfrm>
              <a:off x="1210" y="175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1" name="Rectangle 46"/>
            <p:cNvSpPr>
              <a:spLocks noChangeArrowheads="1"/>
            </p:cNvSpPr>
            <p:nvPr/>
          </p:nvSpPr>
          <p:spPr bwMode="auto">
            <a:xfrm>
              <a:off x="1210" y="187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2" name="Rectangle 47"/>
            <p:cNvSpPr>
              <a:spLocks noChangeArrowheads="1"/>
            </p:cNvSpPr>
            <p:nvPr/>
          </p:nvSpPr>
          <p:spPr bwMode="auto">
            <a:xfrm>
              <a:off x="1210" y="198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3" name="Rectangle 48"/>
            <p:cNvSpPr>
              <a:spLocks noChangeArrowheads="1"/>
            </p:cNvSpPr>
            <p:nvPr/>
          </p:nvSpPr>
          <p:spPr bwMode="auto">
            <a:xfrm>
              <a:off x="1210" y="210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4" name="Rectangle 49"/>
            <p:cNvSpPr>
              <a:spLocks noChangeArrowheads="1"/>
            </p:cNvSpPr>
            <p:nvPr/>
          </p:nvSpPr>
          <p:spPr bwMode="auto">
            <a:xfrm>
              <a:off x="1210" y="221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5" name="Rectangle 50"/>
            <p:cNvSpPr>
              <a:spLocks noChangeArrowheads="1"/>
            </p:cNvSpPr>
            <p:nvPr/>
          </p:nvSpPr>
          <p:spPr bwMode="auto">
            <a:xfrm>
              <a:off x="1210" y="2333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6" name="Rectangle 51"/>
            <p:cNvSpPr>
              <a:spLocks noChangeArrowheads="1"/>
            </p:cNvSpPr>
            <p:nvPr/>
          </p:nvSpPr>
          <p:spPr bwMode="auto">
            <a:xfrm>
              <a:off x="1210" y="244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7" name="Rectangle 52"/>
            <p:cNvSpPr>
              <a:spLocks noChangeArrowheads="1"/>
            </p:cNvSpPr>
            <p:nvPr/>
          </p:nvSpPr>
          <p:spPr bwMode="auto">
            <a:xfrm>
              <a:off x="1210" y="2420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8" name="Rectangle 53"/>
            <p:cNvSpPr>
              <a:spLocks noChangeArrowheads="1"/>
            </p:cNvSpPr>
            <p:nvPr/>
          </p:nvSpPr>
          <p:spPr bwMode="auto">
            <a:xfrm>
              <a:off x="1210" y="230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9" name="Rectangle 54"/>
            <p:cNvSpPr>
              <a:spLocks noChangeArrowheads="1"/>
            </p:cNvSpPr>
            <p:nvPr/>
          </p:nvSpPr>
          <p:spPr bwMode="auto">
            <a:xfrm>
              <a:off x="1210" y="207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" name="Rectangle 55"/>
            <p:cNvSpPr>
              <a:spLocks noChangeArrowheads="1"/>
            </p:cNvSpPr>
            <p:nvPr/>
          </p:nvSpPr>
          <p:spPr bwMode="auto">
            <a:xfrm>
              <a:off x="1210" y="1959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1" name="Rectangle 56"/>
            <p:cNvSpPr>
              <a:spLocks noChangeArrowheads="1"/>
            </p:cNvSpPr>
            <p:nvPr/>
          </p:nvSpPr>
          <p:spPr bwMode="auto">
            <a:xfrm>
              <a:off x="1210" y="184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6" name="Group 58"/>
          <p:cNvGrpSpPr>
            <a:grpSpLocks/>
          </p:cNvGrpSpPr>
          <p:nvPr/>
        </p:nvGrpSpPr>
        <p:grpSpPr bwMode="auto">
          <a:xfrm rot="5400000">
            <a:off x="6446838" y="4479925"/>
            <a:ext cx="1187450" cy="1279525"/>
            <a:chOff x="1210" y="1757"/>
            <a:chExt cx="748" cy="806"/>
          </a:xfrm>
        </p:grpSpPr>
        <p:sp>
          <p:nvSpPr>
            <p:cNvPr id="12348" name="Rectangle 59"/>
            <p:cNvSpPr>
              <a:spLocks noChangeArrowheads="1"/>
            </p:cNvSpPr>
            <p:nvPr/>
          </p:nvSpPr>
          <p:spPr bwMode="auto">
            <a:xfrm>
              <a:off x="1210" y="175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9" name="Rectangle 60"/>
            <p:cNvSpPr>
              <a:spLocks noChangeArrowheads="1"/>
            </p:cNvSpPr>
            <p:nvPr/>
          </p:nvSpPr>
          <p:spPr bwMode="auto">
            <a:xfrm>
              <a:off x="1210" y="187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0" name="Rectangle 61"/>
            <p:cNvSpPr>
              <a:spLocks noChangeArrowheads="1"/>
            </p:cNvSpPr>
            <p:nvPr/>
          </p:nvSpPr>
          <p:spPr bwMode="auto">
            <a:xfrm>
              <a:off x="1210" y="198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1" name="Rectangle 62"/>
            <p:cNvSpPr>
              <a:spLocks noChangeArrowheads="1"/>
            </p:cNvSpPr>
            <p:nvPr/>
          </p:nvSpPr>
          <p:spPr bwMode="auto">
            <a:xfrm>
              <a:off x="1210" y="210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2" name="Rectangle 63"/>
            <p:cNvSpPr>
              <a:spLocks noChangeArrowheads="1"/>
            </p:cNvSpPr>
            <p:nvPr/>
          </p:nvSpPr>
          <p:spPr bwMode="auto">
            <a:xfrm>
              <a:off x="1210" y="221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3" name="Rectangle 64"/>
            <p:cNvSpPr>
              <a:spLocks noChangeArrowheads="1"/>
            </p:cNvSpPr>
            <p:nvPr/>
          </p:nvSpPr>
          <p:spPr bwMode="auto">
            <a:xfrm>
              <a:off x="1210" y="2333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4" name="Rectangle 65"/>
            <p:cNvSpPr>
              <a:spLocks noChangeArrowheads="1"/>
            </p:cNvSpPr>
            <p:nvPr/>
          </p:nvSpPr>
          <p:spPr bwMode="auto">
            <a:xfrm>
              <a:off x="1210" y="244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5" name="Rectangle 66"/>
            <p:cNvSpPr>
              <a:spLocks noChangeArrowheads="1"/>
            </p:cNvSpPr>
            <p:nvPr/>
          </p:nvSpPr>
          <p:spPr bwMode="auto">
            <a:xfrm>
              <a:off x="1210" y="2420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6" name="Rectangle 67"/>
            <p:cNvSpPr>
              <a:spLocks noChangeArrowheads="1"/>
            </p:cNvSpPr>
            <p:nvPr/>
          </p:nvSpPr>
          <p:spPr bwMode="auto">
            <a:xfrm>
              <a:off x="1210" y="230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7" name="Rectangle 68"/>
            <p:cNvSpPr>
              <a:spLocks noChangeArrowheads="1"/>
            </p:cNvSpPr>
            <p:nvPr/>
          </p:nvSpPr>
          <p:spPr bwMode="auto">
            <a:xfrm>
              <a:off x="1210" y="207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8" name="Rectangle 69"/>
            <p:cNvSpPr>
              <a:spLocks noChangeArrowheads="1"/>
            </p:cNvSpPr>
            <p:nvPr/>
          </p:nvSpPr>
          <p:spPr bwMode="auto">
            <a:xfrm>
              <a:off x="1210" y="1959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9" name="Rectangle 70"/>
            <p:cNvSpPr>
              <a:spLocks noChangeArrowheads="1"/>
            </p:cNvSpPr>
            <p:nvPr/>
          </p:nvSpPr>
          <p:spPr bwMode="auto">
            <a:xfrm>
              <a:off x="1210" y="184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7" name="Line 71"/>
          <p:cNvSpPr>
            <a:spLocks noChangeShapeType="1"/>
          </p:cNvSpPr>
          <p:nvPr/>
        </p:nvSpPr>
        <p:spPr bwMode="auto">
          <a:xfrm>
            <a:off x="639763" y="3521075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Line 76"/>
          <p:cNvSpPr>
            <a:spLocks noChangeShapeType="1"/>
          </p:cNvSpPr>
          <p:nvPr/>
        </p:nvSpPr>
        <p:spPr bwMode="auto">
          <a:xfrm>
            <a:off x="639763" y="3336925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Line 77"/>
          <p:cNvSpPr>
            <a:spLocks noChangeShapeType="1"/>
          </p:cNvSpPr>
          <p:nvPr/>
        </p:nvSpPr>
        <p:spPr bwMode="auto">
          <a:xfrm>
            <a:off x="639763" y="3154363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0" name="Line 78"/>
          <p:cNvSpPr>
            <a:spLocks noChangeShapeType="1"/>
          </p:cNvSpPr>
          <p:nvPr/>
        </p:nvSpPr>
        <p:spPr bwMode="auto">
          <a:xfrm>
            <a:off x="639763" y="2971800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Line 79"/>
          <p:cNvSpPr>
            <a:spLocks noChangeShapeType="1"/>
          </p:cNvSpPr>
          <p:nvPr/>
        </p:nvSpPr>
        <p:spPr bwMode="auto">
          <a:xfrm>
            <a:off x="639763" y="2789238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80"/>
          <p:cNvSpPr>
            <a:spLocks noChangeShapeType="1"/>
          </p:cNvSpPr>
          <p:nvPr/>
        </p:nvSpPr>
        <p:spPr bwMode="auto">
          <a:xfrm>
            <a:off x="639763" y="2424113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Line 81"/>
          <p:cNvSpPr>
            <a:spLocks noChangeShapeType="1"/>
          </p:cNvSpPr>
          <p:nvPr/>
        </p:nvSpPr>
        <p:spPr bwMode="auto">
          <a:xfrm>
            <a:off x="639763" y="2239963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Line 82"/>
          <p:cNvSpPr>
            <a:spLocks noChangeShapeType="1"/>
          </p:cNvSpPr>
          <p:nvPr/>
        </p:nvSpPr>
        <p:spPr bwMode="auto">
          <a:xfrm>
            <a:off x="639763" y="2057400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Line 83"/>
          <p:cNvSpPr>
            <a:spLocks noChangeShapeType="1"/>
          </p:cNvSpPr>
          <p:nvPr/>
        </p:nvSpPr>
        <p:spPr bwMode="auto">
          <a:xfrm>
            <a:off x="639763" y="1874838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6" name="Line 84"/>
          <p:cNvSpPr>
            <a:spLocks noChangeShapeType="1"/>
          </p:cNvSpPr>
          <p:nvPr/>
        </p:nvSpPr>
        <p:spPr bwMode="auto">
          <a:xfrm>
            <a:off x="639763" y="1692275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7" name="Line 85"/>
          <p:cNvSpPr>
            <a:spLocks noChangeShapeType="1"/>
          </p:cNvSpPr>
          <p:nvPr/>
        </p:nvSpPr>
        <p:spPr bwMode="auto">
          <a:xfrm>
            <a:off x="639763" y="169227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8" name="Oval 88"/>
          <p:cNvSpPr>
            <a:spLocks noChangeArrowheads="1"/>
          </p:cNvSpPr>
          <p:nvPr/>
        </p:nvSpPr>
        <p:spPr bwMode="auto">
          <a:xfrm>
            <a:off x="5073650" y="1874838"/>
            <a:ext cx="273050" cy="1825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09" name="Group 103"/>
          <p:cNvGrpSpPr>
            <a:grpSpLocks/>
          </p:cNvGrpSpPr>
          <p:nvPr/>
        </p:nvGrpSpPr>
        <p:grpSpPr bwMode="auto">
          <a:xfrm>
            <a:off x="3748088" y="2514600"/>
            <a:ext cx="365125" cy="182563"/>
            <a:chOff x="2362" y="1584"/>
            <a:chExt cx="230" cy="115"/>
          </a:xfrm>
        </p:grpSpPr>
        <p:sp>
          <p:nvSpPr>
            <p:cNvPr id="12346" name="Line 87"/>
            <p:cNvSpPr>
              <a:spLocks noChangeShapeType="1"/>
            </p:cNvSpPr>
            <p:nvPr/>
          </p:nvSpPr>
          <p:spPr bwMode="auto">
            <a:xfrm>
              <a:off x="2362" y="1642"/>
              <a:ext cx="2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Oval 89"/>
            <p:cNvSpPr>
              <a:spLocks noChangeArrowheads="1"/>
            </p:cNvSpPr>
            <p:nvPr/>
          </p:nvSpPr>
          <p:spPr bwMode="auto">
            <a:xfrm>
              <a:off x="2392" y="1584"/>
              <a:ext cx="172" cy="11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10" name="Oval 90"/>
          <p:cNvSpPr>
            <a:spLocks noChangeArrowheads="1"/>
          </p:cNvSpPr>
          <p:nvPr/>
        </p:nvSpPr>
        <p:spPr bwMode="auto">
          <a:xfrm>
            <a:off x="2514600" y="3154363"/>
            <a:ext cx="273050" cy="1825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11" name="Group 101"/>
          <p:cNvGrpSpPr>
            <a:grpSpLocks/>
          </p:cNvGrpSpPr>
          <p:nvPr/>
        </p:nvGrpSpPr>
        <p:grpSpPr bwMode="auto">
          <a:xfrm>
            <a:off x="1189038" y="3708400"/>
            <a:ext cx="365125" cy="268288"/>
            <a:chOff x="749" y="2336"/>
            <a:chExt cx="230" cy="169"/>
          </a:xfrm>
        </p:grpSpPr>
        <p:grpSp>
          <p:nvGrpSpPr>
            <p:cNvPr id="12342" name="Group 92"/>
            <p:cNvGrpSpPr>
              <a:grpSpLocks/>
            </p:cNvGrpSpPr>
            <p:nvPr/>
          </p:nvGrpSpPr>
          <p:grpSpPr bwMode="auto">
            <a:xfrm>
              <a:off x="749" y="2390"/>
              <a:ext cx="230" cy="115"/>
              <a:chOff x="2362" y="1584"/>
              <a:chExt cx="230" cy="115"/>
            </a:xfrm>
          </p:grpSpPr>
          <p:sp>
            <p:nvSpPr>
              <p:cNvPr id="12344" name="Line 93"/>
              <p:cNvSpPr>
                <a:spLocks noChangeShapeType="1"/>
              </p:cNvSpPr>
              <p:nvPr/>
            </p:nvSpPr>
            <p:spPr bwMode="auto">
              <a:xfrm>
                <a:off x="2362" y="1642"/>
                <a:ext cx="23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5" name="Oval 94"/>
              <p:cNvSpPr>
                <a:spLocks noChangeArrowheads="1"/>
              </p:cNvSpPr>
              <p:nvPr/>
            </p:nvSpPr>
            <p:spPr bwMode="auto">
              <a:xfrm>
                <a:off x="2392" y="1584"/>
                <a:ext cx="172" cy="11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43" name="Line 95"/>
            <p:cNvSpPr>
              <a:spLocks noChangeShapeType="1"/>
            </p:cNvSpPr>
            <p:nvPr/>
          </p:nvSpPr>
          <p:spPr bwMode="auto">
            <a:xfrm>
              <a:off x="749" y="2336"/>
              <a:ext cx="2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12" name="Group 102"/>
          <p:cNvGrpSpPr>
            <a:grpSpLocks/>
          </p:cNvGrpSpPr>
          <p:nvPr/>
        </p:nvGrpSpPr>
        <p:grpSpPr bwMode="auto">
          <a:xfrm>
            <a:off x="6308725" y="1235075"/>
            <a:ext cx="365125" cy="273050"/>
            <a:chOff x="4032" y="778"/>
            <a:chExt cx="230" cy="172"/>
          </a:xfrm>
        </p:grpSpPr>
        <p:grpSp>
          <p:nvGrpSpPr>
            <p:cNvPr id="12338" name="Group 96"/>
            <p:cNvGrpSpPr>
              <a:grpSpLocks/>
            </p:cNvGrpSpPr>
            <p:nvPr/>
          </p:nvGrpSpPr>
          <p:grpSpPr bwMode="auto">
            <a:xfrm>
              <a:off x="4032" y="778"/>
              <a:ext cx="230" cy="115"/>
              <a:chOff x="2362" y="1584"/>
              <a:chExt cx="230" cy="115"/>
            </a:xfrm>
          </p:grpSpPr>
          <p:sp>
            <p:nvSpPr>
              <p:cNvPr id="12340" name="Line 97"/>
              <p:cNvSpPr>
                <a:spLocks noChangeShapeType="1"/>
              </p:cNvSpPr>
              <p:nvPr/>
            </p:nvSpPr>
            <p:spPr bwMode="auto">
              <a:xfrm>
                <a:off x="2362" y="1642"/>
                <a:ext cx="23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1" name="Oval 98"/>
              <p:cNvSpPr>
                <a:spLocks noChangeArrowheads="1"/>
              </p:cNvSpPr>
              <p:nvPr/>
            </p:nvSpPr>
            <p:spPr bwMode="auto">
              <a:xfrm>
                <a:off x="2392" y="1584"/>
                <a:ext cx="172" cy="11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39" name="Line 99"/>
            <p:cNvSpPr>
              <a:spLocks noChangeShapeType="1"/>
            </p:cNvSpPr>
            <p:nvPr/>
          </p:nvSpPr>
          <p:spPr bwMode="auto">
            <a:xfrm>
              <a:off x="4032" y="950"/>
              <a:ext cx="2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13" name="Oval 100"/>
          <p:cNvSpPr>
            <a:spLocks noChangeArrowheads="1"/>
          </p:cNvSpPr>
          <p:nvPr/>
        </p:nvSpPr>
        <p:spPr bwMode="auto">
          <a:xfrm>
            <a:off x="4692650" y="2057400"/>
            <a:ext cx="273050" cy="1825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4" name="Line 104"/>
          <p:cNvSpPr>
            <a:spLocks noChangeShapeType="1"/>
          </p:cNvSpPr>
          <p:nvPr/>
        </p:nvSpPr>
        <p:spPr bwMode="auto">
          <a:xfrm flipV="1">
            <a:off x="1371600" y="3978275"/>
            <a:ext cx="0" cy="5476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5" name="Line 105"/>
          <p:cNvSpPr>
            <a:spLocks noChangeShapeType="1"/>
          </p:cNvSpPr>
          <p:nvPr/>
        </p:nvSpPr>
        <p:spPr bwMode="auto">
          <a:xfrm flipV="1">
            <a:off x="6492875" y="1417638"/>
            <a:ext cx="0" cy="31083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6" name="Line 106"/>
          <p:cNvSpPr>
            <a:spLocks noChangeShapeType="1"/>
          </p:cNvSpPr>
          <p:nvPr/>
        </p:nvSpPr>
        <p:spPr bwMode="auto">
          <a:xfrm flipV="1">
            <a:off x="5211763" y="2057400"/>
            <a:ext cx="0" cy="24685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7" name="Line 107"/>
          <p:cNvSpPr>
            <a:spLocks noChangeShapeType="1"/>
          </p:cNvSpPr>
          <p:nvPr/>
        </p:nvSpPr>
        <p:spPr bwMode="auto">
          <a:xfrm flipV="1">
            <a:off x="3932238" y="26971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8" name="Line 108"/>
          <p:cNvSpPr>
            <a:spLocks noChangeShapeType="1"/>
          </p:cNvSpPr>
          <p:nvPr/>
        </p:nvSpPr>
        <p:spPr bwMode="auto">
          <a:xfrm flipV="1">
            <a:off x="2651125" y="3336925"/>
            <a:ext cx="0" cy="11890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9" name="Freeform 109"/>
          <p:cNvSpPr>
            <a:spLocks/>
          </p:cNvSpPr>
          <p:nvPr/>
        </p:nvSpPr>
        <p:spPr bwMode="auto">
          <a:xfrm>
            <a:off x="773113" y="1335088"/>
            <a:ext cx="409575" cy="1354137"/>
          </a:xfrm>
          <a:custGeom>
            <a:avLst/>
            <a:gdLst>
              <a:gd name="T0" fmla="*/ 141287 w 258"/>
              <a:gd name="T1" fmla="*/ 1223962 h 853"/>
              <a:gd name="T2" fmla="*/ 233362 w 258"/>
              <a:gd name="T3" fmla="*/ 1179512 h 853"/>
              <a:gd name="T4" fmla="*/ 233362 w 258"/>
              <a:gd name="T5" fmla="*/ 173037 h 853"/>
              <a:gd name="T6" fmla="*/ 319087 w 258"/>
              <a:gd name="T7" fmla="*/ 138112 h 853"/>
              <a:gd name="T8" fmla="*/ 217487 w 258"/>
              <a:gd name="T9" fmla="*/ 449262 h 853"/>
              <a:gd name="T10" fmla="*/ 1588 w 258"/>
              <a:gd name="T11" fmla="*/ 950912 h 853"/>
              <a:gd name="T12" fmla="*/ 223837 w 258"/>
              <a:gd name="T13" fmla="*/ 1090612 h 853"/>
              <a:gd name="T14" fmla="*/ 388937 w 258"/>
              <a:gd name="T15" fmla="*/ 1008062 h 853"/>
              <a:gd name="T16" fmla="*/ 350837 w 258"/>
              <a:gd name="T17" fmla="*/ 855662 h 853"/>
              <a:gd name="T18" fmla="*/ 242887 w 258"/>
              <a:gd name="T19" fmla="*/ 823912 h 853"/>
              <a:gd name="T20" fmla="*/ 141287 w 258"/>
              <a:gd name="T21" fmla="*/ 855662 h 853"/>
              <a:gd name="T22" fmla="*/ 173037 w 258"/>
              <a:gd name="T23" fmla="*/ 963612 h 8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8"/>
              <a:gd name="T37" fmla="*/ 0 h 853"/>
              <a:gd name="T38" fmla="*/ 258 w 258"/>
              <a:gd name="T39" fmla="*/ 853 h 85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8" h="853">
                <a:moveTo>
                  <a:pt x="89" y="771"/>
                </a:moveTo>
                <a:cubicBezTo>
                  <a:pt x="99" y="766"/>
                  <a:pt x="137" y="853"/>
                  <a:pt x="147" y="743"/>
                </a:cubicBezTo>
                <a:cubicBezTo>
                  <a:pt x="157" y="633"/>
                  <a:pt x="138" y="218"/>
                  <a:pt x="147" y="109"/>
                </a:cubicBezTo>
                <a:cubicBezTo>
                  <a:pt x="156" y="0"/>
                  <a:pt x="203" y="58"/>
                  <a:pt x="201" y="87"/>
                </a:cubicBezTo>
                <a:cubicBezTo>
                  <a:pt x="199" y="116"/>
                  <a:pt x="170" y="198"/>
                  <a:pt x="137" y="283"/>
                </a:cubicBezTo>
                <a:cubicBezTo>
                  <a:pt x="104" y="368"/>
                  <a:pt x="0" y="532"/>
                  <a:pt x="1" y="599"/>
                </a:cubicBezTo>
                <a:cubicBezTo>
                  <a:pt x="2" y="666"/>
                  <a:pt x="100" y="681"/>
                  <a:pt x="141" y="687"/>
                </a:cubicBezTo>
                <a:cubicBezTo>
                  <a:pt x="182" y="693"/>
                  <a:pt x="232" y="660"/>
                  <a:pt x="245" y="635"/>
                </a:cubicBezTo>
                <a:cubicBezTo>
                  <a:pt x="258" y="610"/>
                  <a:pt x="236" y="558"/>
                  <a:pt x="221" y="539"/>
                </a:cubicBezTo>
                <a:cubicBezTo>
                  <a:pt x="206" y="520"/>
                  <a:pt x="175" y="519"/>
                  <a:pt x="153" y="519"/>
                </a:cubicBezTo>
                <a:cubicBezTo>
                  <a:pt x="131" y="519"/>
                  <a:pt x="96" y="524"/>
                  <a:pt x="89" y="539"/>
                </a:cubicBezTo>
                <a:cubicBezTo>
                  <a:pt x="82" y="554"/>
                  <a:pt x="105" y="593"/>
                  <a:pt x="109" y="607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0" name="Freeform 110"/>
          <p:cNvSpPr>
            <a:spLocks/>
          </p:cNvSpPr>
          <p:nvPr/>
        </p:nvSpPr>
        <p:spPr bwMode="auto">
          <a:xfrm>
            <a:off x="787400" y="2779713"/>
            <a:ext cx="347663" cy="693737"/>
          </a:xfrm>
          <a:custGeom>
            <a:avLst/>
            <a:gdLst>
              <a:gd name="T0" fmla="*/ 0 w 219"/>
              <a:gd name="T1" fmla="*/ 185737 h 437"/>
              <a:gd name="T2" fmla="*/ 50800 w 219"/>
              <a:gd name="T3" fmla="*/ 58737 h 437"/>
              <a:gd name="T4" fmla="*/ 209550 w 219"/>
              <a:gd name="T5" fmla="*/ 14287 h 437"/>
              <a:gd name="T6" fmla="*/ 336550 w 219"/>
              <a:gd name="T7" fmla="*/ 147637 h 437"/>
              <a:gd name="T8" fmla="*/ 279400 w 219"/>
              <a:gd name="T9" fmla="*/ 458787 h 437"/>
              <a:gd name="T10" fmla="*/ 82550 w 219"/>
              <a:gd name="T11" fmla="*/ 693737 h 4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9"/>
              <a:gd name="T19" fmla="*/ 0 h 437"/>
              <a:gd name="T20" fmla="*/ 219 w 219"/>
              <a:gd name="T21" fmla="*/ 437 h 4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9" h="437">
                <a:moveTo>
                  <a:pt x="0" y="117"/>
                </a:moveTo>
                <a:cubicBezTo>
                  <a:pt x="5" y="104"/>
                  <a:pt x="10" y="55"/>
                  <a:pt x="32" y="37"/>
                </a:cubicBezTo>
                <a:cubicBezTo>
                  <a:pt x="54" y="19"/>
                  <a:pt x="102" y="0"/>
                  <a:pt x="132" y="9"/>
                </a:cubicBezTo>
                <a:cubicBezTo>
                  <a:pt x="162" y="18"/>
                  <a:pt x="205" y="46"/>
                  <a:pt x="212" y="93"/>
                </a:cubicBezTo>
                <a:cubicBezTo>
                  <a:pt x="219" y="140"/>
                  <a:pt x="203" y="232"/>
                  <a:pt x="176" y="289"/>
                </a:cubicBezTo>
                <a:cubicBezTo>
                  <a:pt x="149" y="346"/>
                  <a:pt x="78" y="406"/>
                  <a:pt x="52" y="437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1" name="Oval 111"/>
          <p:cNvSpPr>
            <a:spLocks noChangeAspect="1" noChangeArrowheads="1"/>
          </p:cNvSpPr>
          <p:nvPr/>
        </p:nvSpPr>
        <p:spPr bwMode="auto">
          <a:xfrm>
            <a:off x="1189038" y="2879725"/>
            <a:ext cx="46037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2" name="Oval 112"/>
          <p:cNvSpPr>
            <a:spLocks noChangeAspect="1" noChangeArrowheads="1"/>
          </p:cNvSpPr>
          <p:nvPr/>
        </p:nvSpPr>
        <p:spPr bwMode="auto">
          <a:xfrm>
            <a:off x="1189038" y="3017838"/>
            <a:ext cx="46037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3" name="AutoShape 113"/>
          <p:cNvSpPr>
            <a:spLocks/>
          </p:cNvSpPr>
          <p:nvPr/>
        </p:nvSpPr>
        <p:spPr bwMode="auto">
          <a:xfrm>
            <a:off x="396875" y="1692275"/>
            <a:ext cx="184150" cy="1828800"/>
          </a:xfrm>
          <a:prstGeom prst="leftBrace">
            <a:avLst>
              <a:gd name="adj1" fmla="val 82759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4" name="Line 114"/>
          <p:cNvSpPr>
            <a:spLocks noChangeShapeType="1"/>
          </p:cNvSpPr>
          <p:nvPr/>
        </p:nvSpPr>
        <p:spPr bwMode="auto">
          <a:xfrm flipV="1">
            <a:off x="4846638" y="2239963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5" name="Text Box 115"/>
          <p:cNvSpPr txBox="1">
            <a:spLocks noChangeArrowheads="1"/>
          </p:cNvSpPr>
          <p:nvPr/>
        </p:nvSpPr>
        <p:spPr bwMode="auto">
          <a:xfrm rot="5400000">
            <a:off x="3286125" y="6162675"/>
            <a:ext cx="12969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C4  261.62Hz</a:t>
            </a:r>
          </a:p>
        </p:txBody>
      </p:sp>
      <p:sp>
        <p:nvSpPr>
          <p:cNvPr id="12326" name="Text Box 116"/>
          <p:cNvSpPr txBox="1">
            <a:spLocks noChangeArrowheads="1"/>
          </p:cNvSpPr>
          <p:nvPr/>
        </p:nvSpPr>
        <p:spPr bwMode="auto">
          <a:xfrm rot="5400000">
            <a:off x="4611688" y="6134100"/>
            <a:ext cx="12366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C5  523.25Hz</a:t>
            </a:r>
          </a:p>
        </p:txBody>
      </p:sp>
      <p:sp>
        <p:nvSpPr>
          <p:cNvPr id="12327" name="Text Box 117"/>
          <p:cNvSpPr txBox="1">
            <a:spLocks noChangeArrowheads="1"/>
          </p:cNvSpPr>
          <p:nvPr/>
        </p:nvSpPr>
        <p:spPr bwMode="auto">
          <a:xfrm rot="5400000">
            <a:off x="5876926" y="6130925"/>
            <a:ext cx="12366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C6  1046.5Hz</a:t>
            </a:r>
          </a:p>
        </p:txBody>
      </p:sp>
      <p:sp>
        <p:nvSpPr>
          <p:cNvPr id="12328" name="Text Box 118"/>
          <p:cNvSpPr txBox="1">
            <a:spLocks noChangeArrowheads="1"/>
          </p:cNvSpPr>
          <p:nvPr/>
        </p:nvSpPr>
        <p:spPr bwMode="auto">
          <a:xfrm rot="5400000">
            <a:off x="2020888" y="6183313"/>
            <a:ext cx="12969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C3  130.81Hz</a:t>
            </a:r>
          </a:p>
        </p:txBody>
      </p:sp>
      <p:sp>
        <p:nvSpPr>
          <p:cNvPr id="12329" name="Text Box 119"/>
          <p:cNvSpPr txBox="1">
            <a:spLocks noChangeArrowheads="1"/>
          </p:cNvSpPr>
          <p:nvPr/>
        </p:nvSpPr>
        <p:spPr bwMode="auto">
          <a:xfrm rot="5400000">
            <a:off x="720725" y="6162675"/>
            <a:ext cx="12969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C2  65.41Hz</a:t>
            </a:r>
          </a:p>
        </p:txBody>
      </p:sp>
      <p:sp>
        <p:nvSpPr>
          <p:cNvPr id="12330" name="Text Box 120"/>
          <p:cNvSpPr txBox="1">
            <a:spLocks noChangeArrowheads="1"/>
          </p:cNvSpPr>
          <p:nvPr/>
        </p:nvSpPr>
        <p:spPr bwMode="auto">
          <a:xfrm rot="5400000">
            <a:off x="4380707" y="6072981"/>
            <a:ext cx="9144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A4  440Hz</a:t>
            </a:r>
          </a:p>
        </p:txBody>
      </p:sp>
      <p:sp>
        <p:nvSpPr>
          <p:cNvPr id="12331" name="Text Box 121"/>
          <p:cNvSpPr txBox="1">
            <a:spLocks noChangeArrowheads="1"/>
          </p:cNvSpPr>
          <p:nvPr/>
        </p:nvSpPr>
        <p:spPr bwMode="auto">
          <a:xfrm>
            <a:off x="5943600" y="3703638"/>
            <a:ext cx="1189038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33cm</a:t>
            </a:r>
            <a:r>
              <a:rPr lang="en-US"/>
              <a:t> </a:t>
            </a:r>
          </a:p>
        </p:txBody>
      </p:sp>
      <p:sp>
        <p:nvSpPr>
          <p:cNvPr id="12332" name="Text Box 122"/>
          <p:cNvSpPr txBox="1">
            <a:spLocks noChangeArrowheads="1"/>
          </p:cNvSpPr>
          <p:nvPr/>
        </p:nvSpPr>
        <p:spPr bwMode="auto">
          <a:xfrm>
            <a:off x="4937125" y="4068763"/>
            <a:ext cx="100647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66cm</a:t>
            </a:r>
            <a:r>
              <a:rPr lang="en-US"/>
              <a:t> </a:t>
            </a:r>
          </a:p>
        </p:txBody>
      </p:sp>
      <p:sp>
        <p:nvSpPr>
          <p:cNvPr id="12333" name="Text Box 123"/>
          <p:cNvSpPr txBox="1">
            <a:spLocks noChangeArrowheads="1"/>
          </p:cNvSpPr>
          <p:nvPr/>
        </p:nvSpPr>
        <p:spPr bwMode="auto">
          <a:xfrm>
            <a:off x="4206875" y="3703638"/>
            <a:ext cx="1004888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78cm</a:t>
            </a:r>
            <a:r>
              <a:rPr lang="en-US"/>
              <a:t> </a:t>
            </a:r>
          </a:p>
        </p:txBody>
      </p:sp>
      <p:sp>
        <p:nvSpPr>
          <p:cNvPr id="12334" name="Text Box 124"/>
          <p:cNvSpPr txBox="1">
            <a:spLocks noChangeArrowheads="1"/>
          </p:cNvSpPr>
          <p:nvPr/>
        </p:nvSpPr>
        <p:spPr bwMode="auto">
          <a:xfrm>
            <a:off x="3290888" y="4068763"/>
            <a:ext cx="118903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1.3m</a:t>
            </a:r>
            <a:r>
              <a:rPr lang="en-US"/>
              <a:t> </a:t>
            </a:r>
          </a:p>
        </p:txBody>
      </p:sp>
      <p:sp>
        <p:nvSpPr>
          <p:cNvPr id="12335" name="Text Box 125"/>
          <p:cNvSpPr txBox="1">
            <a:spLocks noChangeArrowheads="1"/>
          </p:cNvSpPr>
          <p:nvPr/>
        </p:nvSpPr>
        <p:spPr bwMode="auto">
          <a:xfrm>
            <a:off x="2103438" y="4068763"/>
            <a:ext cx="118903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2.6m</a:t>
            </a:r>
            <a:r>
              <a:rPr lang="en-US"/>
              <a:t> </a:t>
            </a:r>
          </a:p>
        </p:txBody>
      </p:sp>
      <p:sp>
        <p:nvSpPr>
          <p:cNvPr id="12336" name="Text Box 126"/>
          <p:cNvSpPr txBox="1">
            <a:spLocks noChangeArrowheads="1"/>
          </p:cNvSpPr>
          <p:nvPr/>
        </p:nvSpPr>
        <p:spPr bwMode="auto">
          <a:xfrm>
            <a:off x="822325" y="4068763"/>
            <a:ext cx="1189038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5.2m</a:t>
            </a:r>
            <a:r>
              <a:rPr lang="en-US"/>
              <a:t> </a:t>
            </a:r>
          </a:p>
        </p:txBody>
      </p:sp>
      <p:sp>
        <p:nvSpPr>
          <p:cNvPr id="12337" name="Text Box 127"/>
          <p:cNvSpPr txBox="1">
            <a:spLocks noChangeArrowheads="1"/>
          </p:cNvSpPr>
          <p:nvPr/>
        </p:nvSpPr>
        <p:spPr bwMode="auto">
          <a:xfrm>
            <a:off x="2560638" y="2422525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ym typeface="Symbol" pitchFamily="18" charset="2"/>
              </a:rPr>
              <a:t>“middle C”</a:t>
            </a:r>
            <a:r>
              <a:rPr lang="en-US" sz="140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D1BF5-F85F-474D-8422-BFC95874545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tone_sequence_prez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332" y="47958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Timbre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relative spectral energy at different frequencies is perceived as a distinct </a:t>
            </a:r>
            <a:r>
              <a:rPr lang="en-US" i="1" smtClean="0"/>
              <a:t>tone color</a:t>
            </a:r>
            <a:r>
              <a:rPr lang="en-US" smtClean="0"/>
              <a:t>, or </a:t>
            </a:r>
            <a:r>
              <a:rPr lang="en-US" u="sng" smtClean="0"/>
              <a:t>timbre</a:t>
            </a:r>
            <a:r>
              <a:rPr lang="en-US" smtClean="0"/>
              <a:t> (pronounced as either </a:t>
            </a:r>
            <a:r>
              <a:rPr lang="en-US" i="1" smtClean="0"/>
              <a:t>tam--burr</a:t>
            </a:r>
            <a:r>
              <a:rPr lang="en-US" smtClean="0"/>
              <a:t> or </a:t>
            </a:r>
            <a:r>
              <a:rPr lang="en-US" i="1" smtClean="0"/>
              <a:t>tim-burr</a:t>
            </a:r>
            <a:r>
              <a:rPr lang="en-US" smtClean="0"/>
              <a:t>)</a:t>
            </a:r>
          </a:p>
          <a:p>
            <a:pPr eaLnBrk="1" hangingPunct="1"/>
            <a:r>
              <a:rPr lang="en-US" smtClean="0"/>
              <a:t>Timbre:  The combination of qualities of a sound that distinguishes it from other sounds of the same pitch and volume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Instruments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Almost any object can be considered a musical instrument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Most </a:t>
            </a:r>
            <a:r>
              <a:rPr lang="en-US" i="1" smtClean="0"/>
              <a:t>conventional</a:t>
            </a:r>
            <a:r>
              <a:rPr lang="en-US" smtClean="0"/>
              <a:t> musical instruments have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an </a:t>
            </a:r>
            <a:r>
              <a:rPr lang="en-US" i="1" smtClean="0"/>
              <a:t>excitation source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 </a:t>
            </a:r>
            <a:r>
              <a:rPr lang="en-US" i="1" smtClean="0"/>
              <a:t>vibrating element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 </a:t>
            </a:r>
            <a:r>
              <a:rPr lang="en-US" i="1" smtClean="0"/>
              <a:t>resonant body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 means of </a:t>
            </a:r>
            <a:r>
              <a:rPr lang="en-US" i="1" smtClean="0"/>
              <a:t>coupling</a:t>
            </a:r>
            <a:r>
              <a:rPr lang="en-US" smtClean="0"/>
              <a:t> the vibrations so that they radiate into the air as sound waves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Instruments (cont.)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excitation is a motive force</a:t>
            </a:r>
          </a:p>
          <a:p>
            <a:pPr eaLnBrk="1" hangingPunct="1"/>
            <a:r>
              <a:rPr lang="en-US" smtClean="0"/>
              <a:t>The vibrating element usually creates many harmonics</a:t>
            </a:r>
          </a:p>
          <a:p>
            <a:pPr eaLnBrk="1" hangingPunct="1"/>
            <a:r>
              <a:rPr lang="en-US" smtClean="0"/>
              <a:t>The resonant body emphasizes some frequencies and deemphasizes others</a:t>
            </a:r>
          </a:p>
          <a:p>
            <a:pPr eaLnBrk="1" hangingPunct="1"/>
            <a:r>
              <a:rPr lang="en-US" smtClean="0"/>
              <a:t>The coupling means takes energy from the vibrating element and “loses” it (radiates) into an acoustical wave through the air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V307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866219">
            <a:off x="-274638" y="1965325"/>
            <a:ext cx="9112251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 String Instrument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943600" y="3154363"/>
            <a:ext cx="25606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Bow or pluck </a:t>
            </a:r>
            <a:r>
              <a:rPr lang="en-US" u="sng"/>
              <a:t>excitation</a:t>
            </a:r>
            <a:r>
              <a:rPr lang="en-US"/>
              <a:t>.</a:t>
            </a:r>
          </a:p>
          <a:p>
            <a:pPr>
              <a:spcBef>
                <a:spcPct val="50000"/>
              </a:spcBef>
            </a:pPr>
            <a:r>
              <a:rPr lang="en-US" u="sng"/>
              <a:t>Vibrating string</a:t>
            </a:r>
            <a:r>
              <a:rPr lang="en-US"/>
              <a:t> couples energy to the hollow wood body (</a:t>
            </a:r>
            <a:r>
              <a:rPr lang="en-US" u="sng"/>
              <a:t>resonator</a:t>
            </a:r>
            <a:r>
              <a:rPr lang="en-US"/>
              <a:t>).</a:t>
            </a:r>
          </a:p>
          <a:p>
            <a:pPr>
              <a:spcBef>
                <a:spcPct val="50000"/>
              </a:spcBef>
            </a:pPr>
            <a:r>
              <a:rPr lang="en-US"/>
              <a:t>Vibrating body couples sound into the air (</a:t>
            </a:r>
            <a:r>
              <a:rPr lang="en-US" u="sng"/>
              <a:t>radiation</a:t>
            </a:r>
            <a:r>
              <a:rPr lang="en-US"/>
              <a:t>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D1BF5-F85F-474D-8422-BFC95874545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 Singing Voice</a:t>
            </a: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3795713" y="5348288"/>
            <a:ext cx="1646237" cy="11890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Lungs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3886200" y="4251325"/>
            <a:ext cx="1463675" cy="823913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Glottis</a:t>
            </a:r>
          </a:p>
          <a:p>
            <a:pPr algn="ctr"/>
            <a:r>
              <a:rPr lang="en-US"/>
              <a:t>(vocal cords)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3976688" y="1325563"/>
            <a:ext cx="1281112" cy="1189037"/>
          </a:xfrm>
          <a:prstGeom prst="smileyFace">
            <a:avLst>
              <a:gd name="adj" fmla="val 465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3200400" y="2789238"/>
            <a:ext cx="2835275" cy="1189037"/>
          </a:xfrm>
          <a:prstGeom prst="hexagon">
            <a:avLst>
              <a:gd name="adj" fmla="val 59613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/>
          </a:p>
          <a:p>
            <a:pPr algn="ctr"/>
            <a:r>
              <a:rPr lang="en-US" sz="1400"/>
              <a:t>Resonance of the throat,</a:t>
            </a:r>
          </a:p>
          <a:p>
            <a:pPr algn="ctr"/>
            <a:r>
              <a:rPr lang="en-US" sz="1400"/>
              <a:t>nasal passages,</a:t>
            </a:r>
          </a:p>
          <a:p>
            <a:pPr algn="ctr"/>
            <a:r>
              <a:rPr lang="en-US" sz="1400"/>
              <a:t>and the mouth</a:t>
            </a: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4664075" y="5075238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4572000" y="3976688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4572000" y="2514600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121275" y="2149475"/>
            <a:ext cx="2833688" cy="547688"/>
          </a:xfrm>
          <a:custGeom>
            <a:avLst/>
            <a:gdLst>
              <a:gd name="T0" fmla="*/ 278812103 w 21600"/>
              <a:gd name="T1" fmla="*/ 0 h 21600"/>
              <a:gd name="T2" fmla="*/ 0 w 21600"/>
              <a:gd name="T3" fmla="*/ 6943569 h 21600"/>
              <a:gd name="T4" fmla="*/ 278812103 w 21600"/>
              <a:gd name="T5" fmla="*/ 13887138 h 21600"/>
              <a:gd name="T6" fmla="*/ 371749426 w 21600"/>
              <a:gd name="T7" fmla="*/ 6943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  Projection from the mouth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D1BF5-F85F-474D-8422-BFC95874545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/>
              <a:t>Simulation: Excitation and Filter</a:t>
            </a:r>
            <a:endParaRPr lang="en-US" altLang="en-US" dirty="0" smtClean="0">
              <a:effectLst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86200" y="1600200"/>
            <a:ext cx="4724400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z="2800" dirty="0" smtClean="0">
                <a:effectLst/>
              </a:rPr>
              <a:t>Signal rich in harmonics (a “buzz”) with spectral shaping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979985" y="4267200"/>
            <a:ext cx="472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kern="0" dirty="0" smtClean="0">
                <a:effectLst/>
              </a:rPr>
              <a:t>Does it sound like singing?  Does the vibrato help?</a:t>
            </a: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457200" y="1781684"/>
            <a:ext cx="3276600" cy="4038600"/>
            <a:chOff x="288" y="624"/>
            <a:chExt cx="2064" cy="2544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288" y="624"/>
              <a:ext cx="2064" cy="25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2" descr="http://hyperphysics.phy-astr.gsu.edu/hbase/music/imgmus/vow5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624"/>
              <a:ext cx="1733" cy="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varbpf_voice_simul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3749" y="308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5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Harmonic and Inharmonic Sounds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Musical instruments with simple oscillators usually produce periodic waveforms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Periodic waveforms have a fundamental frequency, f</a:t>
            </a:r>
            <a:r>
              <a:rPr lang="en-US" sz="2800" baseline="-25000" smtClean="0"/>
              <a:t>0</a:t>
            </a:r>
            <a:r>
              <a:rPr lang="en-US" sz="2800" smtClean="0"/>
              <a:t>, and a </a:t>
            </a:r>
            <a:r>
              <a:rPr lang="en-US" sz="2800" i="1" smtClean="0"/>
              <a:t>harmonic</a:t>
            </a:r>
            <a:r>
              <a:rPr lang="en-US" sz="2800" smtClean="0"/>
              <a:t> spectrum: spectral energy just at frequencies that are integer multiples of f</a:t>
            </a:r>
            <a:r>
              <a:rPr lang="en-US" sz="2800" baseline="-25000" smtClean="0"/>
              <a:t>0</a:t>
            </a:r>
            <a:r>
              <a:rPr lang="en-US" sz="280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These harmonic components are called </a:t>
            </a:r>
            <a:r>
              <a:rPr lang="en-US" sz="2800" i="1" smtClean="0"/>
              <a:t>harmonics</a:t>
            </a:r>
            <a:r>
              <a:rPr lang="en-US" sz="2800" smtClean="0"/>
              <a:t>, </a:t>
            </a:r>
            <a:r>
              <a:rPr lang="en-US" sz="2800" i="1" smtClean="0"/>
              <a:t>overtones</a:t>
            </a:r>
            <a:r>
              <a:rPr lang="en-US" sz="2800" smtClean="0"/>
              <a:t>, or </a:t>
            </a:r>
            <a:r>
              <a:rPr lang="en-US" sz="2800" i="1" smtClean="0"/>
              <a:t>partials</a:t>
            </a:r>
            <a:r>
              <a:rPr lang="en-US" sz="2800" smtClean="0"/>
              <a:t> .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Some musical instruments produce inharmonic sounds:  bells, drums, etc.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Pitch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sounds often have a </a:t>
            </a:r>
            <a:r>
              <a:rPr lang="en-US" i="1" smtClean="0"/>
              <a:t>pitch</a:t>
            </a:r>
            <a:r>
              <a:rPr lang="en-US" smtClean="0"/>
              <a:t> that is related to the sound’s spectral content</a:t>
            </a:r>
          </a:p>
          <a:p>
            <a:pPr eaLnBrk="1" hangingPunct="1"/>
            <a:r>
              <a:rPr lang="en-US" smtClean="0"/>
              <a:t>The pitch of a harmonic sound is usually close to the fundamental frequency of that sound</a:t>
            </a:r>
          </a:p>
          <a:p>
            <a:pPr eaLnBrk="1" hangingPunct="1"/>
            <a:r>
              <a:rPr lang="en-US" smtClean="0"/>
              <a:t>Inharmonic sounds may have a perceived pitch, but it is not merely the fundamental of some harmonic series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Organization of Western Music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Two harmonic sounds with different fundamental frequencies can lead to interesting frequency coincidences among their partials</a:t>
            </a:r>
          </a:p>
          <a:p>
            <a:pPr eaLnBrk="1" hangingPunct="1"/>
            <a:r>
              <a:rPr lang="en-US" smtClean="0"/>
              <a:t>When the fundamentals have a low integer ratio relationship, this is a </a:t>
            </a:r>
            <a:r>
              <a:rPr lang="en-US" i="1" smtClean="0"/>
              <a:t>consonant</a:t>
            </a:r>
            <a:r>
              <a:rPr lang="en-US" smtClean="0"/>
              <a:t> interval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Consonant Intervals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62200" y="1600200"/>
            <a:ext cx="4953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Unison	   3</a:t>
            </a:r>
            <a:r>
              <a:rPr lang="en-US" sz="1600" baseline="30000" smtClean="0">
                <a:solidFill>
                  <a:srgbClr val="000000"/>
                </a:solidFill>
              </a:rPr>
              <a:t>rd</a:t>
            </a:r>
            <a:r>
              <a:rPr lang="en-US" sz="1600" smtClean="0">
                <a:solidFill>
                  <a:srgbClr val="000000"/>
                </a:solidFill>
              </a:rPr>
              <a:t>	   4</a:t>
            </a:r>
            <a:r>
              <a:rPr lang="en-US" sz="1600" baseline="30000" smtClean="0">
                <a:solidFill>
                  <a:srgbClr val="000000"/>
                </a:solidFill>
              </a:rPr>
              <a:t>th</a:t>
            </a:r>
            <a:r>
              <a:rPr lang="en-US" sz="1600" smtClean="0">
                <a:solidFill>
                  <a:srgbClr val="000000"/>
                </a:solidFill>
              </a:rPr>
              <a:t>	  5</a:t>
            </a:r>
            <a:r>
              <a:rPr lang="en-US" sz="1600" baseline="30000" smtClean="0">
                <a:solidFill>
                  <a:srgbClr val="000000"/>
                </a:solidFill>
              </a:rPr>
              <a:t>th</a:t>
            </a:r>
            <a:r>
              <a:rPr lang="en-US" sz="1600" smtClean="0">
                <a:solidFill>
                  <a:srgbClr val="000000"/>
                </a:solidFill>
              </a:rPr>
              <a:t>	Octave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1/1		   5/4	   4/3	   3/2	   2/1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100		  125	 133.33	  150	  </a:t>
            </a:r>
            <a:r>
              <a:rPr lang="en-US" sz="1600" b="1" smtClean="0">
                <a:solidFill>
                  <a:srgbClr val="000000"/>
                </a:solidFill>
              </a:rPr>
              <a:t>200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200		  250	 266.67	  </a:t>
            </a:r>
            <a:r>
              <a:rPr lang="en-US" sz="1600" b="1" smtClean="0">
                <a:solidFill>
                  <a:srgbClr val="000000"/>
                </a:solidFill>
              </a:rPr>
              <a:t>300	  400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300		  375	 </a:t>
            </a:r>
            <a:r>
              <a:rPr lang="en-US" sz="1600" b="1" smtClean="0">
                <a:solidFill>
                  <a:srgbClr val="000000"/>
                </a:solidFill>
              </a:rPr>
              <a:t>400	  </a:t>
            </a:r>
            <a:r>
              <a:rPr lang="en-US" sz="1600" smtClean="0">
                <a:solidFill>
                  <a:srgbClr val="000000"/>
                </a:solidFill>
              </a:rPr>
              <a:t>450	  </a:t>
            </a:r>
            <a:r>
              <a:rPr lang="en-US" sz="1600" b="1" smtClean="0">
                <a:solidFill>
                  <a:srgbClr val="000000"/>
                </a:solidFill>
              </a:rPr>
              <a:t>600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400		  </a:t>
            </a:r>
            <a:r>
              <a:rPr lang="en-US" sz="1600" b="1" smtClean="0">
                <a:solidFill>
                  <a:srgbClr val="000000"/>
                </a:solidFill>
              </a:rPr>
              <a:t>500	 </a:t>
            </a:r>
            <a:r>
              <a:rPr lang="en-US" sz="1600" smtClean="0">
                <a:solidFill>
                  <a:srgbClr val="000000"/>
                </a:solidFill>
              </a:rPr>
              <a:t>533.33	  </a:t>
            </a:r>
            <a:r>
              <a:rPr lang="en-US" sz="1600" b="1" smtClean="0">
                <a:solidFill>
                  <a:srgbClr val="000000"/>
                </a:solidFill>
              </a:rPr>
              <a:t>600	  800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500		  625	 666.67	  750	</a:t>
            </a:r>
            <a:r>
              <a:rPr lang="en-US" sz="1600" b="1" smtClean="0">
                <a:solidFill>
                  <a:srgbClr val="000000"/>
                </a:solidFill>
              </a:rPr>
              <a:t>1000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600		  750	 </a:t>
            </a:r>
            <a:r>
              <a:rPr lang="en-US" sz="1600" b="1" smtClean="0">
                <a:solidFill>
                  <a:srgbClr val="000000"/>
                </a:solidFill>
              </a:rPr>
              <a:t>800	  900	1200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700		  875	 933.33	1050	</a:t>
            </a:r>
            <a:r>
              <a:rPr lang="en-US" sz="1600" b="1" smtClean="0">
                <a:solidFill>
                  <a:srgbClr val="000000"/>
                </a:solidFill>
              </a:rPr>
              <a:t>1400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800		</a:t>
            </a:r>
            <a:r>
              <a:rPr lang="en-US" sz="1600" b="1" smtClean="0">
                <a:solidFill>
                  <a:srgbClr val="000000"/>
                </a:solidFill>
              </a:rPr>
              <a:t>1000	</a:t>
            </a:r>
            <a:r>
              <a:rPr lang="en-US" sz="1600" smtClean="0">
                <a:solidFill>
                  <a:srgbClr val="000000"/>
                </a:solidFill>
              </a:rPr>
              <a:t>1066.67	</a:t>
            </a:r>
            <a:r>
              <a:rPr lang="en-US" sz="1600" b="1" smtClean="0">
                <a:solidFill>
                  <a:srgbClr val="000000"/>
                </a:solidFill>
              </a:rPr>
              <a:t>1200	1600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900		1125	</a:t>
            </a:r>
            <a:r>
              <a:rPr lang="en-US" sz="1600" b="1" smtClean="0">
                <a:solidFill>
                  <a:srgbClr val="000000"/>
                </a:solidFill>
              </a:rPr>
              <a:t>1200	</a:t>
            </a:r>
            <a:r>
              <a:rPr lang="en-US" sz="1600" smtClean="0">
                <a:solidFill>
                  <a:srgbClr val="000000"/>
                </a:solidFill>
              </a:rPr>
              <a:t>1350	</a:t>
            </a:r>
            <a:r>
              <a:rPr lang="en-US" sz="1600" b="1" smtClean="0">
                <a:solidFill>
                  <a:srgbClr val="000000"/>
                </a:solidFill>
              </a:rPr>
              <a:t>1800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1000	1250	1333.33	</a:t>
            </a:r>
            <a:r>
              <a:rPr lang="en-US" sz="1600" b="1" smtClean="0">
                <a:solidFill>
                  <a:srgbClr val="000000"/>
                </a:solidFill>
              </a:rPr>
              <a:t>1500	2000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1100	1375	1466.67	1650	</a:t>
            </a:r>
            <a:r>
              <a:rPr lang="en-US" sz="1600" b="1" smtClean="0">
                <a:solidFill>
                  <a:srgbClr val="000000"/>
                </a:solidFill>
              </a:rPr>
              <a:t>2200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1200	</a:t>
            </a:r>
            <a:r>
              <a:rPr lang="en-US" sz="1600" b="1" smtClean="0">
                <a:solidFill>
                  <a:srgbClr val="000000"/>
                </a:solidFill>
              </a:rPr>
              <a:t>1500	1600	1800	2400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1300	1625	1733.33	1950	</a:t>
            </a:r>
            <a:r>
              <a:rPr lang="en-US" sz="1600" b="1" smtClean="0">
                <a:solidFill>
                  <a:srgbClr val="000000"/>
                </a:solidFill>
              </a:rPr>
              <a:t>2600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1400	1750	1866.67	</a:t>
            </a:r>
            <a:r>
              <a:rPr lang="en-US" sz="1600" b="1" smtClean="0">
                <a:solidFill>
                  <a:srgbClr val="000000"/>
                </a:solidFill>
              </a:rPr>
              <a:t>2100	2800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1500	1875	</a:t>
            </a:r>
            <a:r>
              <a:rPr lang="en-US" sz="1600" b="1" smtClean="0">
                <a:solidFill>
                  <a:srgbClr val="000000"/>
                </a:solidFill>
              </a:rPr>
              <a:t>2000	</a:t>
            </a:r>
            <a:r>
              <a:rPr lang="en-US" sz="1600" smtClean="0">
                <a:solidFill>
                  <a:srgbClr val="000000"/>
                </a:solidFill>
              </a:rPr>
              <a:t>2250	</a:t>
            </a:r>
            <a:r>
              <a:rPr lang="en-US" sz="1600" b="1" smtClean="0">
                <a:solidFill>
                  <a:srgbClr val="000000"/>
                </a:solidFill>
              </a:rPr>
              <a:t>3000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1600	</a:t>
            </a:r>
            <a:r>
              <a:rPr lang="en-US" sz="1600" b="1" smtClean="0">
                <a:solidFill>
                  <a:srgbClr val="000000"/>
                </a:solidFill>
              </a:rPr>
              <a:t>2000	</a:t>
            </a:r>
            <a:r>
              <a:rPr lang="en-US" sz="1600" smtClean="0">
                <a:solidFill>
                  <a:srgbClr val="000000"/>
                </a:solidFill>
              </a:rPr>
              <a:t>2133.33	</a:t>
            </a:r>
            <a:r>
              <a:rPr lang="en-US" sz="1600" b="1" smtClean="0">
                <a:solidFill>
                  <a:srgbClr val="000000"/>
                </a:solidFill>
              </a:rPr>
              <a:t>2400	3200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600" smtClean="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362200" y="1905000"/>
            <a:ext cx="43434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Musical Scales and Temperament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European music is based on the notion of a diatonic pitch</a:t>
            </a:r>
            <a:r>
              <a:rPr lang="en-US" i="1" smtClean="0"/>
              <a:t> scale</a:t>
            </a:r>
            <a:r>
              <a:rPr lang="en-US" smtClean="0"/>
              <a:t>.  The scale specifies the allowable musical pitches: 8 scale steps out of 12.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Problem:  if integer frequency ratios are used (</a:t>
            </a:r>
            <a:r>
              <a:rPr lang="en-US" i="1" smtClean="0"/>
              <a:t>Just</a:t>
            </a:r>
            <a:r>
              <a:rPr lang="en-US" smtClean="0"/>
              <a:t> intonation), chords only sound in tune if based on fundamental (</a:t>
            </a:r>
            <a:r>
              <a:rPr lang="en-US" i="1" smtClean="0"/>
              <a:t>tonic</a:t>
            </a:r>
            <a:r>
              <a:rPr lang="en-US" smtClean="0"/>
              <a:t>) pitch.  Changing musical “key” is not possible.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Equal Tempered Scale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 solve the musical “key” problem, keyboard instruments now use </a:t>
            </a:r>
            <a:r>
              <a:rPr lang="en-US" i="1" dirty="0" smtClean="0"/>
              <a:t>equal-tempered</a:t>
            </a:r>
            <a:r>
              <a:rPr lang="en-US" dirty="0" smtClean="0"/>
              <a:t> tuning.</a:t>
            </a:r>
          </a:p>
          <a:p>
            <a:pPr eaLnBrk="1" hangingPunct="1"/>
            <a:r>
              <a:rPr lang="en-US" dirty="0" smtClean="0"/>
              <a:t>Note frequencies are distributed uniformly in a logarithmic span:</a:t>
            </a:r>
            <a:br>
              <a:rPr lang="en-US" dirty="0" smtClean="0"/>
            </a:br>
            <a:r>
              <a:rPr lang="en-US" dirty="0" smtClean="0"/>
              <a:t>  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n</a:t>
            </a:r>
            <a:r>
              <a:rPr lang="en-US" dirty="0" smtClean="0"/>
              <a:t> = f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 smtClean="0">
                <a:sym typeface="Symbol" pitchFamily="18" charset="2"/>
              </a:rPr>
              <a:t> </a:t>
            </a:r>
            <a:r>
              <a:rPr lang="en-US" dirty="0" smtClean="0"/>
              <a:t>2</a:t>
            </a:r>
            <a:r>
              <a:rPr lang="en-US" baseline="30000" dirty="0" smtClean="0"/>
              <a:t>n/12</a:t>
            </a:r>
          </a:p>
          <a:p>
            <a:pPr eaLnBrk="1" hangingPunct="1"/>
            <a:r>
              <a:rPr lang="en-US" dirty="0" smtClean="0"/>
              <a:t>Just vs. equal tempered tuning:</a:t>
            </a:r>
            <a:endParaRPr lang="en-US" baseline="30000" dirty="0" smtClean="0"/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1371600" y="5334000"/>
            <a:ext cx="5029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Unison	   3</a:t>
            </a:r>
            <a:r>
              <a:rPr lang="en-US" sz="1400" baseline="30000">
                <a:solidFill>
                  <a:srgbClr val="000000"/>
                </a:solidFill>
              </a:rPr>
              <a:t>rd</a:t>
            </a:r>
            <a:r>
              <a:rPr lang="en-US" sz="1400">
                <a:solidFill>
                  <a:srgbClr val="000000"/>
                </a:solidFill>
              </a:rPr>
              <a:t>	    4</a:t>
            </a:r>
            <a:r>
              <a:rPr lang="en-US" sz="1400" baseline="30000">
                <a:solidFill>
                  <a:srgbClr val="000000"/>
                </a:solidFill>
              </a:rPr>
              <a:t>th</a:t>
            </a:r>
            <a:r>
              <a:rPr lang="en-US" sz="1400">
                <a:solidFill>
                  <a:srgbClr val="000000"/>
                </a:solidFill>
              </a:rPr>
              <a:t>	    5</a:t>
            </a:r>
            <a:r>
              <a:rPr lang="en-US" sz="1400" baseline="30000">
                <a:solidFill>
                  <a:srgbClr val="000000"/>
                </a:solidFill>
              </a:rPr>
              <a:t>th</a:t>
            </a:r>
            <a:r>
              <a:rPr lang="en-US"/>
              <a:t>	</a:t>
            </a:r>
            <a:r>
              <a:rPr lang="en-US" sz="1400"/>
              <a:t>Octave</a:t>
            </a:r>
            <a:endParaRPr lang="en-US" sz="1400" baseline="3000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100		125.0000	133.3333	150.0000	200.0000</a:t>
            </a:r>
          </a:p>
          <a:p>
            <a:pPr marL="342900" indent="-342900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100		125.9921	133.4840	149.8307	200.0000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Freeform 5"/>
          <p:cNvSpPr>
            <a:spLocks/>
          </p:cNvSpPr>
          <p:nvPr/>
        </p:nvSpPr>
        <p:spPr bwMode="auto">
          <a:xfrm>
            <a:off x="2257425" y="5897563"/>
            <a:ext cx="120650" cy="274637"/>
          </a:xfrm>
          <a:custGeom>
            <a:avLst/>
            <a:gdLst>
              <a:gd name="T0" fmla="*/ 120650 w 76"/>
              <a:gd name="T1" fmla="*/ 0 h 173"/>
              <a:gd name="T2" fmla="*/ 0 w 76"/>
              <a:gd name="T3" fmla="*/ 120650 h 173"/>
              <a:gd name="T4" fmla="*/ 120650 w 76"/>
              <a:gd name="T5" fmla="*/ 274637 h 173"/>
              <a:gd name="T6" fmla="*/ 0 60000 65536"/>
              <a:gd name="T7" fmla="*/ 0 60000 65536"/>
              <a:gd name="T8" fmla="*/ 0 60000 65536"/>
              <a:gd name="T9" fmla="*/ 0 w 76"/>
              <a:gd name="T10" fmla="*/ 0 h 173"/>
              <a:gd name="T11" fmla="*/ 76 w 76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" h="173">
                <a:moveTo>
                  <a:pt x="76" y="0"/>
                </a:moveTo>
                <a:cubicBezTo>
                  <a:pt x="63" y="13"/>
                  <a:pt x="0" y="47"/>
                  <a:pt x="0" y="76"/>
                </a:cubicBezTo>
                <a:cubicBezTo>
                  <a:pt x="0" y="105"/>
                  <a:pt x="60" y="153"/>
                  <a:pt x="76" y="1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3" name="Freeform 6"/>
          <p:cNvSpPr>
            <a:spLocks/>
          </p:cNvSpPr>
          <p:nvPr/>
        </p:nvSpPr>
        <p:spPr bwMode="auto">
          <a:xfrm>
            <a:off x="3171825" y="5897563"/>
            <a:ext cx="120650" cy="274637"/>
          </a:xfrm>
          <a:custGeom>
            <a:avLst/>
            <a:gdLst>
              <a:gd name="T0" fmla="*/ 120650 w 76"/>
              <a:gd name="T1" fmla="*/ 0 h 173"/>
              <a:gd name="T2" fmla="*/ 0 w 76"/>
              <a:gd name="T3" fmla="*/ 120650 h 173"/>
              <a:gd name="T4" fmla="*/ 120650 w 76"/>
              <a:gd name="T5" fmla="*/ 274637 h 173"/>
              <a:gd name="T6" fmla="*/ 0 60000 65536"/>
              <a:gd name="T7" fmla="*/ 0 60000 65536"/>
              <a:gd name="T8" fmla="*/ 0 60000 65536"/>
              <a:gd name="T9" fmla="*/ 0 w 76"/>
              <a:gd name="T10" fmla="*/ 0 h 173"/>
              <a:gd name="T11" fmla="*/ 76 w 76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" h="173">
                <a:moveTo>
                  <a:pt x="76" y="0"/>
                </a:moveTo>
                <a:cubicBezTo>
                  <a:pt x="63" y="13"/>
                  <a:pt x="0" y="47"/>
                  <a:pt x="0" y="76"/>
                </a:cubicBezTo>
                <a:cubicBezTo>
                  <a:pt x="0" y="105"/>
                  <a:pt x="60" y="153"/>
                  <a:pt x="76" y="1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4" name="Freeform 7"/>
          <p:cNvSpPr>
            <a:spLocks/>
          </p:cNvSpPr>
          <p:nvPr/>
        </p:nvSpPr>
        <p:spPr bwMode="auto">
          <a:xfrm>
            <a:off x="4097338" y="5897563"/>
            <a:ext cx="120650" cy="274637"/>
          </a:xfrm>
          <a:custGeom>
            <a:avLst/>
            <a:gdLst>
              <a:gd name="T0" fmla="*/ 120650 w 76"/>
              <a:gd name="T1" fmla="*/ 0 h 173"/>
              <a:gd name="T2" fmla="*/ 0 w 76"/>
              <a:gd name="T3" fmla="*/ 120650 h 173"/>
              <a:gd name="T4" fmla="*/ 120650 w 76"/>
              <a:gd name="T5" fmla="*/ 274637 h 173"/>
              <a:gd name="T6" fmla="*/ 0 60000 65536"/>
              <a:gd name="T7" fmla="*/ 0 60000 65536"/>
              <a:gd name="T8" fmla="*/ 0 60000 65536"/>
              <a:gd name="T9" fmla="*/ 0 w 76"/>
              <a:gd name="T10" fmla="*/ 0 h 173"/>
              <a:gd name="T11" fmla="*/ 76 w 76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" h="173">
                <a:moveTo>
                  <a:pt x="76" y="0"/>
                </a:moveTo>
                <a:cubicBezTo>
                  <a:pt x="63" y="13"/>
                  <a:pt x="0" y="47"/>
                  <a:pt x="0" y="76"/>
                </a:cubicBezTo>
                <a:cubicBezTo>
                  <a:pt x="0" y="105"/>
                  <a:pt x="60" y="153"/>
                  <a:pt x="76" y="1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Freeform 8"/>
          <p:cNvSpPr>
            <a:spLocks/>
          </p:cNvSpPr>
          <p:nvPr/>
        </p:nvSpPr>
        <p:spPr bwMode="auto">
          <a:xfrm>
            <a:off x="4989513" y="5897563"/>
            <a:ext cx="120650" cy="274637"/>
          </a:xfrm>
          <a:custGeom>
            <a:avLst/>
            <a:gdLst>
              <a:gd name="T0" fmla="*/ 120650 w 76"/>
              <a:gd name="T1" fmla="*/ 0 h 173"/>
              <a:gd name="T2" fmla="*/ 0 w 76"/>
              <a:gd name="T3" fmla="*/ 120650 h 173"/>
              <a:gd name="T4" fmla="*/ 120650 w 76"/>
              <a:gd name="T5" fmla="*/ 274637 h 173"/>
              <a:gd name="T6" fmla="*/ 0 60000 65536"/>
              <a:gd name="T7" fmla="*/ 0 60000 65536"/>
              <a:gd name="T8" fmla="*/ 0 60000 65536"/>
              <a:gd name="T9" fmla="*/ 0 w 76"/>
              <a:gd name="T10" fmla="*/ 0 h 173"/>
              <a:gd name="T11" fmla="*/ 76 w 76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" h="173">
                <a:moveTo>
                  <a:pt x="76" y="0"/>
                </a:moveTo>
                <a:cubicBezTo>
                  <a:pt x="63" y="13"/>
                  <a:pt x="0" y="47"/>
                  <a:pt x="0" y="76"/>
                </a:cubicBezTo>
                <a:cubicBezTo>
                  <a:pt x="0" y="105"/>
                  <a:pt x="60" y="153"/>
                  <a:pt x="76" y="1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ythag.vs.equ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226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rms_table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0" y="1051586"/>
            <a:ext cx="3147965" cy="5394901"/>
          </a:xfr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212068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Tuning Example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220330_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8014" y="1147257"/>
            <a:ext cx="5995985" cy="4496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Equal Temperament vs. Just</a:t>
            </a:r>
          </a:p>
        </p:txBody>
      </p:sp>
      <p:grpSp>
        <p:nvGrpSpPr>
          <p:cNvPr id="10244" name="Group 1859"/>
          <p:cNvGrpSpPr>
            <a:grpSpLocks/>
          </p:cNvGrpSpPr>
          <p:nvPr/>
        </p:nvGrpSpPr>
        <p:grpSpPr bwMode="auto">
          <a:xfrm>
            <a:off x="457200" y="1600200"/>
            <a:ext cx="8229600" cy="4646613"/>
            <a:chOff x="288" y="1008"/>
            <a:chExt cx="5184" cy="2927"/>
          </a:xfrm>
        </p:grpSpPr>
        <p:sp>
          <p:nvSpPr>
            <p:cNvPr id="10245" name="Rectangle 1219"/>
            <p:cNvSpPr>
              <a:spLocks noChangeArrowheads="1"/>
            </p:cNvSpPr>
            <p:nvPr/>
          </p:nvSpPr>
          <p:spPr bwMode="auto">
            <a:xfrm>
              <a:off x="4856" y="3782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3200</a:t>
              </a:r>
              <a:endParaRPr lang="en-US"/>
            </a:p>
          </p:txBody>
        </p:sp>
        <p:sp>
          <p:nvSpPr>
            <p:cNvPr id="10246" name="Rectangle 1218"/>
            <p:cNvSpPr>
              <a:spLocks noChangeArrowheads="1"/>
            </p:cNvSpPr>
            <p:nvPr/>
          </p:nvSpPr>
          <p:spPr bwMode="auto">
            <a:xfrm>
              <a:off x="4141" y="3782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2397.29</a:t>
              </a:r>
              <a:endParaRPr lang="en-US"/>
            </a:p>
          </p:txBody>
        </p:sp>
        <p:sp>
          <p:nvSpPr>
            <p:cNvPr id="10247" name="Rectangle 1217"/>
            <p:cNvSpPr>
              <a:spLocks noChangeArrowheads="1"/>
            </p:cNvSpPr>
            <p:nvPr/>
          </p:nvSpPr>
          <p:spPr bwMode="auto">
            <a:xfrm>
              <a:off x="3525" y="3782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2400</a:t>
              </a:r>
              <a:endParaRPr lang="en-US"/>
            </a:p>
          </p:txBody>
        </p:sp>
        <p:sp>
          <p:nvSpPr>
            <p:cNvPr id="10248" name="Rectangle 1216"/>
            <p:cNvSpPr>
              <a:spLocks noChangeArrowheads="1"/>
            </p:cNvSpPr>
            <p:nvPr/>
          </p:nvSpPr>
          <p:spPr bwMode="auto">
            <a:xfrm>
              <a:off x="2880" y="3782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2135.74</a:t>
              </a:r>
              <a:endParaRPr lang="en-US"/>
            </a:p>
          </p:txBody>
        </p:sp>
        <p:sp>
          <p:nvSpPr>
            <p:cNvPr id="10249" name="Rectangle 1215"/>
            <p:cNvSpPr>
              <a:spLocks noChangeArrowheads="1"/>
            </p:cNvSpPr>
            <p:nvPr/>
          </p:nvSpPr>
          <p:spPr bwMode="auto">
            <a:xfrm>
              <a:off x="2235" y="3782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2133.33</a:t>
              </a:r>
              <a:endParaRPr lang="en-US"/>
            </a:p>
          </p:txBody>
        </p:sp>
        <p:sp>
          <p:nvSpPr>
            <p:cNvPr id="10250" name="Rectangle 1214"/>
            <p:cNvSpPr>
              <a:spLocks noChangeArrowheads="1"/>
            </p:cNvSpPr>
            <p:nvPr/>
          </p:nvSpPr>
          <p:spPr bwMode="auto">
            <a:xfrm>
              <a:off x="1520" y="3782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2015.87</a:t>
              </a:r>
              <a:endParaRPr lang="en-US"/>
            </a:p>
          </p:txBody>
        </p:sp>
        <p:sp>
          <p:nvSpPr>
            <p:cNvPr id="10251" name="Rectangle 1213"/>
            <p:cNvSpPr>
              <a:spLocks noChangeArrowheads="1"/>
            </p:cNvSpPr>
            <p:nvPr/>
          </p:nvSpPr>
          <p:spPr bwMode="auto">
            <a:xfrm>
              <a:off x="904" y="3782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2000</a:t>
              </a:r>
              <a:endParaRPr lang="en-US"/>
            </a:p>
          </p:txBody>
        </p:sp>
        <p:sp>
          <p:nvSpPr>
            <p:cNvPr id="10252" name="Rectangle 1212"/>
            <p:cNvSpPr>
              <a:spLocks noChangeArrowheads="1"/>
            </p:cNvSpPr>
            <p:nvPr/>
          </p:nvSpPr>
          <p:spPr bwMode="auto">
            <a:xfrm>
              <a:off x="288" y="3782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1600</a:t>
              </a:r>
              <a:endParaRPr lang="en-US"/>
            </a:p>
          </p:txBody>
        </p:sp>
        <p:sp>
          <p:nvSpPr>
            <p:cNvPr id="10253" name="Rectangle 1211"/>
            <p:cNvSpPr>
              <a:spLocks noChangeArrowheads="1"/>
            </p:cNvSpPr>
            <p:nvPr/>
          </p:nvSpPr>
          <p:spPr bwMode="auto">
            <a:xfrm>
              <a:off x="4856" y="3629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3000</a:t>
              </a:r>
              <a:endParaRPr lang="en-US"/>
            </a:p>
          </p:txBody>
        </p:sp>
        <p:sp>
          <p:nvSpPr>
            <p:cNvPr id="10254" name="Rectangle 1210"/>
            <p:cNvSpPr>
              <a:spLocks noChangeArrowheads="1"/>
            </p:cNvSpPr>
            <p:nvPr/>
          </p:nvSpPr>
          <p:spPr bwMode="auto">
            <a:xfrm>
              <a:off x="4141" y="3629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2247.46</a:t>
              </a:r>
              <a:endParaRPr lang="en-US"/>
            </a:p>
          </p:txBody>
        </p:sp>
        <p:sp>
          <p:nvSpPr>
            <p:cNvPr id="10255" name="Rectangle 1209"/>
            <p:cNvSpPr>
              <a:spLocks noChangeArrowheads="1"/>
            </p:cNvSpPr>
            <p:nvPr/>
          </p:nvSpPr>
          <p:spPr bwMode="auto">
            <a:xfrm>
              <a:off x="3525" y="3629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2250</a:t>
              </a:r>
              <a:endParaRPr lang="en-US"/>
            </a:p>
          </p:txBody>
        </p:sp>
        <p:sp>
          <p:nvSpPr>
            <p:cNvPr id="10256" name="Rectangle 1208"/>
            <p:cNvSpPr>
              <a:spLocks noChangeArrowheads="1"/>
            </p:cNvSpPr>
            <p:nvPr/>
          </p:nvSpPr>
          <p:spPr bwMode="auto">
            <a:xfrm>
              <a:off x="2880" y="3629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2002.26</a:t>
              </a:r>
              <a:endParaRPr lang="en-US"/>
            </a:p>
          </p:txBody>
        </p:sp>
        <p:sp>
          <p:nvSpPr>
            <p:cNvPr id="10257" name="Rectangle 1207"/>
            <p:cNvSpPr>
              <a:spLocks noChangeArrowheads="1"/>
            </p:cNvSpPr>
            <p:nvPr/>
          </p:nvSpPr>
          <p:spPr bwMode="auto">
            <a:xfrm>
              <a:off x="2235" y="3629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2000.00</a:t>
              </a:r>
              <a:endParaRPr lang="en-US"/>
            </a:p>
          </p:txBody>
        </p:sp>
        <p:sp>
          <p:nvSpPr>
            <p:cNvPr id="10258" name="Rectangle 1206"/>
            <p:cNvSpPr>
              <a:spLocks noChangeArrowheads="1"/>
            </p:cNvSpPr>
            <p:nvPr/>
          </p:nvSpPr>
          <p:spPr bwMode="auto">
            <a:xfrm>
              <a:off x="1520" y="3629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1889.88</a:t>
              </a:r>
              <a:endParaRPr lang="en-US"/>
            </a:p>
          </p:txBody>
        </p:sp>
        <p:sp>
          <p:nvSpPr>
            <p:cNvPr id="10259" name="Rectangle 1205"/>
            <p:cNvSpPr>
              <a:spLocks noChangeArrowheads="1"/>
            </p:cNvSpPr>
            <p:nvPr/>
          </p:nvSpPr>
          <p:spPr bwMode="auto">
            <a:xfrm>
              <a:off x="904" y="3629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1875</a:t>
              </a:r>
              <a:endParaRPr lang="en-US"/>
            </a:p>
          </p:txBody>
        </p:sp>
        <p:sp>
          <p:nvSpPr>
            <p:cNvPr id="10260" name="Rectangle 1204"/>
            <p:cNvSpPr>
              <a:spLocks noChangeArrowheads="1"/>
            </p:cNvSpPr>
            <p:nvPr/>
          </p:nvSpPr>
          <p:spPr bwMode="auto">
            <a:xfrm>
              <a:off x="288" y="3629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1500</a:t>
              </a:r>
              <a:endParaRPr lang="en-US"/>
            </a:p>
          </p:txBody>
        </p:sp>
        <p:sp>
          <p:nvSpPr>
            <p:cNvPr id="10261" name="Rectangle 1203"/>
            <p:cNvSpPr>
              <a:spLocks noChangeArrowheads="1"/>
            </p:cNvSpPr>
            <p:nvPr/>
          </p:nvSpPr>
          <p:spPr bwMode="auto">
            <a:xfrm>
              <a:off x="4856" y="3476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2800</a:t>
              </a:r>
              <a:endParaRPr lang="en-US"/>
            </a:p>
          </p:txBody>
        </p:sp>
        <p:sp>
          <p:nvSpPr>
            <p:cNvPr id="10262" name="Rectangle 1202"/>
            <p:cNvSpPr>
              <a:spLocks noChangeArrowheads="1"/>
            </p:cNvSpPr>
            <p:nvPr/>
          </p:nvSpPr>
          <p:spPr bwMode="auto">
            <a:xfrm>
              <a:off x="4141" y="3476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2097.63</a:t>
              </a:r>
              <a:endParaRPr lang="en-US"/>
            </a:p>
          </p:txBody>
        </p:sp>
        <p:sp>
          <p:nvSpPr>
            <p:cNvPr id="10263" name="Rectangle 1201"/>
            <p:cNvSpPr>
              <a:spLocks noChangeArrowheads="1"/>
            </p:cNvSpPr>
            <p:nvPr/>
          </p:nvSpPr>
          <p:spPr bwMode="auto">
            <a:xfrm>
              <a:off x="3525" y="3476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2100</a:t>
              </a:r>
              <a:endParaRPr lang="en-US"/>
            </a:p>
          </p:txBody>
        </p:sp>
        <p:sp>
          <p:nvSpPr>
            <p:cNvPr id="10264" name="Rectangle 1200"/>
            <p:cNvSpPr>
              <a:spLocks noChangeArrowheads="1"/>
            </p:cNvSpPr>
            <p:nvPr/>
          </p:nvSpPr>
          <p:spPr bwMode="auto">
            <a:xfrm>
              <a:off x="2880" y="3476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1868.78</a:t>
              </a:r>
              <a:endParaRPr lang="en-US"/>
            </a:p>
          </p:txBody>
        </p:sp>
        <p:sp>
          <p:nvSpPr>
            <p:cNvPr id="10265" name="Rectangle 1199"/>
            <p:cNvSpPr>
              <a:spLocks noChangeArrowheads="1"/>
            </p:cNvSpPr>
            <p:nvPr/>
          </p:nvSpPr>
          <p:spPr bwMode="auto">
            <a:xfrm>
              <a:off x="2235" y="3476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1866.67</a:t>
              </a:r>
              <a:endParaRPr lang="en-US"/>
            </a:p>
          </p:txBody>
        </p:sp>
        <p:sp>
          <p:nvSpPr>
            <p:cNvPr id="10266" name="Rectangle 1198"/>
            <p:cNvSpPr>
              <a:spLocks noChangeArrowheads="1"/>
            </p:cNvSpPr>
            <p:nvPr/>
          </p:nvSpPr>
          <p:spPr bwMode="auto">
            <a:xfrm>
              <a:off x="1520" y="3476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1763.89</a:t>
              </a:r>
              <a:endParaRPr lang="en-US"/>
            </a:p>
          </p:txBody>
        </p:sp>
        <p:sp>
          <p:nvSpPr>
            <p:cNvPr id="10267" name="Rectangle 1197"/>
            <p:cNvSpPr>
              <a:spLocks noChangeArrowheads="1"/>
            </p:cNvSpPr>
            <p:nvPr/>
          </p:nvSpPr>
          <p:spPr bwMode="auto">
            <a:xfrm>
              <a:off x="904" y="3476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1750</a:t>
              </a:r>
              <a:endParaRPr lang="en-US"/>
            </a:p>
          </p:txBody>
        </p:sp>
        <p:sp>
          <p:nvSpPr>
            <p:cNvPr id="10268" name="Rectangle 1196"/>
            <p:cNvSpPr>
              <a:spLocks noChangeArrowheads="1"/>
            </p:cNvSpPr>
            <p:nvPr/>
          </p:nvSpPr>
          <p:spPr bwMode="auto">
            <a:xfrm>
              <a:off x="288" y="3476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1400</a:t>
              </a:r>
              <a:endParaRPr lang="en-US"/>
            </a:p>
          </p:txBody>
        </p:sp>
        <p:sp>
          <p:nvSpPr>
            <p:cNvPr id="10269" name="Rectangle 1195"/>
            <p:cNvSpPr>
              <a:spLocks noChangeArrowheads="1"/>
            </p:cNvSpPr>
            <p:nvPr/>
          </p:nvSpPr>
          <p:spPr bwMode="auto">
            <a:xfrm>
              <a:off x="4856" y="3323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2600</a:t>
              </a:r>
              <a:endParaRPr lang="en-US"/>
            </a:p>
          </p:txBody>
        </p:sp>
        <p:sp>
          <p:nvSpPr>
            <p:cNvPr id="10270" name="Rectangle 1194"/>
            <p:cNvSpPr>
              <a:spLocks noChangeArrowheads="1"/>
            </p:cNvSpPr>
            <p:nvPr/>
          </p:nvSpPr>
          <p:spPr bwMode="auto">
            <a:xfrm>
              <a:off x="4141" y="3323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1947.80</a:t>
              </a:r>
              <a:endParaRPr lang="en-US"/>
            </a:p>
          </p:txBody>
        </p:sp>
        <p:sp>
          <p:nvSpPr>
            <p:cNvPr id="10271" name="Rectangle 1193"/>
            <p:cNvSpPr>
              <a:spLocks noChangeArrowheads="1"/>
            </p:cNvSpPr>
            <p:nvPr/>
          </p:nvSpPr>
          <p:spPr bwMode="auto">
            <a:xfrm>
              <a:off x="3525" y="3323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1950</a:t>
              </a:r>
              <a:endParaRPr lang="en-US"/>
            </a:p>
          </p:txBody>
        </p:sp>
        <p:sp>
          <p:nvSpPr>
            <p:cNvPr id="10272" name="Rectangle 1192"/>
            <p:cNvSpPr>
              <a:spLocks noChangeArrowheads="1"/>
            </p:cNvSpPr>
            <p:nvPr/>
          </p:nvSpPr>
          <p:spPr bwMode="auto">
            <a:xfrm>
              <a:off x="2880" y="3323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1735.29</a:t>
              </a:r>
              <a:endParaRPr lang="en-US"/>
            </a:p>
          </p:txBody>
        </p:sp>
        <p:sp>
          <p:nvSpPr>
            <p:cNvPr id="10273" name="Rectangle 1191"/>
            <p:cNvSpPr>
              <a:spLocks noChangeArrowheads="1"/>
            </p:cNvSpPr>
            <p:nvPr/>
          </p:nvSpPr>
          <p:spPr bwMode="auto">
            <a:xfrm>
              <a:off x="2235" y="3323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1733.33</a:t>
              </a:r>
              <a:endParaRPr lang="en-US"/>
            </a:p>
          </p:txBody>
        </p:sp>
        <p:sp>
          <p:nvSpPr>
            <p:cNvPr id="10274" name="Rectangle 1190"/>
            <p:cNvSpPr>
              <a:spLocks noChangeArrowheads="1"/>
            </p:cNvSpPr>
            <p:nvPr/>
          </p:nvSpPr>
          <p:spPr bwMode="auto">
            <a:xfrm>
              <a:off x="1520" y="3323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1637.90</a:t>
              </a:r>
              <a:endParaRPr lang="en-US"/>
            </a:p>
          </p:txBody>
        </p:sp>
        <p:sp>
          <p:nvSpPr>
            <p:cNvPr id="10275" name="Rectangle 1189"/>
            <p:cNvSpPr>
              <a:spLocks noChangeArrowheads="1"/>
            </p:cNvSpPr>
            <p:nvPr/>
          </p:nvSpPr>
          <p:spPr bwMode="auto">
            <a:xfrm>
              <a:off x="904" y="3323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1625</a:t>
              </a:r>
              <a:endParaRPr lang="en-US"/>
            </a:p>
          </p:txBody>
        </p:sp>
        <p:sp>
          <p:nvSpPr>
            <p:cNvPr id="10276" name="Rectangle 1188"/>
            <p:cNvSpPr>
              <a:spLocks noChangeArrowheads="1"/>
            </p:cNvSpPr>
            <p:nvPr/>
          </p:nvSpPr>
          <p:spPr bwMode="auto">
            <a:xfrm>
              <a:off x="288" y="3323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1300</a:t>
              </a:r>
              <a:endParaRPr lang="en-US"/>
            </a:p>
          </p:txBody>
        </p:sp>
        <p:sp>
          <p:nvSpPr>
            <p:cNvPr id="10277" name="Rectangle 1187"/>
            <p:cNvSpPr>
              <a:spLocks noChangeArrowheads="1"/>
            </p:cNvSpPr>
            <p:nvPr/>
          </p:nvSpPr>
          <p:spPr bwMode="auto">
            <a:xfrm>
              <a:off x="4856" y="3170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2400</a:t>
              </a:r>
              <a:endParaRPr lang="en-US"/>
            </a:p>
          </p:txBody>
        </p:sp>
        <p:sp>
          <p:nvSpPr>
            <p:cNvPr id="10278" name="Rectangle 1186"/>
            <p:cNvSpPr>
              <a:spLocks noChangeArrowheads="1"/>
            </p:cNvSpPr>
            <p:nvPr/>
          </p:nvSpPr>
          <p:spPr bwMode="auto">
            <a:xfrm>
              <a:off x="4141" y="3170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1797.97</a:t>
              </a:r>
              <a:endParaRPr lang="en-US"/>
            </a:p>
          </p:txBody>
        </p:sp>
        <p:sp>
          <p:nvSpPr>
            <p:cNvPr id="10279" name="Rectangle 1185"/>
            <p:cNvSpPr>
              <a:spLocks noChangeArrowheads="1"/>
            </p:cNvSpPr>
            <p:nvPr/>
          </p:nvSpPr>
          <p:spPr bwMode="auto">
            <a:xfrm>
              <a:off x="3525" y="3170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1800</a:t>
              </a:r>
              <a:endParaRPr lang="en-US"/>
            </a:p>
          </p:txBody>
        </p:sp>
        <p:sp>
          <p:nvSpPr>
            <p:cNvPr id="10280" name="Rectangle 1184"/>
            <p:cNvSpPr>
              <a:spLocks noChangeArrowheads="1"/>
            </p:cNvSpPr>
            <p:nvPr/>
          </p:nvSpPr>
          <p:spPr bwMode="auto">
            <a:xfrm>
              <a:off x="2880" y="3170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1601.81</a:t>
              </a:r>
              <a:endParaRPr lang="en-US"/>
            </a:p>
          </p:txBody>
        </p:sp>
        <p:sp>
          <p:nvSpPr>
            <p:cNvPr id="10281" name="Rectangle 1183"/>
            <p:cNvSpPr>
              <a:spLocks noChangeArrowheads="1"/>
            </p:cNvSpPr>
            <p:nvPr/>
          </p:nvSpPr>
          <p:spPr bwMode="auto">
            <a:xfrm>
              <a:off x="2235" y="3170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1600.00</a:t>
              </a:r>
              <a:endParaRPr lang="en-US"/>
            </a:p>
          </p:txBody>
        </p:sp>
        <p:sp>
          <p:nvSpPr>
            <p:cNvPr id="10282" name="Rectangle 1182"/>
            <p:cNvSpPr>
              <a:spLocks noChangeArrowheads="1"/>
            </p:cNvSpPr>
            <p:nvPr/>
          </p:nvSpPr>
          <p:spPr bwMode="auto">
            <a:xfrm>
              <a:off x="1520" y="3170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1511.91</a:t>
              </a:r>
              <a:endParaRPr lang="en-US"/>
            </a:p>
          </p:txBody>
        </p:sp>
        <p:sp>
          <p:nvSpPr>
            <p:cNvPr id="10283" name="Rectangle 1181"/>
            <p:cNvSpPr>
              <a:spLocks noChangeArrowheads="1"/>
            </p:cNvSpPr>
            <p:nvPr/>
          </p:nvSpPr>
          <p:spPr bwMode="auto">
            <a:xfrm>
              <a:off x="904" y="3170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1500</a:t>
              </a:r>
              <a:endParaRPr lang="en-US"/>
            </a:p>
          </p:txBody>
        </p:sp>
        <p:sp>
          <p:nvSpPr>
            <p:cNvPr id="10284" name="Rectangle 1180"/>
            <p:cNvSpPr>
              <a:spLocks noChangeArrowheads="1"/>
            </p:cNvSpPr>
            <p:nvPr/>
          </p:nvSpPr>
          <p:spPr bwMode="auto">
            <a:xfrm>
              <a:off x="288" y="3170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1200</a:t>
              </a:r>
              <a:endParaRPr lang="en-US"/>
            </a:p>
          </p:txBody>
        </p:sp>
        <p:sp>
          <p:nvSpPr>
            <p:cNvPr id="10285" name="Rectangle 1179"/>
            <p:cNvSpPr>
              <a:spLocks noChangeArrowheads="1"/>
            </p:cNvSpPr>
            <p:nvPr/>
          </p:nvSpPr>
          <p:spPr bwMode="auto">
            <a:xfrm>
              <a:off x="4856" y="3017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2200</a:t>
              </a:r>
              <a:endParaRPr lang="en-US"/>
            </a:p>
          </p:txBody>
        </p:sp>
        <p:sp>
          <p:nvSpPr>
            <p:cNvPr id="10286" name="Rectangle 1178"/>
            <p:cNvSpPr>
              <a:spLocks noChangeArrowheads="1"/>
            </p:cNvSpPr>
            <p:nvPr/>
          </p:nvSpPr>
          <p:spPr bwMode="auto">
            <a:xfrm>
              <a:off x="4141" y="3017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1648.14</a:t>
              </a:r>
              <a:endParaRPr lang="en-US"/>
            </a:p>
          </p:txBody>
        </p:sp>
        <p:sp>
          <p:nvSpPr>
            <p:cNvPr id="10287" name="Rectangle 1177"/>
            <p:cNvSpPr>
              <a:spLocks noChangeArrowheads="1"/>
            </p:cNvSpPr>
            <p:nvPr/>
          </p:nvSpPr>
          <p:spPr bwMode="auto">
            <a:xfrm>
              <a:off x="3525" y="3017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1650</a:t>
              </a:r>
              <a:endParaRPr lang="en-US"/>
            </a:p>
          </p:txBody>
        </p:sp>
        <p:sp>
          <p:nvSpPr>
            <p:cNvPr id="10288" name="Rectangle 1176"/>
            <p:cNvSpPr>
              <a:spLocks noChangeArrowheads="1"/>
            </p:cNvSpPr>
            <p:nvPr/>
          </p:nvSpPr>
          <p:spPr bwMode="auto">
            <a:xfrm>
              <a:off x="2880" y="3017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1468.32</a:t>
              </a:r>
              <a:endParaRPr lang="en-US"/>
            </a:p>
          </p:txBody>
        </p:sp>
        <p:sp>
          <p:nvSpPr>
            <p:cNvPr id="10289" name="Rectangle 1175"/>
            <p:cNvSpPr>
              <a:spLocks noChangeArrowheads="1"/>
            </p:cNvSpPr>
            <p:nvPr/>
          </p:nvSpPr>
          <p:spPr bwMode="auto">
            <a:xfrm>
              <a:off x="2235" y="3017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1466.67</a:t>
              </a:r>
              <a:endParaRPr lang="en-US"/>
            </a:p>
          </p:txBody>
        </p:sp>
        <p:sp>
          <p:nvSpPr>
            <p:cNvPr id="10290" name="Rectangle 1174"/>
            <p:cNvSpPr>
              <a:spLocks noChangeArrowheads="1"/>
            </p:cNvSpPr>
            <p:nvPr/>
          </p:nvSpPr>
          <p:spPr bwMode="auto">
            <a:xfrm>
              <a:off x="1520" y="3017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1385.91</a:t>
              </a:r>
              <a:endParaRPr lang="en-US"/>
            </a:p>
          </p:txBody>
        </p:sp>
        <p:sp>
          <p:nvSpPr>
            <p:cNvPr id="10291" name="Rectangle 1173"/>
            <p:cNvSpPr>
              <a:spLocks noChangeArrowheads="1"/>
            </p:cNvSpPr>
            <p:nvPr/>
          </p:nvSpPr>
          <p:spPr bwMode="auto">
            <a:xfrm>
              <a:off x="904" y="3017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1375</a:t>
              </a:r>
              <a:endParaRPr lang="en-US"/>
            </a:p>
          </p:txBody>
        </p:sp>
        <p:sp>
          <p:nvSpPr>
            <p:cNvPr id="10292" name="Rectangle 1172"/>
            <p:cNvSpPr>
              <a:spLocks noChangeArrowheads="1"/>
            </p:cNvSpPr>
            <p:nvPr/>
          </p:nvSpPr>
          <p:spPr bwMode="auto">
            <a:xfrm>
              <a:off x="288" y="3017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1100</a:t>
              </a:r>
              <a:endParaRPr lang="en-US"/>
            </a:p>
          </p:txBody>
        </p:sp>
        <p:sp>
          <p:nvSpPr>
            <p:cNvPr id="10293" name="Rectangle 1171"/>
            <p:cNvSpPr>
              <a:spLocks noChangeArrowheads="1"/>
            </p:cNvSpPr>
            <p:nvPr/>
          </p:nvSpPr>
          <p:spPr bwMode="auto">
            <a:xfrm>
              <a:off x="4856" y="2864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2000</a:t>
              </a:r>
              <a:endParaRPr lang="en-US"/>
            </a:p>
          </p:txBody>
        </p:sp>
        <p:sp>
          <p:nvSpPr>
            <p:cNvPr id="10294" name="Rectangle 1170"/>
            <p:cNvSpPr>
              <a:spLocks noChangeArrowheads="1"/>
            </p:cNvSpPr>
            <p:nvPr/>
          </p:nvSpPr>
          <p:spPr bwMode="auto">
            <a:xfrm>
              <a:off x="4141" y="2864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1498.31</a:t>
              </a:r>
              <a:endParaRPr lang="en-US"/>
            </a:p>
          </p:txBody>
        </p:sp>
        <p:sp>
          <p:nvSpPr>
            <p:cNvPr id="10295" name="Rectangle 1169"/>
            <p:cNvSpPr>
              <a:spLocks noChangeArrowheads="1"/>
            </p:cNvSpPr>
            <p:nvPr/>
          </p:nvSpPr>
          <p:spPr bwMode="auto">
            <a:xfrm>
              <a:off x="3525" y="2864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1500</a:t>
              </a:r>
              <a:endParaRPr lang="en-US"/>
            </a:p>
          </p:txBody>
        </p:sp>
        <p:sp>
          <p:nvSpPr>
            <p:cNvPr id="10296" name="Rectangle 1168"/>
            <p:cNvSpPr>
              <a:spLocks noChangeArrowheads="1"/>
            </p:cNvSpPr>
            <p:nvPr/>
          </p:nvSpPr>
          <p:spPr bwMode="auto">
            <a:xfrm>
              <a:off x="2880" y="2864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1334.84</a:t>
              </a:r>
              <a:endParaRPr lang="en-US"/>
            </a:p>
          </p:txBody>
        </p:sp>
        <p:sp>
          <p:nvSpPr>
            <p:cNvPr id="10297" name="Rectangle 1167"/>
            <p:cNvSpPr>
              <a:spLocks noChangeArrowheads="1"/>
            </p:cNvSpPr>
            <p:nvPr/>
          </p:nvSpPr>
          <p:spPr bwMode="auto">
            <a:xfrm>
              <a:off x="2235" y="2864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1333.33</a:t>
              </a:r>
              <a:endParaRPr lang="en-US"/>
            </a:p>
          </p:txBody>
        </p:sp>
        <p:sp>
          <p:nvSpPr>
            <p:cNvPr id="10298" name="Rectangle 1166"/>
            <p:cNvSpPr>
              <a:spLocks noChangeArrowheads="1"/>
            </p:cNvSpPr>
            <p:nvPr/>
          </p:nvSpPr>
          <p:spPr bwMode="auto">
            <a:xfrm>
              <a:off x="1520" y="2864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1259.92</a:t>
              </a:r>
              <a:endParaRPr lang="en-US"/>
            </a:p>
          </p:txBody>
        </p:sp>
        <p:sp>
          <p:nvSpPr>
            <p:cNvPr id="10299" name="Rectangle 1165"/>
            <p:cNvSpPr>
              <a:spLocks noChangeArrowheads="1"/>
            </p:cNvSpPr>
            <p:nvPr/>
          </p:nvSpPr>
          <p:spPr bwMode="auto">
            <a:xfrm>
              <a:off x="904" y="2864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1250</a:t>
              </a:r>
              <a:endParaRPr lang="en-US"/>
            </a:p>
          </p:txBody>
        </p:sp>
        <p:sp>
          <p:nvSpPr>
            <p:cNvPr id="10300" name="Rectangle 1164"/>
            <p:cNvSpPr>
              <a:spLocks noChangeArrowheads="1"/>
            </p:cNvSpPr>
            <p:nvPr/>
          </p:nvSpPr>
          <p:spPr bwMode="auto">
            <a:xfrm>
              <a:off x="288" y="2864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1000</a:t>
              </a:r>
              <a:endParaRPr lang="en-US"/>
            </a:p>
          </p:txBody>
        </p:sp>
        <p:sp>
          <p:nvSpPr>
            <p:cNvPr id="10301" name="Rectangle 1163"/>
            <p:cNvSpPr>
              <a:spLocks noChangeArrowheads="1"/>
            </p:cNvSpPr>
            <p:nvPr/>
          </p:nvSpPr>
          <p:spPr bwMode="auto">
            <a:xfrm>
              <a:off x="4856" y="2711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1800</a:t>
              </a:r>
              <a:endParaRPr lang="en-US"/>
            </a:p>
          </p:txBody>
        </p:sp>
        <p:sp>
          <p:nvSpPr>
            <p:cNvPr id="10302" name="Rectangle 1162"/>
            <p:cNvSpPr>
              <a:spLocks noChangeArrowheads="1"/>
            </p:cNvSpPr>
            <p:nvPr/>
          </p:nvSpPr>
          <p:spPr bwMode="auto">
            <a:xfrm>
              <a:off x="4141" y="2711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1348.48</a:t>
              </a:r>
              <a:endParaRPr lang="en-US"/>
            </a:p>
          </p:txBody>
        </p:sp>
        <p:sp>
          <p:nvSpPr>
            <p:cNvPr id="10303" name="Rectangle 1161"/>
            <p:cNvSpPr>
              <a:spLocks noChangeArrowheads="1"/>
            </p:cNvSpPr>
            <p:nvPr/>
          </p:nvSpPr>
          <p:spPr bwMode="auto">
            <a:xfrm>
              <a:off x="3525" y="2711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1350</a:t>
              </a:r>
              <a:endParaRPr lang="en-US"/>
            </a:p>
          </p:txBody>
        </p:sp>
        <p:sp>
          <p:nvSpPr>
            <p:cNvPr id="10304" name="Rectangle 1160"/>
            <p:cNvSpPr>
              <a:spLocks noChangeArrowheads="1"/>
            </p:cNvSpPr>
            <p:nvPr/>
          </p:nvSpPr>
          <p:spPr bwMode="auto">
            <a:xfrm>
              <a:off x="2880" y="2711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1201.36</a:t>
              </a:r>
              <a:endParaRPr lang="en-US"/>
            </a:p>
          </p:txBody>
        </p:sp>
        <p:sp>
          <p:nvSpPr>
            <p:cNvPr id="10305" name="Rectangle 1159"/>
            <p:cNvSpPr>
              <a:spLocks noChangeArrowheads="1"/>
            </p:cNvSpPr>
            <p:nvPr/>
          </p:nvSpPr>
          <p:spPr bwMode="auto">
            <a:xfrm>
              <a:off x="2235" y="2711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1200.00</a:t>
              </a:r>
              <a:endParaRPr lang="en-US"/>
            </a:p>
          </p:txBody>
        </p:sp>
        <p:sp>
          <p:nvSpPr>
            <p:cNvPr id="10306" name="Rectangle 1158"/>
            <p:cNvSpPr>
              <a:spLocks noChangeArrowheads="1"/>
            </p:cNvSpPr>
            <p:nvPr/>
          </p:nvSpPr>
          <p:spPr bwMode="auto">
            <a:xfrm>
              <a:off x="1520" y="2711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1133.93</a:t>
              </a:r>
              <a:endParaRPr lang="en-US"/>
            </a:p>
          </p:txBody>
        </p:sp>
        <p:sp>
          <p:nvSpPr>
            <p:cNvPr id="10307" name="Rectangle 1157"/>
            <p:cNvSpPr>
              <a:spLocks noChangeArrowheads="1"/>
            </p:cNvSpPr>
            <p:nvPr/>
          </p:nvSpPr>
          <p:spPr bwMode="auto">
            <a:xfrm>
              <a:off x="904" y="2711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1125</a:t>
              </a:r>
              <a:endParaRPr lang="en-US"/>
            </a:p>
          </p:txBody>
        </p:sp>
        <p:sp>
          <p:nvSpPr>
            <p:cNvPr id="10308" name="Rectangle 1156"/>
            <p:cNvSpPr>
              <a:spLocks noChangeArrowheads="1"/>
            </p:cNvSpPr>
            <p:nvPr/>
          </p:nvSpPr>
          <p:spPr bwMode="auto">
            <a:xfrm>
              <a:off x="288" y="2711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900</a:t>
              </a:r>
              <a:endParaRPr lang="en-US"/>
            </a:p>
          </p:txBody>
        </p:sp>
        <p:sp>
          <p:nvSpPr>
            <p:cNvPr id="10309" name="Rectangle 1155"/>
            <p:cNvSpPr>
              <a:spLocks noChangeArrowheads="1"/>
            </p:cNvSpPr>
            <p:nvPr/>
          </p:nvSpPr>
          <p:spPr bwMode="auto">
            <a:xfrm>
              <a:off x="4856" y="2558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1600</a:t>
              </a:r>
              <a:endParaRPr lang="en-US"/>
            </a:p>
          </p:txBody>
        </p:sp>
        <p:sp>
          <p:nvSpPr>
            <p:cNvPr id="10310" name="Rectangle 1154"/>
            <p:cNvSpPr>
              <a:spLocks noChangeArrowheads="1"/>
            </p:cNvSpPr>
            <p:nvPr/>
          </p:nvSpPr>
          <p:spPr bwMode="auto">
            <a:xfrm>
              <a:off x="4141" y="2558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1198.65</a:t>
              </a:r>
              <a:endParaRPr lang="en-US"/>
            </a:p>
          </p:txBody>
        </p:sp>
        <p:sp>
          <p:nvSpPr>
            <p:cNvPr id="10311" name="Rectangle 1153"/>
            <p:cNvSpPr>
              <a:spLocks noChangeArrowheads="1"/>
            </p:cNvSpPr>
            <p:nvPr/>
          </p:nvSpPr>
          <p:spPr bwMode="auto">
            <a:xfrm>
              <a:off x="3525" y="2558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1200</a:t>
              </a:r>
              <a:endParaRPr lang="en-US"/>
            </a:p>
          </p:txBody>
        </p:sp>
        <p:sp>
          <p:nvSpPr>
            <p:cNvPr id="10312" name="Rectangle 1152"/>
            <p:cNvSpPr>
              <a:spLocks noChangeArrowheads="1"/>
            </p:cNvSpPr>
            <p:nvPr/>
          </p:nvSpPr>
          <p:spPr bwMode="auto">
            <a:xfrm>
              <a:off x="2880" y="2558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1067.87</a:t>
              </a:r>
              <a:endParaRPr lang="en-US"/>
            </a:p>
          </p:txBody>
        </p:sp>
        <p:sp>
          <p:nvSpPr>
            <p:cNvPr id="10313" name="Rectangle 1151"/>
            <p:cNvSpPr>
              <a:spLocks noChangeArrowheads="1"/>
            </p:cNvSpPr>
            <p:nvPr/>
          </p:nvSpPr>
          <p:spPr bwMode="auto">
            <a:xfrm>
              <a:off x="2235" y="2558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1066.67</a:t>
              </a:r>
              <a:endParaRPr lang="en-US"/>
            </a:p>
          </p:txBody>
        </p:sp>
        <p:sp>
          <p:nvSpPr>
            <p:cNvPr id="10314" name="Rectangle 1150"/>
            <p:cNvSpPr>
              <a:spLocks noChangeArrowheads="1"/>
            </p:cNvSpPr>
            <p:nvPr/>
          </p:nvSpPr>
          <p:spPr bwMode="auto">
            <a:xfrm>
              <a:off x="1520" y="2558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1007.94</a:t>
              </a:r>
              <a:endParaRPr lang="en-US"/>
            </a:p>
          </p:txBody>
        </p:sp>
        <p:sp>
          <p:nvSpPr>
            <p:cNvPr id="10315" name="Rectangle 1149"/>
            <p:cNvSpPr>
              <a:spLocks noChangeArrowheads="1"/>
            </p:cNvSpPr>
            <p:nvPr/>
          </p:nvSpPr>
          <p:spPr bwMode="auto">
            <a:xfrm>
              <a:off x="904" y="2558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1000</a:t>
              </a:r>
              <a:endParaRPr lang="en-US"/>
            </a:p>
          </p:txBody>
        </p:sp>
        <p:sp>
          <p:nvSpPr>
            <p:cNvPr id="10316" name="Rectangle 1148"/>
            <p:cNvSpPr>
              <a:spLocks noChangeArrowheads="1"/>
            </p:cNvSpPr>
            <p:nvPr/>
          </p:nvSpPr>
          <p:spPr bwMode="auto">
            <a:xfrm>
              <a:off x="288" y="2558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800</a:t>
              </a:r>
              <a:endParaRPr lang="en-US"/>
            </a:p>
          </p:txBody>
        </p:sp>
        <p:sp>
          <p:nvSpPr>
            <p:cNvPr id="10317" name="Rectangle 1147"/>
            <p:cNvSpPr>
              <a:spLocks noChangeArrowheads="1"/>
            </p:cNvSpPr>
            <p:nvPr/>
          </p:nvSpPr>
          <p:spPr bwMode="auto">
            <a:xfrm>
              <a:off x="4856" y="2405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1400</a:t>
              </a:r>
              <a:endParaRPr lang="en-US"/>
            </a:p>
          </p:txBody>
        </p:sp>
        <p:sp>
          <p:nvSpPr>
            <p:cNvPr id="10318" name="Rectangle 1146"/>
            <p:cNvSpPr>
              <a:spLocks noChangeArrowheads="1"/>
            </p:cNvSpPr>
            <p:nvPr/>
          </p:nvSpPr>
          <p:spPr bwMode="auto">
            <a:xfrm>
              <a:off x="4141" y="2405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1048.81</a:t>
              </a:r>
              <a:endParaRPr lang="en-US"/>
            </a:p>
          </p:txBody>
        </p:sp>
        <p:sp>
          <p:nvSpPr>
            <p:cNvPr id="10319" name="Rectangle 1145"/>
            <p:cNvSpPr>
              <a:spLocks noChangeArrowheads="1"/>
            </p:cNvSpPr>
            <p:nvPr/>
          </p:nvSpPr>
          <p:spPr bwMode="auto">
            <a:xfrm>
              <a:off x="3525" y="2405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1050</a:t>
              </a:r>
              <a:endParaRPr lang="en-US"/>
            </a:p>
          </p:txBody>
        </p:sp>
        <p:sp>
          <p:nvSpPr>
            <p:cNvPr id="10320" name="Rectangle 1144"/>
            <p:cNvSpPr>
              <a:spLocks noChangeArrowheads="1"/>
            </p:cNvSpPr>
            <p:nvPr/>
          </p:nvSpPr>
          <p:spPr bwMode="auto">
            <a:xfrm>
              <a:off x="2880" y="2405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934.39</a:t>
              </a:r>
              <a:endParaRPr lang="en-US"/>
            </a:p>
          </p:txBody>
        </p:sp>
        <p:sp>
          <p:nvSpPr>
            <p:cNvPr id="10321" name="Rectangle 1143"/>
            <p:cNvSpPr>
              <a:spLocks noChangeArrowheads="1"/>
            </p:cNvSpPr>
            <p:nvPr/>
          </p:nvSpPr>
          <p:spPr bwMode="auto">
            <a:xfrm>
              <a:off x="2235" y="2405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933.33</a:t>
              </a:r>
              <a:endParaRPr lang="en-US"/>
            </a:p>
          </p:txBody>
        </p:sp>
        <p:sp>
          <p:nvSpPr>
            <p:cNvPr id="10322" name="Rectangle 1142"/>
            <p:cNvSpPr>
              <a:spLocks noChangeArrowheads="1"/>
            </p:cNvSpPr>
            <p:nvPr/>
          </p:nvSpPr>
          <p:spPr bwMode="auto">
            <a:xfrm>
              <a:off x="1520" y="2405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881.94</a:t>
              </a:r>
              <a:endParaRPr lang="en-US"/>
            </a:p>
          </p:txBody>
        </p:sp>
        <p:sp>
          <p:nvSpPr>
            <p:cNvPr id="10323" name="Rectangle 1141"/>
            <p:cNvSpPr>
              <a:spLocks noChangeArrowheads="1"/>
            </p:cNvSpPr>
            <p:nvPr/>
          </p:nvSpPr>
          <p:spPr bwMode="auto">
            <a:xfrm>
              <a:off x="904" y="2405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875</a:t>
              </a:r>
              <a:endParaRPr lang="en-US"/>
            </a:p>
          </p:txBody>
        </p:sp>
        <p:sp>
          <p:nvSpPr>
            <p:cNvPr id="10324" name="Rectangle 1140"/>
            <p:cNvSpPr>
              <a:spLocks noChangeArrowheads="1"/>
            </p:cNvSpPr>
            <p:nvPr/>
          </p:nvSpPr>
          <p:spPr bwMode="auto">
            <a:xfrm>
              <a:off x="288" y="2405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700</a:t>
              </a:r>
              <a:endParaRPr lang="en-US"/>
            </a:p>
          </p:txBody>
        </p:sp>
        <p:sp>
          <p:nvSpPr>
            <p:cNvPr id="10325" name="Rectangle 1139"/>
            <p:cNvSpPr>
              <a:spLocks noChangeArrowheads="1"/>
            </p:cNvSpPr>
            <p:nvPr/>
          </p:nvSpPr>
          <p:spPr bwMode="auto">
            <a:xfrm>
              <a:off x="4856" y="2252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1200</a:t>
              </a:r>
              <a:endParaRPr lang="en-US"/>
            </a:p>
          </p:txBody>
        </p:sp>
        <p:sp>
          <p:nvSpPr>
            <p:cNvPr id="10326" name="Rectangle 1138"/>
            <p:cNvSpPr>
              <a:spLocks noChangeArrowheads="1"/>
            </p:cNvSpPr>
            <p:nvPr/>
          </p:nvSpPr>
          <p:spPr bwMode="auto">
            <a:xfrm>
              <a:off x="4141" y="2252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898.98</a:t>
              </a:r>
              <a:endParaRPr lang="en-US"/>
            </a:p>
          </p:txBody>
        </p:sp>
        <p:sp>
          <p:nvSpPr>
            <p:cNvPr id="10327" name="Rectangle 1137"/>
            <p:cNvSpPr>
              <a:spLocks noChangeArrowheads="1"/>
            </p:cNvSpPr>
            <p:nvPr/>
          </p:nvSpPr>
          <p:spPr bwMode="auto">
            <a:xfrm>
              <a:off x="3525" y="2252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900</a:t>
              </a:r>
              <a:endParaRPr lang="en-US"/>
            </a:p>
          </p:txBody>
        </p:sp>
        <p:sp>
          <p:nvSpPr>
            <p:cNvPr id="10328" name="Rectangle 1136"/>
            <p:cNvSpPr>
              <a:spLocks noChangeArrowheads="1"/>
            </p:cNvSpPr>
            <p:nvPr/>
          </p:nvSpPr>
          <p:spPr bwMode="auto">
            <a:xfrm>
              <a:off x="2880" y="2252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800.90</a:t>
              </a:r>
              <a:endParaRPr lang="en-US"/>
            </a:p>
          </p:txBody>
        </p:sp>
        <p:sp>
          <p:nvSpPr>
            <p:cNvPr id="10329" name="Rectangle 1135"/>
            <p:cNvSpPr>
              <a:spLocks noChangeArrowheads="1"/>
            </p:cNvSpPr>
            <p:nvPr/>
          </p:nvSpPr>
          <p:spPr bwMode="auto">
            <a:xfrm>
              <a:off x="2235" y="2252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800.00</a:t>
              </a:r>
              <a:endParaRPr lang="en-US"/>
            </a:p>
          </p:txBody>
        </p:sp>
        <p:sp>
          <p:nvSpPr>
            <p:cNvPr id="10330" name="Rectangle 1134"/>
            <p:cNvSpPr>
              <a:spLocks noChangeArrowheads="1"/>
            </p:cNvSpPr>
            <p:nvPr/>
          </p:nvSpPr>
          <p:spPr bwMode="auto">
            <a:xfrm>
              <a:off x="1520" y="2252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755.95</a:t>
              </a:r>
              <a:endParaRPr lang="en-US"/>
            </a:p>
          </p:txBody>
        </p:sp>
        <p:sp>
          <p:nvSpPr>
            <p:cNvPr id="10331" name="Rectangle 1133"/>
            <p:cNvSpPr>
              <a:spLocks noChangeArrowheads="1"/>
            </p:cNvSpPr>
            <p:nvPr/>
          </p:nvSpPr>
          <p:spPr bwMode="auto">
            <a:xfrm>
              <a:off x="904" y="2252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750</a:t>
              </a:r>
              <a:endParaRPr lang="en-US"/>
            </a:p>
          </p:txBody>
        </p:sp>
        <p:sp>
          <p:nvSpPr>
            <p:cNvPr id="10332" name="Rectangle 1132"/>
            <p:cNvSpPr>
              <a:spLocks noChangeArrowheads="1"/>
            </p:cNvSpPr>
            <p:nvPr/>
          </p:nvSpPr>
          <p:spPr bwMode="auto">
            <a:xfrm>
              <a:off x="288" y="2252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600</a:t>
              </a:r>
              <a:endParaRPr lang="en-US"/>
            </a:p>
          </p:txBody>
        </p:sp>
        <p:sp>
          <p:nvSpPr>
            <p:cNvPr id="10333" name="Rectangle 1131"/>
            <p:cNvSpPr>
              <a:spLocks noChangeArrowheads="1"/>
            </p:cNvSpPr>
            <p:nvPr/>
          </p:nvSpPr>
          <p:spPr bwMode="auto">
            <a:xfrm>
              <a:off x="4856" y="2099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1000</a:t>
              </a:r>
              <a:endParaRPr lang="en-US"/>
            </a:p>
          </p:txBody>
        </p:sp>
        <p:sp>
          <p:nvSpPr>
            <p:cNvPr id="10334" name="Rectangle 1130"/>
            <p:cNvSpPr>
              <a:spLocks noChangeArrowheads="1"/>
            </p:cNvSpPr>
            <p:nvPr/>
          </p:nvSpPr>
          <p:spPr bwMode="auto">
            <a:xfrm>
              <a:off x="4141" y="2099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749.15</a:t>
              </a:r>
              <a:endParaRPr lang="en-US"/>
            </a:p>
          </p:txBody>
        </p:sp>
        <p:sp>
          <p:nvSpPr>
            <p:cNvPr id="10335" name="Rectangle 1129"/>
            <p:cNvSpPr>
              <a:spLocks noChangeArrowheads="1"/>
            </p:cNvSpPr>
            <p:nvPr/>
          </p:nvSpPr>
          <p:spPr bwMode="auto">
            <a:xfrm>
              <a:off x="3525" y="2099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750</a:t>
              </a:r>
              <a:endParaRPr lang="en-US"/>
            </a:p>
          </p:txBody>
        </p:sp>
        <p:sp>
          <p:nvSpPr>
            <p:cNvPr id="10336" name="Rectangle 1128"/>
            <p:cNvSpPr>
              <a:spLocks noChangeArrowheads="1"/>
            </p:cNvSpPr>
            <p:nvPr/>
          </p:nvSpPr>
          <p:spPr bwMode="auto">
            <a:xfrm>
              <a:off x="2880" y="2099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667.42</a:t>
              </a:r>
              <a:endParaRPr lang="en-US"/>
            </a:p>
          </p:txBody>
        </p:sp>
        <p:sp>
          <p:nvSpPr>
            <p:cNvPr id="10337" name="Rectangle 1127"/>
            <p:cNvSpPr>
              <a:spLocks noChangeArrowheads="1"/>
            </p:cNvSpPr>
            <p:nvPr/>
          </p:nvSpPr>
          <p:spPr bwMode="auto">
            <a:xfrm>
              <a:off x="2235" y="2099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666.67</a:t>
              </a:r>
              <a:endParaRPr lang="en-US"/>
            </a:p>
          </p:txBody>
        </p:sp>
        <p:sp>
          <p:nvSpPr>
            <p:cNvPr id="10338" name="Rectangle 1126"/>
            <p:cNvSpPr>
              <a:spLocks noChangeArrowheads="1"/>
            </p:cNvSpPr>
            <p:nvPr/>
          </p:nvSpPr>
          <p:spPr bwMode="auto">
            <a:xfrm>
              <a:off x="1520" y="2099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629.96</a:t>
              </a:r>
              <a:endParaRPr lang="en-US"/>
            </a:p>
          </p:txBody>
        </p:sp>
        <p:sp>
          <p:nvSpPr>
            <p:cNvPr id="10339" name="Rectangle 1125"/>
            <p:cNvSpPr>
              <a:spLocks noChangeArrowheads="1"/>
            </p:cNvSpPr>
            <p:nvPr/>
          </p:nvSpPr>
          <p:spPr bwMode="auto">
            <a:xfrm>
              <a:off x="904" y="2099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625</a:t>
              </a:r>
              <a:endParaRPr lang="en-US"/>
            </a:p>
          </p:txBody>
        </p:sp>
        <p:sp>
          <p:nvSpPr>
            <p:cNvPr id="10340" name="Rectangle 1124"/>
            <p:cNvSpPr>
              <a:spLocks noChangeArrowheads="1"/>
            </p:cNvSpPr>
            <p:nvPr/>
          </p:nvSpPr>
          <p:spPr bwMode="auto">
            <a:xfrm>
              <a:off x="288" y="2099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500</a:t>
              </a:r>
              <a:endParaRPr lang="en-US"/>
            </a:p>
          </p:txBody>
        </p:sp>
        <p:sp>
          <p:nvSpPr>
            <p:cNvPr id="10341" name="Rectangle 1123"/>
            <p:cNvSpPr>
              <a:spLocks noChangeArrowheads="1"/>
            </p:cNvSpPr>
            <p:nvPr/>
          </p:nvSpPr>
          <p:spPr bwMode="auto">
            <a:xfrm>
              <a:off x="4856" y="1946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800</a:t>
              </a:r>
              <a:endParaRPr lang="en-US"/>
            </a:p>
          </p:txBody>
        </p:sp>
        <p:sp>
          <p:nvSpPr>
            <p:cNvPr id="10342" name="Rectangle 1122"/>
            <p:cNvSpPr>
              <a:spLocks noChangeArrowheads="1"/>
            </p:cNvSpPr>
            <p:nvPr/>
          </p:nvSpPr>
          <p:spPr bwMode="auto">
            <a:xfrm>
              <a:off x="4141" y="1946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599.32</a:t>
              </a:r>
              <a:endParaRPr lang="en-US"/>
            </a:p>
          </p:txBody>
        </p:sp>
        <p:sp>
          <p:nvSpPr>
            <p:cNvPr id="10343" name="Rectangle 1121"/>
            <p:cNvSpPr>
              <a:spLocks noChangeArrowheads="1"/>
            </p:cNvSpPr>
            <p:nvPr/>
          </p:nvSpPr>
          <p:spPr bwMode="auto">
            <a:xfrm>
              <a:off x="3525" y="1946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600</a:t>
              </a:r>
              <a:endParaRPr lang="en-US"/>
            </a:p>
          </p:txBody>
        </p:sp>
        <p:sp>
          <p:nvSpPr>
            <p:cNvPr id="10344" name="Rectangle 1120"/>
            <p:cNvSpPr>
              <a:spLocks noChangeArrowheads="1"/>
            </p:cNvSpPr>
            <p:nvPr/>
          </p:nvSpPr>
          <p:spPr bwMode="auto">
            <a:xfrm>
              <a:off x="2880" y="1946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533.94</a:t>
              </a:r>
              <a:endParaRPr lang="en-US"/>
            </a:p>
          </p:txBody>
        </p:sp>
        <p:sp>
          <p:nvSpPr>
            <p:cNvPr id="10345" name="Rectangle 1119"/>
            <p:cNvSpPr>
              <a:spLocks noChangeArrowheads="1"/>
            </p:cNvSpPr>
            <p:nvPr/>
          </p:nvSpPr>
          <p:spPr bwMode="auto">
            <a:xfrm>
              <a:off x="2235" y="1946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533.33</a:t>
              </a:r>
              <a:endParaRPr lang="en-US"/>
            </a:p>
          </p:txBody>
        </p:sp>
        <p:sp>
          <p:nvSpPr>
            <p:cNvPr id="10346" name="Rectangle 1118"/>
            <p:cNvSpPr>
              <a:spLocks noChangeArrowheads="1"/>
            </p:cNvSpPr>
            <p:nvPr/>
          </p:nvSpPr>
          <p:spPr bwMode="auto">
            <a:xfrm>
              <a:off x="1520" y="1946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503.97</a:t>
              </a:r>
              <a:endParaRPr lang="en-US"/>
            </a:p>
          </p:txBody>
        </p:sp>
        <p:sp>
          <p:nvSpPr>
            <p:cNvPr id="10347" name="Rectangle 1117"/>
            <p:cNvSpPr>
              <a:spLocks noChangeArrowheads="1"/>
            </p:cNvSpPr>
            <p:nvPr/>
          </p:nvSpPr>
          <p:spPr bwMode="auto">
            <a:xfrm>
              <a:off x="904" y="1946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500</a:t>
              </a:r>
              <a:endParaRPr lang="en-US"/>
            </a:p>
          </p:txBody>
        </p:sp>
        <p:sp>
          <p:nvSpPr>
            <p:cNvPr id="10348" name="Rectangle 1116"/>
            <p:cNvSpPr>
              <a:spLocks noChangeArrowheads="1"/>
            </p:cNvSpPr>
            <p:nvPr/>
          </p:nvSpPr>
          <p:spPr bwMode="auto">
            <a:xfrm>
              <a:off x="288" y="1946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400</a:t>
              </a:r>
              <a:endParaRPr lang="en-US"/>
            </a:p>
          </p:txBody>
        </p:sp>
        <p:sp>
          <p:nvSpPr>
            <p:cNvPr id="10349" name="Rectangle 1115"/>
            <p:cNvSpPr>
              <a:spLocks noChangeArrowheads="1"/>
            </p:cNvSpPr>
            <p:nvPr/>
          </p:nvSpPr>
          <p:spPr bwMode="auto">
            <a:xfrm>
              <a:off x="4856" y="1793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600</a:t>
              </a:r>
              <a:endParaRPr lang="en-US"/>
            </a:p>
          </p:txBody>
        </p:sp>
        <p:sp>
          <p:nvSpPr>
            <p:cNvPr id="10350" name="Rectangle 1114"/>
            <p:cNvSpPr>
              <a:spLocks noChangeArrowheads="1"/>
            </p:cNvSpPr>
            <p:nvPr/>
          </p:nvSpPr>
          <p:spPr bwMode="auto">
            <a:xfrm>
              <a:off x="4141" y="1793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449.49</a:t>
              </a:r>
              <a:endParaRPr lang="en-US"/>
            </a:p>
          </p:txBody>
        </p:sp>
        <p:sp>
          <p:nvSpPr>
            <p:cNvPr id="10351" name="Rectangle 1113"/>
            <p:cNvSpPr>
              <a:spLocks noChangeArrowheads="1"/>
            </p:cNvSpPr>
            <p:nvPr/>
          </p:nvSpPr>
          <p:spPr bwMode="auto">
            <a:xfrm>
              <a:off x="3525" y="1793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450</a:t>
              </a:r>
              <a:endParaRPr lang="en-US"/>
            </a:p>
          </p:txBody>
        </p:sp>
        <p:sp>
          <p:nvSpPr>
            <p:cNvPr id="10352" name="Rectangle 1112"/>
            <p:cNvSpPr>
              <a:spLocks noChangeArrowheads="1"/>
            </p:cNvSpPr>
            <p:nvPr/>
          </p:nvSpPr>
          <p:spPr bwMode="auto">
            <a:xfrm>
              <a:off x="2880" y="1793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400.45</a:t>
              </a:r>
              <a:endParaRPr lang="en-US"/>
            </a:p>
          </p:txBody>
        </p:sp>
        <p:sp>
          <p:nvSpPr>
            <p:cNvPr id="10353" name="Rectangle 1111"/>
            <p:cNvSpPr>
              <a:spLocks noChangeArrowheads="1"/>
            </p:cNvSpPr>
            <p:nvPr/>
          </p:nvSpPr>
          <p:spPr bwMode="auto">
            <a:xfrm>
              <a:off x="2235" y="1793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400.00</a:t>
              </a:r>
              <a:endParaRPr lang="en-US"/>
            </a:p>
          </p:txBody>
        </p:sp>
        <p:sp>
          <p:nvSpPr>
            <p:cNvPr id="10354" name="Rectangle 1110"/>
            <p:cNvSpPr>
              <a:spLocks noChangeArrowheads="1"/>
            </p:cNvSpPr>
            <p:nvPr/>
          </p:nvSpPr>
          <p:spPr bwMode="auto">
            <a:xfrm>
              <a:off x="1520" y="1793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377.98</a:t>
              </a:r>
              <a:endParaRPr lang="en-US"/>
            </a:p>
          </p:txBody>
        </p:sp>
        <p:sp>
          <p:nvSpPr>
            <p:cNvPr id="10355" name="Rectangle 1109"/>
            <p:cNvSpPr>
              <a:spLocks noChangeArrowheads="1"/>
            </p:cNvSpPr>
            <p:nvPr/>
          </p:nvSpPr>
          <p:spPr bwMode="auto">
            <a:xfrm>
              <a:off x="904" y="1793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375</a:t>
              </a:r>
              <a:endParaRPr lang="en-US"/>
            </a:p>
          </p:txBody>
        </p:sp>
        <p:sp>
          <p:nvSpPr>
            <p:cNvPr id="10356" name="Rectangle 1108"/>
            <p:cNvSpPr>
              <a:spLocks noChangeArrowheads="1"/>
            </p:cNvSpPr>
            <p:nvPr/>
          </p:nvSpPr>
          <p:spPr bwMode="auto">
            <a:xfrm>
              <a:off x="288" y="1793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300</a:t>
              </a:r>
              <a:endParaRPr lang="en-US"/>
            </a:p>
          </p:txBody>
        </p:sp>
        <p:sp>
          <p:nvSpPr>
            <p:cNvPr id="10357" name="Rectangle 1107"/>
            <p:cNvSpPr>
              <a:spLocks noChangeArrowheads="1"/>
            </p:cNvSpPr>
            <p:nvPr/>
          </p:nvSpPr>
          <p:spPr bwMode="auto">
            <a:xfrm>
              <a:off x="4856" y="1640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400</a:t>
              </a:r>
              <a:endParaRPr lang="en-US"/>
            </a:p>
          </p:txBody>
        </p:sp>
        <p:sp>
          <p:nvSpPr>
            <p:cNvPr id="10358" name="Rectangle 1106"/>
            <p:cNvSpPr>
              <a:spLocks noChangeArrowheads="1"/>
            </p:cNvSpPr>
            <p:nvPr/>
          </p:nvSpPr>
          <p:spPr bwMode="auto">
            <a:xfrm>
              <a:off x="4141" y="1640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299.66</a:t>
              </a:r>
              <a:endParaRPr lang="en-US"/>
            </a:p>
          </p:txBody>
        </p:sp>
        <p:sp>
          <p:nvSpPr>
            <p:cNvPr id="10359" name="Rectangle 1105"/>
            <p:cNvSpPr>
              <a:spLocks noChangeArrowheads="1"/>
            </p:cNvSpPr>
            <p:nvPr/>
          </p:nvSpPr>
          <p:spPr bwMode="auto">
            <a:xfrm>
              <a:off x="3525" y="1640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300</a:t>
              </a:r>
              <a:endParaRPr lang="en-US"/>
            </a:p>
          </p:txBody>
        </p:sp>
        <p:sp>
          <p:nvSpPr>
            <p:cNvPr id="10360" name="Rectangle 1104"/>
            <p:cNvSpPr>
              <a:spLocks noChangeArrowheads="1"/>
            </p:cNvSpPr>
            <p:nvPr/>
          </p:nvSpPr>
          <p:spPr bwMode="auto">
            <a:xfrm>
              <a:off x="2880" y="1640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266.97</a:t>
              </a:r>
              <a:endParaRPr lang="en-US"/>
            </a:p>
          </p:txBody>
        </p:sp>
        <p:sp>
          <p:nvSpPr>
            <p:cNvPr id="10361" name="Rectangle 1103"/>
            <p:cNvSpPr>
              <a:spLocks noChangeArrowheads="1"/>
            </p:cNvSpPr>
            <p:nvPr/>
          </p:nvSpPr>
          <p:spPr bwMode="auto">
            <a:xfrm>
              <a:off x="2235" y="1640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266.67</a:t>
              </a:r>
              <a:endParaRPr lang="en-US"/>
            </a:p>
          </p:txBody>
        </p:sp>
        <p:sp>
          <p:nvSpPr>
            <p:cNvPr id="10362" name="Rectangle 1102"/>
            <p:cNvSpPr>
              <a:spLocks noChangeArrowheads="1"/>
            </p:cNvSpPr>
            <p:nvPr/>
          </p:nvSpPr>
          <p:spPr bwMode="auto">
            <a:xfrm>
              <a:off x="1520" y="1640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251.98</a:t>
              </a:r>
              <a:endParaRPr lang="en-US"/>
            </a:p>
          </p:txBody>
        </p:sp>
        <p:sp>
          <p:nvSpPr>
            <p:cNvPr id="10363" name="Rectangle 1101"/>
            <p:cNvSpPr>
              <a:spLocks noChangeArrowheads="1"/>
            </p:cNvSpPr>
            <p:nvPr/>
          </p:nvSpPr>
          <p:spPr bwMode="auto">
            <a:xfrm>
              <a:off x="904" y="1640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250</a:t>
              </a:r>
              <a:endParaRPr lang="en-US"/>
            </a:p>
          </p:txBody>
        </p:sp>
        <p:sp>
          <p:nvSpPr>
            <p:cNvPr id="10364" name="Rectangle 1100"/>
            <p:cNvSpPr>
              <a:spLocks noChangeArrowheads="1"/>
            </p:cNvSpPr>
            <p:nvPr/>
          </p:nvSpPr>
          <p:spPr bwMode="auto">
            <a:xfrm>
              <a:off x="288" y="1640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</a:t>
              </a:r>
              <a:endParaRPr lang="en-US"/>
            </a:p>
          </p:txBody>
        </p:sp>
        <p:sp>
          <p:nvSpPr>
            <p:cNvPr id="10365" name="Rectangle 1099"/>
            <p:cNvSpPr>
              <a:spLocks noChangeArrowheads="1"/>
            </p:cNvSpPr>
            <p:nvPr/>
          </p:nvSpPr>
          <p:spPr bwMode="auto">
            <a:xfrm>
              <a:off x="4856" y="1487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</a:t>
              </a:r>
              <a:endParaRPr lang="en-US"/>
            </a:p>
          </p:txBody>
        </p:sp>
        <p:sp>
          <p:nvSpPr>
            <p:cNvPr id="10366" name="Rectangle 1098"/>
            <p:cNvSpPr>
              <a:spLocks noChangeArrowheads="1"/>
            </p:cNvSpPr>
            <p:nvPr/>
          </p:nvSpPr>
          <p:spPr bwMode="auto">
            <a:xfrm>
              <a:off x="4141" y="1487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149.83</a:t>
              </a:r>
              <a:endParaRPr lang="en-US"/>
            </a:p>
          </p:txBody>
        </p:sp>
        <p:sp>
          <p:nvSpPr>
            <p:cNvPr id="10367" name="Rectangle 1097"/>
            <p:cNvSpPr>
              <a:spLocks noChangeArrowheads="1"/>
            </p:cNvSpPr>
            <p:nvPr/>
          </p:nvSpPr>
          <p:spPr bwMode="auto">
            <a:xfrm>
              <a:off x="3525" y="1487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150</a:t>
              </a:r>
              <a:endParaRPr lang="en-US"/>
            </a:p>
          </p:txBody>
        </p:sp>
        <p:sp>
          <p:nvSpPr>
            <p:cNvPr id="10368" name="Rectangle 1096"/>
            <p:cNvSpPr>
              <a:spLocks noChangeArrowheads="1"/>
            </p:cNvSpPr>
            <p:nvPr/>
          </p:nvSpPr>
          <p:spPr bwMode="auto">
            <a:xfrm>
              <a:off x="2880" y="1487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133.48</a:t>
              </a:r>
              <a:endParaRPr lang="en-US"/>
            </a:p>
          </p:txBody>
        </p:sp>
        <p:sp>
          <p:nvSpPr>
            <p:cNvPr id="10369" name="Rectangle 1095"/>
            <p:cNvSpPr>
              <a:spLocks noChangeArrowheads="1"/>
            </p:cNvSpPr>
            <p:nvPr/>
          </p:nvSpPr>
          <p:spPr bwMode="auto">
            <a:xfrm>
              <a:off x="2235" y="1487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133.33</a:t>
              </a:r>
              <a:endParaRPr lang="en-US"/>
            </a:p>
          </p:txBody>
        </p:sp>
        <p:sp>
          <p:nvSpPr>
            <p:cNvPr id="10370" name="Rectangle 1094"/>
            <p:cNvSpPr>
              <a:spLocks noChangeArrowheads="1"/>
            </p:cNvSpPr>
            <p:nvPr/>
          </p:nvSpPr>
          <p:spPr bwMode="auto">
            <a:xfrm>
              <a:off x="1520" y="1487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125.99</a:t>
              </a:r>
              <a:endParaRPr lang="en-US"/>
            </a:p>
          </p:txBody>
        </p:sp>
        <p:sp>
          <p:nvSpPr>
            <p:cNvPr id="10371" name="Rectangle 1093"/>
            <p:cNvSpPr>
              <a:spLocks noChangeArrowheads="1"/>
            </p:cNvSpPr>
            <p:nvPr/>
          </p:nvSpPr>
          <p:spPr bwMode="auto">
            <a:xfrm>
              <a:off x="904" y="1487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125</a:t>
              </a:r>
              <a:endParaRPr lang="en-US"/>
            </a:p>
          </p:txBody>
        </p:sp>
        <p:sp>
          <p:nvSpPr>
            <p:cNvPr id="10372" name="Rectangle 1092"/>
            <p:cNvSpPr>
              <a:spLocks noChangeArrowheads="1"/>
            </p:cNvSpPr>
            <p:nvPr/>
          </p:nvSpPr>
          <p:spPr bwMode="auto">
            <a:xfrm>
              <a:off x="288" y="1487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100</a:t>
              </a:r>
              <a:endParaRPr lang="en-US"/>
            </a:p>
          </p:txBody>
        </p:sp>
        <p:sp>
          <p:nvSpPr>
            <p:cNvPr id="10373" name="Rectangle 1091"/>
            <p:cNvSpPr>
              <a:spLocks noChangeArrowheads="1"/>
            </p:cNvSpPr>
            <p:nvPr/>
          </p:nvSpPr>
          <p:spPr bwMode="auto">
            <a:xfrm>
              <a:off x="4856" y="1334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2/1</a:t>
              </a:r>
              <a:endParaRPr lang="en-US" sz="1200" i="1"/>
            </a:p>
          </p:txBody>
        </p:sp>
        <p:sp>
          <p:nvSpPr>
            <p:cNvPr id="10374" name="Rectangle 1090"/>
            <p:cNvSpPr>
              <a:spLocks noChangeArrowheads="1"/>
            </p:cNvSpPr>
            <p:nvPr/>
          </p:nvSpPr>
          <p:spPr bwMode="auto">
            <a:xfrm>
              <a:off x="4141" y="1334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1.498307</a:t>
              </a:r>
              <a:endParaRPr lang="en-US" sz="1200" i="1"/>
            </a:p>
          </p:txBody>
        </p:sp>
        <p:sp>
          <p:nvSpPr>
            <p:cNvPr id="10375" name="Rectangle 1089"/>
            <p:cNvSpPr>
              <a:spLocks noChangeArrowheads="1"/>
            </p:cNvSpPr>
            <p:nvPr/>
          </p:nvSpPr>
          <p:spPr bwMode="auto">
            <a:xfrm>
              <a:off x="3525" y="1334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3/2</a:t>
              </a:r>
              <a:endParaRPr lang="en-US" sz="1200" i="1"/>
            </a:p>
          </p:txBody>
        </p:sp>
        <p:sp>
          <p:nvSpPr>
            <p:cNvPr id="10376" name="Rectangle 1088"/>
            <p:cNvSpPr>
              <a:spLocks noChangeArrowheads="1"/>
            </p:cNvSpPr>
            <p:nvPr/>
          </p:nvSpPr>
          <p:spPr bwMode="auto">
            <a:xfrm>
              <a:off x="2880" y="1334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1.33484</a:t>
              </a:r>
              <a:endParaRPr lang="en-US" sz="1200" i="1"/>
            </a:p>
          </p:txBody>
        </p:sp>
        <p:sp>
          <p:nvSpPr>
            <p:cNvPr id="10377" name="Rectangle 1087"/>
            <p:cNvSpPr>
              <a:spLocks noChangeArrowheads="1"/>
            </p:cNvSpPr>
            <p:nvPr/>
          </p:nvSpPr>
          <p:spPr bwMode="auto">
            <a:xfrm>
              <a:off x="2235" y="1334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4/3</a:t>
              </a:r>
              <a:endParaRPr lang="en-US" sz="1200" i="1"/>
            </a:p>
          </p:txBody>
        </p:sp>
        <p:sp>
          <p:nvSpPr>
            <p:cNvPr id="10378" name="Rectangle 1086"/>
            <p:cNvSpPr>
              <a:spLocks noChangeArrowheads="1"/>
            </p:cNvSpPr>
            <p:nvPr/>
          </p:nvSpPr>
          <p:spPr bwMode="auto">
            <a:xfrm>
              <a:off x="1520" y="1334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1.259921</a:t>
              </a:r>
              <a:endParaRPr lang="en-US" sz="1200" i="1"/>
            </a:p>
          </p:txBody>
        </p:sp>
        <p:sp>
          <p:nvSpPr>
            <p:cNvPr id="10379" name="Rectangle 1085"/>
            <p:cNvSpPr>
              <a:spLocks noChangeArrowheads="1"/>
            </p:cNvSpPr>
            <p:nvPr/>
          </p:nvSpPr>
          <p:spPr bwMode="auto">
            <a:xfrm>
              <a:off x="904" y="1334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5/4</a:t>
              </a:r>
              <a:endParaRPr lang="en-US" sz="1200" i="1"/>
            </a:p>
          </p:txBody>
        </p:sp>
        <p:sp>
          <p:nvSpPr>
            <p:cNvPr id="10380" name="Rectangle 1084"/>
            <p:cNvSpPr>
              <a:spLocks noChangeArrowheads="1"/>
            </p:cNvSpPr>
            <p:nvPr/>
          </p:nvSpPr>
          <p:spPr bwMode="auto">
            <a:xfrm>
              <a:off x="288" y="1334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1/1</a:t>
              </a:r>
              <a:endParaRPr lang="en-US" sz="1200" i="1"/>
            </a:p>
          </p:txBody>
        </p:sp>
        <p:sp>
          <p:nvSpPr>
            <p:cNvPr id="10381" name="Rectangle 1083"/>
            <p:cNvSpPr>
              <a:spLocks noChangeArrowheads="1"/>
            </p:cNvSpPr>
            <p:nvPr/>
          </p:nvSpPr>
          <p:spPr bwMode="auto">
            <a:xfrm>
              <a:off x="4856" y="1181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400">
                  <a:cs typeface="Arial" charset="0"/>
                </a:rPr>
                <a:t>octave</a:t>
              </a:r>
              <a:endParaRPr lang="en-US" sz="1400"/>
            </a:p>
          </p:txBody>
        </p:sp>
        <p:sp>
          <p:nvSpPr>
            <p:cNvPr id="10382" name="Rectangle 1082"/>
            <p:cNvSpPr>
              <a:spLocks noChangeArrowheads="1"/>
            </p:cNvSpPr>
            <p:nvPr/>
          </p:nvSpPr>
          <p:spPr bwMode="auto">
            <a:xfrm>
              <a:off x="4141" y="1123"/>
              <a:ext cx="715" cy="21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 </a:t>
              </a:r>
              <a:endParaRPr lang="en-US"/>
            </a:p>
          </p:txBody>
        </p:sp>
        <p:sp>
          <p:nvSpPr>
            <p:cNvPr id="10383" name="Rectangle 1081"/>
            <p:cNvSpPr>
              <a:spLocks noChangeArrowheads="1"/>
            </p:cNvSpPr>
            <p:nvPr/>
          </p:nvSpPr>
          <p:spPr bwMode="auto">
            <a:xfrm>
              <a:off x="3525" y="1123"/>
              <a:ext cx="616" cy="21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400">
                  <a:cs typeface="Arial" charset="0"/>
                </a:rPr>
                <a:t>5th</a:t>
              </a:r>
              <a:endParaRPr lang="en-US" sz="1400"/>
            </a:p>
          </p:txBody>
        </p:sp>
        <p:sp>
          <p:nvSpPr>
            <p:cNvPr id="10384" name="Rectangle 1080"/>
            <p:cNvSpPr>
              <a:spLocks noChangeArrowheads="1"/>
            </p:cNvSpPr>
            <p:nvPr/>
          </p:nvSpPr>
          <p:spPr bwMode="auto">
            <a:xfrm>
              <a:off x="2880" y="1123"/>
              <a:ext cx="64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85" name="Rectangle 1079"/>
            <p:cNvSpPr>
              <a:spLocks noChangeArrowheads="1"/>
            </p:cNvSpPr>
            <p:nvPr/>
          </p:nvSpPr>
          <p:spPr bwMode="auto">
            <a:xfrm>
              <a:off x="2235" y="1123"/>
              <a:ext cx="64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400">
                  <a:cs typeface="Arial" charset="0"/>
                </a:rPr>
                <a:t>4th</a:t>
              </a:r>
              <a:endParaRPr lang="en-US" sz="1400"/>
            </a:p>
          </p:txBody>
        </p:sp>
        <p:sp>
          <p:nvSpPr>
            <p:cNvPr id="10386" name="Rectangle 1078"/>
            <p:cNvSpPr>
              <a:spLocks noChangeArrowheads="1"/>
            </p:cNvSpPr>
            <p:nvPr/>
          </p:nvSpPr>
          <p:spPr bwMode="auto">
            <a:xfrm>
              <a:off x="1520" y="1123"/>
              <a:ext cx="715" cy="21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 </a:t>
              </a:r>
              <a:endParaRPr lang="en-US"/>
            </a:p>
          </p:txBody>
        </p:sp>
        <p:sp>
          <p:nvSpPr>
            <p:cNvPr id="10387" name="Rectangle 1077"/>
            <p:cNvSpPr>
              <a:spLocks noChangeArrowheads="1"/>
            </p:cNvSpPr>
            <p:nvPr/>
          </p:nvSpPr>
          <p:spPr bwMode="auto">
            <a:xfrm>
              <a:off x="904" y="1123"/>
              <a:ext cx="616" cy="21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400">
                  <a:cs typeface="Arial" charset="0"/>
                </a:rPr>
                <a:t>3rd</a:t>
              </a:r>
              <a:endParaRPr lang="en-US" sz="1400"/>
            </a:p>
          </p:txBody>
        </p:sp>
        <p:sp>
          <p:nvSpPr>
            <p:cNvPr id="10388" name="Rectangle 1076"/>
            <p:cNvSpPr>
              <a:spLocks noChangeArrowheads="1"/>
            </p:cNvSpPr>
            <p:nvPr/>
          </p:nvSpPr>
          <p:spPr bwMode="auto">
            <a:xfrm>
              <a:off x="288" y="1123"/>
              <a:ext cx="61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89" name="Line 1220"/>
            <p:cNvSpPr>
              <a:spLocks noChangeShapeType="1"/>
            </p:cNvSpPr>
            <p:nvPr/>
          </p:nvSpPr>
          <p:spPr bwMode="auto">
            <a:xfrm>
              <a:off x="288" y="1008"/>
              <a:ext cx="5184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0" name="Line 1221"/>
            <p:cNvSpPr>
              <a:spLocks noChangeShapeType="1"/>
            </p:cNvSpPr>
            <p:nvPr/>
          </p:nvSpPr>
          <p:spPr bwMode="auto">
            <a:xfrm>
              <a:off x="288" y="3935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1" name="Line 1222"/>
            <p:cNvSpPr>
              <a:spLocks noChangeShapeType="1"/>
            </p:cNvSpPr>
            <p:nvPr/>
          </p:nvSpPr>
          <p:spPr bwMode="auto">
            <a:xfrm>
              <a:off x="288" y="1008"/>
              <a:ext cx="0" cy="479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2" name="Line 1223"/>
            <p:cNvSpPr>
              <a:spLocks noChangeShapeType="1"/>
            </p:cNvSpPr>
            <p:nvPr/>
          </p:nvSpPr>
          <p:spPr bwMode="auto">
            <a:xfrm>
              <a:off x="5472" y="1008"/>
              <a:ext cx="0" cy="32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3" name="Line 1225"/>
            <p:cNvSpPr>
              <a:spLocks noChangeShapeType="1"/>
            </p:cNvSpPr>
            <p:nvPr/>
          </p:nvSpPr>
          <p:spPr bwMode="auto">
            <a:xfrm>
              <a:off x="904" y="1334"/>
              <a:ext cx="456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4" name="Line 1227"/>
            <p:cNvSpPr>
              <a:spLocks noChangeShapeType="1"/>
            </p:cNvSpPr>
            <p:nvPr/>
          </p:nvSpPr>
          <p:spPr bwMode="auto">
            <a:xfrm>
              <a:off x="904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5" name="Line 1228"/>
            <p:cNvSpPr>
              <a:spLocks noChangeShapeType="1"/>
            </p:cNvSpPr>
            <p:nvPr/>
          </p:nvSpPr>
          <p:spPr bwMode="auto">
            <a:xfrm>
              <a:off x="1520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6" name="Line 1231"/>
            <p:cNvSpPr>
              <a:spLocks noChangeShapeType="1"/>
            </p:cNvSpPr>
            <p:nvPr/>
          </p:nvSpPr>
          <p:spPr bwMode="auto">
            <a:xfrm>
              <a:off x="2235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7" name="Line 1234"/>
            <p:cNvSpPr>
              <a:spLocks noChangeShapeType="1"/>
            </p:cNvSpPr>
            <p:nvPr/>
          </p:nvSpPr>
          <p:spPr bwMode="auto">
            <a:xfrm>
              <a:off x="2880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8" name="Line 1237"/>
            <p:cNvSpPr>
              <a:spLocks noChangeShapeType="1"/>
            </p:cNvSpPr>
            <p:nvPr/>
          </p:nvSpPr>
          <p:spPr bwMode="auto">
            <a:xfrm>
              <a:off x="3525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9" name="Line 1240"/>
            <p:cNvSpPr>
              <a:spLocks noChangeShapeType="1"/>
            </p:cNvSpPr>
            <p:nvPr/>
          </p:nvSpPr>
          <p:spPr bwMode="auto">
            <a:xfrm>
              <a:off x="4141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0" name="Line 1243"/>
            <p:cNvSpPr>
              <a:spLocks noChangeShapeType="1"/>
            </p:cNvSpPr>
            <p:nvPr/>
          </p:nvSpPr>
          <p:spPr bwMode="auto">
            <a:xfrm>
              <a:off x="4856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1" name="Line 1246"/>
            <p:cNvSpPr>
              <a:spLocks noChangeShapeType="1"/>
            </p:cNvSpPr>
            <p:nvPr/>
          </p:nvSpPr>
          <p:spPr bwMode="auto">
            <a:xfrm>
              <a:off x="5472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2" name="Line 1248"/>
            <p:cNvSpPr>
              <a:spLocks noChangeShapeType="1"/>
            </p:cNvSpPr>
            <p:nvPr/>
          </p:nvSpPr>
          <p:spPr bwMode="auto">
            <a:xfrm>
              <a:off x="288" y="1487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3" name="Line 1249"/>
            <p:cNvSpPr>
              <a:spLocks noChangeShapeType="1"/>
            </p:cNvSpPr>
            <p:nvPr/>
          </p:nvSpPr>
          <p:spPr bwMode="auto">
            <a:xfrm>
              <a:off x="288" y="1640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Line 1250"/>
            <p:cNvSpPr>
              <a:spLocks noChangeShapeType="1"/>
            </p:cNvSpPr>
            <p:nvPr/>
          </p:nvSpPr>
          <p:spPr bwMode="auto">
            <a:xfrm>
              <a:off x="288" y="1487"/>
              <a:ext cx="0" cy="2448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Line 1288"/>
            <p:cNvSpPr>
              <a:spLocks noChangeShapeType="1"/>
            </p:cNvSpPr>
            <p:nvPr/>
          </p:nvSpPr>
          <p:spPr bwMode="auto">
            <a:xfrm>
              <a:off x="288" y="1793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Line 1326"/>
            <p:cNvSpPr>
              <a:spLocks noChangeShapeType="1"/>
            </p:cNvSpPr>
            <p:nvPr/>
          </p:nvSpPr>
          <p:spPr bwMode="auto">
            <a:xfrm>
              <a:off x="288" y="1946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7" name="Line 1364"/>
            <p:cNvSpPr>
              <a:spLocks noChangeShapeType="1"/>
            </p:cNvSpPr>
            <p:nvPr/>
          </p:nvSpPr>
          <p:spPr bwMode="auto">
            <a:xfrm>
              <a:off x="288" y="2099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Line 1402"/>
            <p:cNvSpPr>
              <a:spLocks noChangeShapeType="1"/>
            </p:cNvSpPr>
            <p:nvPr/>
          </p:nvSpPr>
          <p:spPr bwMode="auto">
            <a:xfrm>
              <a:off x="288" y="2252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Line 1440"/>
            <p:cNvSpPr>
              <a:spLocks noChangeShapeType="1"/>
            </p:cNvSpPr>
            <p:nvPr/>
          </p:nvSpPr>
          <p:spPr bwMode="auto">
            <a:xfrm>
              <a:off x="288" y="2405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Line 1478"/>
            <p:cNvSpPr>
              <a:spLocks noChangeShapeType="1"/>
            </p:cNvSpPr>
            <p:nvPr/>
          </p:nvSpPr>
          <p:spPr bwMode="auto">
            <a:xfrm>
              <a:off x="288" y="2558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1" name="Line 1516"/>
            <p:cNvSpPr>
              <a:spLocks noChangeShapeType="1"/>
            </p:cNvSpPr>
            <p:nvPr/>
          </p:nvSpPr>
          <p:spPr bwMode="auto">
            <a:xfrm>
              <a:off x="288" y="2711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2" name="Line 1554"/>
            <p:cNvSpPr>
              <a:spLocks noChangeShapeType="1"/>
            </p:cNvSpPr>
            <p:nvPr/>
          </p:nvSpPr>
          <p:spPr bwMode="auto">
            <a:xfrm>
              <a:off x="288" y="2864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3" name="Line 1592"/>
            <p:cNvSpPr>
              <a:spLocks noChangeShapeType="1"/>
            </p:cNvSpPr>
            <p:nvPr/>
          </p:nvSpPr>
          <p:spPr bwMode="auto">
            <a:xfrm>
              <a:off x="288" y="3017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4" name="Line 1630"/>
            <p:cNvSpPr>
              <a:spLocks noChangeShapeType="1"/>
            </p:cNvSpPr>
            <p:nvPr/>
          </p:nvSpPr>
          <p:spPr bwMode="auto">
            <a:xfrm>
              <a:off x="288" y="3170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5" name="Line 1668"/>
            <p:cNvSpPr>
              <a:spLocks noChangeShapeType="1"/>
            </p:cNvSpPr>
            <p:nvPr/>
          </p:nvSpPr>
          <p:spPr bwMode="auto">
            <a:xfrm>
              <a:off x="288" y="3323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6" name="Line 1706"/>
            <p:cNvSpPr>
              <a:spLocks noChangeShapeType="1"/>
            </p:cNvSpPr>
            <p:nvPr/>
          </p:nvSpPr>
          <p:spPr bwMode="auto">
            <a:xfrm>
              <a:off x="288" y="3476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7" name="Line 1744"/>
            <p:cNvSpPr>
              <a:spLocks noChangeShapeType="1"/>
            </p:cNvSpPr>
            <p:nvPr/>
          </p:nvSpPr>
          <p:spPr bwMode="auto">
            <a:xfrm>
              <a:off x="288" y="3629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8" name="Line 1782"/>
            <p:cNvSpPr>
              <a:spLocks noChangeShapeType="1"/>
            </p:cNvSpPr>
            <p:nvPr/>
          </p:nvSpPr>
          <p:spPr bwMode="auto">
            <a:xfrm>
              <a:off x="288" y="3782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128F7-1204-4A35-BDBF-0504501C54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2094</TotalTime>
  <Words>723</Words>
  <Application>Microsoft Office PowerPoint</Application>
  <PresentationFormat>On-screen Show (4:3)</PresentationFormat>
  <Paragraphs>256</Paragraphs>
  <Slides>18</Slides>
  <Notes>17</Notes>
  <HiddenSlides>0</HiddenSlides>
  <MMClips>4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Symbol</vt:lpstr>
      <vt:lpstr>Default Design</vt:lpstr>
      <vt:lpstr>Photo Editor Photo</vt:lpstr>
      <vt:lpstr>A Brief Introduction to Musical Acoustics</vt:lpstr>
      <vt:lpstr>Harmonic and Inharmonic Sounds</vt:lpstr>
      <vt:lpstr>Pitch</vt:lpstr>
      <vt:lpstr>Organization of Western Music</vt:lpstr>
      <vt:lpstr>Consonant Intervals</vt:lpstr>
      <vt:lpstr>Musical Scales and Temperament</vt:lpstr>
      <vt:lpstr>Equal Tempered Scale</vt:lpstr>
      <vt:lpstr>Tuning Example</vt:lpstr>
      <vt:lpstr>Equal Temperament vs. Just</vt:lpstr>
      <vt:lpstr>Rhythm</vt:lpstr>
      <vt:lpstr>Musical Notation</vt:lpstr>
      <vt:lpstr>Standard Tuning Frequencies</vt:lpstr>
      <vt:lpstr>Musical Timbre</vt:lpstr>
      <vt:lpstr>Musical Instruments</vt:lpstr>
      <vt:lpstr>Musical Instruments (cont.)</vt:lpstr>
      <vt:lpstr>Example:  String Instrument</vt:lpstr>
      <vt:lpstr>Example:  Singing Voice</vt:lpstr>
      <vt:lpstr>Simulation: Excitation and Filter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Musical Acoustics</dc:title>
  <dc:creator>R.C. Maher</dc:creator>
  <cp:lastModifiedBy>Maher, Rob</cp:lastModifiedBy>
  <cp:revision>38</cp:revision>
  <cp:lastPrinted>2014-03-27T14:49:21Z</cp:lastPrinted>
  <dcterms:created xsi:type="dcterms:W3CDTF">2004-12-06T22:57:13Z</dcterms:created>
  <dcterms:modified xsi:type="dcterms:W3CDTF">2017-11-02T15:27:27Z</dcterms:modified>
</cp:coreProperties>
</file>