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8" r:id="rId9"/>
    <p:sldId id="264" r:id="rId10"/>
    <p:sldId id="273" r:id="rId11"/>
    <p:sldId id="265" r:id="rId12"/>
    <p:sldId id="277" r:id="rId13"/>
    <p:sldId id="279" r:id="rId14"/>
    <p:sldId id="275" r:id="rId15"/>
    <p:sldId id="266" r:id="rId16"/>
    <p:sldId id="267" r:id="rId17"/>
    <p:sldId id="274" r:id="rId18"/>
    <p:sldId id="268" r:id="rId19"/>
    <p:sldId id="270" r:id="rId20"/>
    <p:sldId id="272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  <a:srgbClr val="66FF66"/>
    <a:srgbClr val="FF3300"/>
    <a:srgbClr val="333333"/>
    <a:srgbClr val="00FF00"/>
    <a:srgbClr val="FFFF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700" autoAdjust="0"/>
  </p:normalViewPr>
  <p:slideViewPr>
    <p:cSldViewPr>
      <p:cViewPr varScale="1">
        <p:scale>
          <a:sx n="102" d="100"/>
          <a:sy n="102" d="100"/>
        </p:scale>
        <p:origin x="11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C0FBAEBD-D05A-4B5A-8685-38AC554950B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pic>
        <p:nvPicPr>
          <p:cNvPr id="33796" name="Picture 4" descr="msu-125-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5819775"/>
            <a:ext cx="11906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54E489-683F-4E91-AED2-4BC6D92820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151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EF0577-608C-41E3-B958-6BEC7D433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14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E40490-F7F3-421C-92F1-A7B76BFDC4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852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18D71E-7FB6-4C8C-9E68-3FD7447091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64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B090F80-7CBA-4DF5-9B8F-BA82BD19F0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76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52120D-9971-48BD-B6F9-574E1D832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68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C9BB7A-F1F0-4DF8-B324-06F661F2C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29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197F217-0351-47C5-98C0-E46333B95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50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60B4859-C09C-4C5D-ACB4-D4052BA747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87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75583C-AD0E-467A-94AE-666B7B6D3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601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122363" y="6210300"/>
            <a:ext cx="7862887" cy="904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381750"/>
            <a:ext cx="5486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erpetua Titling MT" panose="02020502060505020804" pitchFamily="18" charset="0"/>
              </a:defRPr>
            </a:lvl1pPr>
          </a:lstStyle>
          <a:p>
            <a:endParaRPr lang="en-US" altLang="en-US"/>
          </a:p>
        </p:txBody>
      </p:sp>
      <p:pic>
        <p:nvPicPr>
          <p:cNvPr id="32774" name="Picture 6" descr="msu-125-blu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9775"/>
            <a:ext cx="1190625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1189038" y="6172200"/>
            <a:ext cx="7772400" cy="920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07275" y="6381750"/>
            <a:ext cx="1492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1">
                <a:solidFill>
                  <a:srgbClr val="FFCC00"/>
                </a:solidFill>
                <a:latin typeface="Perpetua Titling MT" panose="02020502060505020804" pitchFamily="18" charset="0"/>
              </a:defRPr>
            </a:lvl1pPr>
          </a:lstStyle>
          <a:p>
            <a:fld id="{34EF2D41-0EE7-4B4C-9831-61EB64DBE3D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rgbClr val="FFCC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rgbClr val="FFCC00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rgbClr val="FFCC00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rgbClr val="FFCC00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rgbClr val="FFCC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1838" y="593725"/>
            <a:ext cx="7772400" cy="2652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4000">
                <a:solidFill>
                  <a:srgbClr val="FFCC00"/>
                </a:solidFill>
              </a:rPr>
              <a:t>Simulating Spatial Hearing Cues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With</a:t>
            </a:r>
            <a:br>
              <a:rPr lang="en-US" altLang="en-US" sz="4000">
                <a:solidFill>
                  <a:srgbClr val="FFCC00"/>
                </a:solidFill>
              </a:rPr>
            </a:br>
            <a:r>
              <a:rPr lang="en-US" altLang="en-US" sz="4000">
                <a:solidFill>
                  <a:srgbClr val="FFCC00"/>
                </a:solidFill>
              </a:rPr>
              <a:t>Digital Signal Processing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z="2800"/>
          </a:p>
          <a:p>
            <a:r>
              <a:rPr lang="en-US" altLang="en-US" sz="3600"/>
              <a:t>Robert C. Maher, Ph.D.</a:t>
            </a:r>
          </a:p>
          <a:p>
            <a:r>
              <a:rPr lang="en-US" altLang="en-US" sz="2800"/>
              <a:t>Digital Audio Signal Processing Lab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F65ABA-B982-426A-AC0F-3278726E9936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Transfer Function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Linear Time-Invariant (LTI) systems can be fully described by an </a:t>
            </a:r>
            <a:r>
              <a:rPr lang="en-US" alt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impulse response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Fourier Transform of the impulse response is the </a:t>
            </a:r>
            <a:r>
              <a:rPr lang="en-US" alt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transfer function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Acoustical path from a sound source to the listener’s ear is LTI, so we can describe the acoustical system with a transfer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5435E2-B7FF-4977-95CF-157828571456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295400"/>
          </a:xfrm>
        </p:spPr>
        <p:txBody>
          <a:bodyPr/>
          <a:lstStyle/>
          <a:p>
            <a:r>
              <a:rPr lang="en-US" altLang="en-US" sz="4000"/>
              <a:t>Diffraction and Pinna Effects:  Head-Related Transfer Function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19300"/>
            <a:ext cx="8229600" cy="4106863"/>
          </a:xfrm>
        </p:spPr>
        <p:txBody>
          <a:bodyPr/>
          <a:lstStyle/>
          <a:p>
            <a:r>
              <a:rPr lang="en-US" altLang="en-US"/>
              <a:t>HRTF measured by placing a probe microphone into ear canal to record the impulse response from source to eardrum</a:t>
            </a:r>
          </a:p>
          <a:p>
            <a:endParaRPr lang="en-US" altLang="en-US"/>
          </a:p>
          <a:p>
            <a:r>
              <a:rPr lang="en-US" altLang="en-US"/>
              <a:t>HRTF varies with azimuth and elevation:  must take a lot of measurements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044C3F-1767-4A5F-A7E1-111D5C637A0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38200"/>
          </a:xfrm>
        </p:spPr>
        <p:txBody>
          <a:bodyPr/>
          <a:lstStyle/>
          <a:p>
            <a:r>
              <a:rPr lang="en-US" altLang="en-US" sz="4000"/>
              <a:t>Anatomical details are important:</a:t>
            </a:r>
          </a:p>
        </p:txBody>
      </p:sp>
      <p:pic>
        <p:nvPicPr>
          <p:cNvPr id="26627" name="Picture 3" descr="DS9CastNV01_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2435225" cy="358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spock_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9800"/>
            <a:ext cx="2509838" cy="35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DS9CastAS02_c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2982913" cy="35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HRTFs differ from one individual to another…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1F4629-5345-4B3B-B37F-5A1F264A39B2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HRTF Characteristics</a:t>
            </a:r>
          </a:p>
        </p:txBody>
      </p:sp>
      <p:pic>
        <p:nvPicPr>
          <p:cNvPr id="30723" name="Picture 3" descr="hrtffr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619750" cy="420687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E2758A-38B7-4EAE-952C-55CEABF45085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709738" y="809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80963"/>
            <a:ext cx="5724525" cy="60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563C6D-F979-4FE6-9B9F-18D96FF6566F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Reflections and Reverberation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Direct sound arrival is followed by reflections from room surfaces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Overlapping reflections are heard as </a:t>
            </a:r>
            <a:r>
              <a:rPr lang="en-US" altLang="en-US" i="1">
                <a:effectLst>
                  <a:outerShdw blurRad="38100" dist="38100" dir="2700000" algn="tl">
                    <a:srgbClr val="000000"/>
                  </a:outerShdw>
                </a:effectLst>
              </a:rPr>
              <a:t>reverberation</a:t>
            </a: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Direct-to-Reverberant ratio gives cues to size of room, type of room surfaces, and distance from source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E6D9DF-937A-4E7E-B6E7-0949BC372252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295400"/>
          </a:xfrm>
        </p:spPr>
        <p:txBody>
          <a:bodyPr/>
          <a:lstStyle/>
          <a:p>
            <a:r>
              <a:rPr lang="en-US" altLang="en-US"/>
              <a:t>Simulation of Acoustic Environment with DSP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39963"/>
            <a:ext cx="8229600" cy="3749675"/>
          </a:xfrm>
        </p:spPr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Start with monophonic sound source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Calculate geometry and HRTFs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Process source signal with acoustic transfer functions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Compensate for playback system (headphones or loudspeakers)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B2CC7-CC33-47A8-94C2-FA86AC73581A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Cross Talk Cancellation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3962400"/>
          </a:xfrm>
        </p:spPr>
        <p:txBody>
          <a:bodyPr/>
          <a:lstStyle/>
          <a:p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How to get left signal only to left ear and right signal only to right ear when using speakers?</a:t>
            </a: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3352800" y="3124200"/>
            <a:ext cx="973138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 eaLnBrk="0" hangingPunct="0"/>
            <a:r>
              <a:rPr lang="en-US" altLang="en-US" sz="1400">
                <a:solidFill>
                  <a:srgbClr val="FFCC00"/>
                </a:solidFill>
                <a:latin typeface="Times New Roman" panose="02020603050405020304" pitchFamily="18" charset="0"/>
              </a:rPr>
              <a:t>Audio Inputs</a:t>
            </a:r>
          </a:p>
        </p:txBody>
      </p:sp>
      <p:sp>
        <p:nvSpPr>
          <p:cNvPr id="22546" name="Rectangle 18"/>
          <p:cNvSpPr>
            <a:spLocks noChangeArrowheads="1"/>
          </p:cNvSpPr>
          <p:nvPr/>
        </p:nvSpPr>
        <p:spPr bwMode="auto">
          <a:xfrm>
            <a:off x="3352800" y="4343400"/>
            <a:ext cx="1071563" cy="19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 eaLnBrk="0" hangingPunct="0"/>
            <a:r>
              <a:rPr lang="en-US" altLang="en-US" sz="1400">
                <a:solidFill>
                  <a:srgbClr val="FFCC00"/>
                </a:solidFill>
                <a:latin typeface="Times New Roman" panose="02020603050405020304" pitchFamily="18" charset="0"/>
              </a:rPr>
              <a:t>Speakers</a:t>
            </a:r>
          </a:p>
        </p:txBody>
      </p:sp>
      <p:grpSp>
        <p:nvGrpSpPr>
          <p:cNvPr id="22654" name="Group 126"/>
          <p:cNvGrpSpPr>
            <a:grpSpLocks/>
          </p:cNvGrpSpPr>
          <p:nvPr/>
        </p:nvGrpSpPr>
        <p:grpSpPr bwMode="auto">
          <a:xfrm>
            <a:off x="1316038" y="4184650"/>
            <a:ext cx="390525" cy="385763"/>
            <a:chOff x="829" y="2636"/>
            <a:chExt cx="246" cy="243"/>
          </a:xfrm>
        </p:grpSpPr>
        <p:sp>
          <p:nvSpPr>
            <p:cNvPr id="22536" name="Rectangle 8"/>
            <p:cNvSpPr>
              <a:spLocks noChangeArrowheads="1"/>
            </p:cNvSpPr>
            <p:nvPr/>
          </p:nvSpPr>
          <p:spPr bwMode="auto">
            <a:xfrm>
              <a:off x="829" y="2636"/>
              <a:ext cx="246" cy="2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 flipV="1">
              <a:off x="890" y="2757"/>
              <a:ext cx="62" cy="1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 flipH="1" flipV="1">
              <a:off x="952" y="2757"/>
              <a:ext cx="62" cy="1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1" name="Line 13"/>
          <p:cNvSpPr>
            <a:spLocks noChangeShapeType="1"/>
          </p:cNvSpPr>
          <p:nvPr/>
        </p:nvSpPr>
        <p:spPr bwMode="auto">
          <a:xfrm flipV="1">
            <a:off x="2873375" y="3894138"/>
            <a:ext cx="1588" cy="287337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1316038" y="3124200"/>
            <a:ext cx="390525" cy="1936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 eaLnBrk="0" hangingPunct="0"/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</a:rPr>
              <a:t>L(</a:t>
            </a:r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679700" y="3124200"/>
            <a:ext cx="390525" cy="1936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 eaLnBrk="0" hangingPunct="0"/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</a:rPr>
              <a:t>R(</a:t>
            </a:r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1511300" y="3894138"/>
            <a:ext cx="0" cy="287337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1219200" y="3509963"/>
            <a:ext cx="1947863" cy="384175"/>
          </a:xfrm>
          <a:prstGeom prst="rect">
            <a:avLst/>
          </a:prstGeom>
          <a:solidFill>
            <a:srgbClr val="F2F2F2"/>
          </a:solidFill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 eaLnBrk="0" hangingPunct="0"/>
            <a:r>
              <a:rPr lang="en-US" altLang="en-US" sz="1200">
                <a:latin typeface="Times New Roman" panose="02020603050405020304" pitchFamily="18" charset="0"/>
              </a:rPr>
              <a:t>Cross Talk Compensation</a:t>
            </a:r>
          </a:p>
          <a:p>
            <a:pPr algn="ctr" eaLnBrk="0" hangingPunct="0"/>
            <a:r>
              <a:rPr lang="en-US" altLang="en-US" sz="1200">
                <a:latin typeface="Times New Roman" panose="02020603050405020304" pitchFamily="18" charset="0"/>
              </a:rPr>
              <a:t>Network</a:t>
            </a: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1511300" y="3316288"/>
            <a:ext cx="0" cy="193675"/>
          </a:xfrm>
          <a:prstGeom prst="line">
            <a:avLst/>
          </a:prstGeom>
          <a:noFill/>
          <a:ln w="3175">
            <a:solidFill>
              <a:srgbClr val="FFCC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>
            <a:off x="2873375" y="3316288"/>
            <a:ext cx="1588" cy="193675"/>
          </a:xfrm>
          <a:prstGeom prst="line">
            <a:avLst/>
          </a:prstGeom>
          <a:noFill/>
          <a:ln w="3175">
            <a:solidFill>
              <a:srgbClr val="FFCC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1625600" y="3978275"/>
            <a:ext cx="388938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 eaLnBrk="0" hangingPunct="0"/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1000" i="1" baseline="-25000">
                <a:solidFill>
                  <a:srgbClr val="FFCC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2376488" y="3962400"/>
            <a:ext cx="417512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 eaLnBrk="0" hangingPunct="0"/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1000" i="1" baseline="-25000">
                <a:solidFill>
                  <a:srgbClr val="FFCC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sz="1000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 flipV="1">
            <a:off x="2095500" y="5422900"/>
            <a:ext cx="98425" cy="193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 flipH="1" flipV="1">
            <a:off x="2192338" y="5422900"/>
            <a:ext cx="98425" cy="193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56" name="Group 28"/>
          <p:cNvGrpSpPr>
            <a:grpSpLocks/>
          </p:cNvGrpSpPr>
          <p:nvPr/>
        </p:nvGrpSpPr>
        <p:grpSpPr bwMode="auto">
          <a:xfrm>
            <a:off x="1803400" y="5519738"/>
            <a:ext cx="779463" cy="577850"/>
            <a:chOff x="0" y="0"/>
            <a:chExt cx="20000" cy="20000"/>
          </a:xfrm>
        </p:grpSpPr>
        <p:sp>
          <p:nvSpPr>
            <p:cNvPr id="22557" name="Oval 29"/>
            <p:cNvSpPr>
              <a:spLocks noChangeArrowheads="1"/>
            </p:cNvSpPr>
            <p:nvPr/>
          </p:nvSpPr>
          <p:spPr bwMode="auto">
            <a:xfrm>
              <a:off x="2497" y="0"/>
              <a:ext cx="15006" cy="200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Oval 30"/>
            <p:cNvSpPr>
              <a:spLocks noChangeArrowheads="1"/>
            </p:cNvSpPr>
            <p:nvPr/>
          </p:nvSpPr>
          <p:spPr bwMode="auto">
            <a:xfrm>
              <a:off x="17485" y="6661"/>
              <a:ext cx="2515" cy="668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Oval 31"/>
            <p:cNvSpPr>
              <a:spLocks noChangeArrowheads="1"/>
            </p:cNvSpPr>
            <p:nvPr/>
          </p:nvSpPr>
          <p:spPr bwMode="auto">
            <a:xfrm>
              <a:off x="0" y="6661"/>
              <a:ext cx="2515" cy="668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1511300" y="4570413"/>
            <a:ext cx="292100" cy="11572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1511300" y="4570413"/>
            <a:ext cx="1071563" cy="1062037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 flipH="1">
            <a:off x="1803400" y="4570413"/>
            <a:ext cx="1071563" cy="1062037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 flipH="1">
            <a:off x="2581275" y="4570413"/>
            <a:ext cx="293688" cy="11572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4" name="Line 36"/>
          <p:cNvSpPr>
            <a:spLocks noChangeShapeType="1"/>
          </p:cNvSpPr>
          <p:nvPr/>
        </p:nvSpPr>
        <p:spPr bwMode="auto">
          <a:xfrm>
            <a:off x="1900238" y="4886325"/>
            <a:ext cx="195262" cy="193675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flipH="1">
            <a:off x="2289175" y="4886325"/>
            <a:ext cx="196850" cy="193675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 flipH="1">
            <a:off x="2776538" y="4791075"/>
            <a:ext cx="98425" cy="385763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7" name="Line 39"/>
          <p:cNvSpPr>
            <a:spLocks noChangeShapeType="1"/>
          </p:cNvSpPr>
          <p:nvPr/>
        </p:nvSpPr>
        <p:spPr bwMode="auto">
          <a:xfrm>
            <a:off x="1511300" y="4791075"/>
            <a:ext cx="98425" cy="385763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Rectangle 40"/>
          <p:cNvSpPr>
            <a:spLocks noChangeArrowheads="1"/>
          </p:cNvSpPr>
          <p:nvPr/>
        </p:nvSpPr>
        <p:spPr bwMode="auto">
          <a:xfrm>
            <a:off x="2873375" y="4887913"/>
            <a:ext cx="39052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eaLnBrk="0" hangingPunct="0"/>
            <a:r>
              <a:rPr lang="en-US" altLang="en-US" sz="1400" i="1">
                <a:solidFill>
                  <a:srgbClr val="FFCC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  <a:endParaRPr lang="en-US" altLang="en-US" sz="1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69" name="Rectangle 41"/>
          <p:cNvSpPr>
            <a:spLocks noChangeArrowheads="1"/>
          </p:cNvSpPr>
          <p:nvPr/>
        </p:nvSpPr>
        <p:spPr bwMode="auto">
          <a:xfrm>
            <a:off x="1219200" y="4886325"/>
            <a:ext cx="390525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eaLnBrk="0" hangingPunct="0"/>
            <a:r>
              <a:rPr lang="en-US" altLang="en-US" sz="1400" i="1">
                <a:solidFill>
                  <a:srgbClr val="FFCC00"/>
                </a:solidFill>
                <a:latin typeface="Times New Roman" panose="02020603050405020304" pitchFamily="18" charset="0"/>
              </a:rPr>
              <a:t>S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  <a:endParaRPr lang="en-US" altLang="en-US" sz="1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70" name="Rectangle 42"/>
          <p:cNvSpPr>
            <a:spLocks noChangeArrowheads="1"/>
          </p:cNvSpPr>
          <p:nvPr/>
        </p:nvSpPr>
        <p:spPr bwMode="auto">
          <a:xfrm>
            <a:off x="2289175" y="4570413"/>
            <a:ext cx="39052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 eaLnBrk="0" hangingPunct="0"/>
            <a:r>
              <a:rPr lang="en-US" altLang="en-US" sz="1400" i="1">
                <a:solidFill>
                  <a:srgbClr val="FFCC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  <a:endParaRPr lang="en-US" altLang="en-US" sz="1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71" name="Rectangle 43"/>
          <p:cNvSpPr>
            <a:spLocks noChangeArrowheads="1"/>
          </p:cNvSpPr>
          <p:nvPr/>
        </p:nvSpPr>
        <p:spPr bwMode="auto">
          <a:xfrm>
            <a:off x="1706563" y="4570413"/>
            <a:ext cx="38893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 eaLnBrk="0" hangingPunct="0"/>
            <a:r>
              <a:rPr lang="en-US" altLang="en-US" sz="1400" i="1">
                <a:solidFill>
                  <a:srgbClr val="FFCC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  <a:endParaRPr lang="en-US" altLang="en-US" sz="1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72" name="Rectangle 44"/>
          <p:cNvSpPr>
            <a:spLocks noChangeArrowheads="1"/>
          </p:cNvSpPr>
          <p:nvPr/>
        </p:nvSpPr>
        <p:spPr bwMode="auto">
          <a:xfrm>
            <a:off x="1414463" y="5627688"/>
            <a:ext cx="388937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eaLnBrk="0" hangingPunct="0"/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1200" i="1" baseline="-25000">
                <a:solidFill>
                  <a:srgbClr val="FFCC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  <a:endParaRPr lang="en-US" altLang="en-US" sz="12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73" name="Rectangle 45"/>
          <p:cNvSpPr>
            <a:spLocks noChangeArrowheads="1"/>
          </p:cNvSpPr>
          <p:nvPr/>
        </p:nvSpPr>
        <p:spPr bwMode="auto">
          <a:xfrm>
            <a:off x="2679700" y="5627688"/>
            <a:ext cx="4873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eaLnBrk="0" hangingPunct="0"/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1200" i="1" baseline="-25000">
                <a:solidFill>
                  <a:srgbClr val="FFCC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sz="1200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  <a:endParaRPr lang="en-US" altLang="en-US" sz="12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655" name="Group 127"/>
          <p:cNvGrpSpPr>
            <a:grpSpLocks/>
          </p:cNvGrpSpPr>
          <p:nvPr/>
        </p:nvGrpSpPr>
        <p:grpSpPr bwMode="auto">
          <a:xfrm>
            <a:off x="2679700" y="4184650"/>
            <a:ext cx="390525" cy="385763"/>
            <a:chOff x="1688" y="2636"/>
            <a:chExt cx="246" cy="243"/>
          </a:xfrm>
        </p:grpSpPr>
        <p:sp>
          <p:nvSpPr>
            <p:cNvPr id="22540" name="Rectangle 12"/>
            <p:cNvSpPr>
              <a:spLocks noChangeArrowheads="1"/>
            </p:cNvSpPr>
            <p:nvPr/>
          </p:nvSpPr>
          <p:spPr bwMode="auto">
            <a:xfrm>
              <a:off x="1688" y="2636"/>
              <a:ext cx="246" cy="2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 flipV="1">
              <a:off x="1749" y="2757"/>
              <a:ext cx="62" cy="1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Line 11"/>
            <p:cNvSpPr>
              <a:spLocks noChangeShapeType="1"/>
            </p:cNvSpPr>
            <p:nvPr/>
          </p:nvSpPr>
          <p:spPr bwMode="auto">
            <a:xfrm flipH="1" flipV="1">
              <a:off x="1811" y="2757"/>
              <a:ext cx="62" cy="1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658" name="Group 130"/>
          <p:cNvGrpSpPr>
            <a:grpSpLocks/>
          </p:cNvGrpSpPr>
          <p:nvPr/>
        </p:nvGrpSpPr>
        <p:grpSpPr bwMode="auto">
          <a:xfrm>
            <a:off x="5181600" y="3200400"/>
            <a:ext cx="3276600" cy="1828800"/>
            <a:chOff x="3264" y="2016"/>
            <a:chExt cx="2064" cy="1152"/>
          </a:xfrm>
        </p:grpSpPr>
        <p:sp>
          <p:nvSpPr>
            <p:cNvPr id="22624" name="Rectangle 96"/>
            <p:cNvSpPr>
              <a:spLocks noChangeArrowheads="1"/>
            </p:cNvSpPr>
            <p:nvPr/>
          </p:nvSpPr>
          <p:spPr bwMode="auto">
            <a:xfrm>
              <a:off x="3264" y="2016"/>
              <a:ext cx="2064" cy="11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5" name="Line 87"/>
            <p:cNvSpPr>
              <a:spLocks noChangeShapeType="1"/>
            </p:cNvSpPr>
            <p:nvPr/>
          </p:nvSpPr>
          <p:spPr bwMode="auto">
            <a:xfrm>
              <a:off x="3552" y="2448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6" name="Line 88"/>
            <p:cNvSpPr>
              <a:spLocks noChangeShapeType="1"/>
            </p:cNvSpPr>
            <p:nvPr/>
          </p:nvSpPr>
          <p:spPr bwMode="auto">
            <a:xfrm>
              <a:off x="3552" y="2880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7" name="Line 89"/>
            <p:cNvSpPr>
              <a:spLocks noChangeShapeType="1"/>
            </p:cNvSpPr>
            <p:nvPr/>
          </p:nvSpPr>
          <p:spPr bwMode="auto">
            <a:xfrm flipV="1">
              <a:off x="3600" y="216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8" name="Line 90"/>
            <p:cNvSpPr>
              <a:spLocks noChangeShapeType="1"/>
            </p:cNvSpPr>
            <p:nvPr/>
          </p:nvSpPr>
          <p:spPr bwMode="auto">
            <a:xfrm flipV="1">
              <a:off x="3696" y="264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9" name="Line 91"/>
            <p:cNvSpPr>
              <a:spLocks noChangeShapeType="1"/>
            </p:cNvSpPr>
            <p:nvPr/>
          </p:nvSpPr>
          <p:spPr bwMode="auto">
            <a:xfrm flipV="1">
              <a:off x="3696" y="2880"/>
              <a:ext cx="0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0" name="Line 92"/>
            <p:cNvSpPr>
              <a:spLocks noChangeShapeType="1"/>
            </p:cNvSpPr>
            <p:nvPr/>
          </p:nvSpPr>
          <p:spPr bwMode="auto">
            <a:xfrm flipV="1">
              <a:off x="3792" y="2448"/>
              <a:ext cx="0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1" name="Line 93"/>
            <p:cNvSpPr>
              <a:spLocks noChangeShapeType="1"/>
            </p:cNvSpPr>
            <p:nvPr/>
          </p:nvSpPr>
          <p:spPr bwMode="auto">
            <a:xfrm flipV="1">
              <a:off x="3792" y="2256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2" name="Line 94"/>
            <p:cNvSpPr>
              <a:spLocks noChangeShapeType="1"/>
            </p:cNvSpPr>
            <p:nvPr/>
          </p:nvSpPr>
          <p:spPr bwMode="auto">
            <a:xfrm flipV="1">
              <a:off x="3888" y="268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3" name="Line 95"/>
            <p:cNvSpPr>
              <a:spLocks noChangeShapeType="1"/>
            </p:cNvSpPr>
            <p:nvPr/>
          </p:nvSpPr>
          <p:spPr bwMode="auto">
            <a:xfrm flipV="1">
              <a:off x="3888" y="2880"/>
              <a:ext cx="0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5" name="Line 97"/>
            <p:cNvSpPr>
              <a:spLocks noChangeShapeType="1"/>
            </p:cNvSpPr>
            <p:nvPr/>
          </p:nvSpPr>
          <p:spPr bwMode="auto">
            <a:xfrm flipV="1">
              <a:off x="3984" y="2448"/>
              <a:ext cx="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6" name="Line 98"/>
            <p:cNvSpPr>
              <a:spLocks noChangeShapeType="1"/>
            </p:cNvSpPr>
            <p:nvPr/>
          </p:nvSpPr>
          <p:spPr bwMode="auto">
            <a:xfrm flipV="1">
              <a:off x="3984" y="230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7" name="Line 99"/>
            <p:cNvSpPr>
              <a:spLocks noChangeShapeType="1"/>
            </p:cNvSpPr>
            <p:nvPr/>
          </p:nvSpPr>
          <p:spPr bwMode="auto">
            <a:xfrm flipV="1">
              <a:off x="4080" y="27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8" name="Line 100"/>
            <p:cNvSpPr>
              <a:spLocks noChangeShapeType="1"/>
            </p:cNvSpPr>
            <p:nvPr/>
          </p:nvSpPr>
          <p:spPr bwMode="auto">
            <a:xfrm flipV="1">
              <a:off x="4080" y="2880"/>
              <a:ext cx="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9" name="Line 101"/>
            <p:cNvSpPr>
              <a:spLocks noChangeShapeType="1"/>
            </p:cNvSpPr>
            <p:nvPr/>
          </p:nvSpPr>
          <p:spPr bwMode="auto">
            <a:xfrm flipV="1">
              <a:off x="4176" y="2448"/>
              <a:ext cx="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0" name="Line 102"/>
            <p:cNvSpPr>
              <a:spLocks noChangeShapeType="1"/>
            </p:cNvSpPr>
            <p:nvPr/>
          </p:nvSpPr>
          <p:spPr bwMode="auto">
            <a:xfrm flipV="1">
              <a:off x="4176" y="230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1" name="Line 103"/>
            <p:cNvSpPr>
              <a:spLocks noChangeShapeType="1"/>
            </p:cNvSpPr>
            <p:nvPr/>
          </p:nvSpPr>
          <p:spPr bwMode="auto">
            <a:xfrm flipV="1">
              <a:off x="4272" y="278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2" name="Line 104"/>
            <p:cNvSpPr>
              <a:spLocks noChangeShapeType="1"/>
            </p:cNvSpPr>
            <p:nvPr/>
          </p:nvSpPr>
          <p:spPr bwMode="auto">
            <a:xfrm flipV="1">
              <a:off x="4272" y="2880"/>
              <a:ext cx="0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3" name="Line 105"/>
            <p:cNvSpPr>
              <a:spLocks noChangeShapeType="1"/>
            </p:cNvSpPr>
            <p:nvPr/>
          </p:nvSpPr>
          <p:spPr bwMode="auto">
            <a:xfrm flipV="1">
              <a:off x="4464" y="2832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4" name="Line 106"/>
            <p:cNvSpPr>
              <a:spLocks noChangeShapeType="1"/>
            </p:cNvSpPr>
            <p:nvPr/>
          </p:nvSpPr>
          <p:spPr bwMode="auto">
            <a:xfrm flipV="1">
              <a:off x="4464" y="2880"/>
              <a:ext cx="0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5" name="Line 107"/>
            <p:cNvSpPr>
              <a:spLocks noChangeShapeType="1"/>
            </p:cNvSpPr>
            <p:nvPr/>
          </p:nvSpPr>
          <p:spPr bwMode="auto">
            <a:xfrm flipV="1">
              <a:off x="4656" y="2832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6" name="Line 108"/>
            <p:cNvSpPr>
              <a:spLocks noChangeShapeType="1"/>
            </p:cNvSpPr>
            <p:nvPr/>
          </p:nvSpPr>
          <p:spPr bwMode="auto">
            <a:xfrm flipV="1">
              <a:off x="4656" y="2880"/>
              <a:ext cx="0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7" name="Line 109"/>
            <p:cNvSpPr>
              <a:spLocks noChangeShapeType="1"/>
            </p:cNvSpPr>
            <p:nvPr/>
          </p:nvSpPr>
          <p:spPr bwMode="auto">
            <a:xfrm flipV="1">
              <a:off x="4848" y="2844"/>
              <a:ext cx="0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8" name="Line 110"/>
            <p:cNvSpPr>
              <a:spLocks noChangeShapeType="1"/>
            </p:cNvSpPr>
            <p:nvPr/>
          </p:nvSpPr>
          <p:spPr bwMode="auto">
            <a:xfrm flipV="1">
              <a:off x="4848" y="2880"/>
              <a:ext cx="0" cy="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9" name="Line 111"/>
            <p:cNvSpPr>
              <a:spLocks noChangeShapeType="1"/>
            </p:cNvSpPr>
            <p:nvPr/>
          </p:nvSpPr>
          <p:spPr bwMode="auto">
            <a:xfrm flipV="1">
              <a:off x="5040" y="2856"/>
              <a:ext cx="0" cy="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0" name="Line 112"/>
            <p:cNvSpPr>
              <a:spLocks noChangeShapeType="1"/>
            </p:cNvSpPr>
            <p:nvPr/>
          </p:nvSpPr>
          <p:spPr bwMode="auto">
            <a:xfrm flipV="1">
              <a:off x="5040" y="2880"/>
              <a:ext cx="0" cy="2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3" name="Line 115"/>
            <p:cNvSpPr>
              <a:spLocks noChangeShapeType="1"/>
            </p:cNvSpPr>
            <p:nvPr/>
          </p:nvSpPr>
          <p:spPr bwMode="auto">
            <a:xfrm flipV="1">
              <a:off x="4368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4" name="Line 116"/>
            <p:cNvSpPr>
              <a:spLocks noChangeShapeType="1"/>
            </p:cNvSpPr>
            <p:nvPr/>
          </p:nvSpPr>
          <p:spPr bwMode="auto">
            <a:xfrm flipV="1">
              <a:off x="4368" y="2448"/>
              <a:ext cx="0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5" name="Line 117"/>
            <p:cNvSpPr>
              <a:spLocks noChangeShapeType="1"/>
            </p:cNvSpPr>
            <p:nvPr/>
          </p:nvSpPr>
          <p:spPr bwMode="auto">
            <a:xfrm flipV="1">
              <a:off x="4560" y="235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6" name="Line 118"/>
            <p:cNvSpPr>
              <a:spLocks noChangeShapeType="1"/>
            </p:cNvSpPr>
            <p:nvPr/>
          </p:nvSpPr>
          <p:spPr bwMode="auto">
            <a:xfrm flipV="1">
              <a:off x="4560" y="2448"/>
              <a:ext cx="0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7" name="Line 119"/>
            <p:cNvSpPr>
              <a:spLocks noChangeShapeType="1"/>
            </p:cNvSpPr>
            <p:nvPr/>
          </p:nvSpPr>
          <p:spPr bwMode="auto">
            <a:xfrm flipV="1">
              <a:off x="4752" y="2376"/>
              <a:ext cx="0" cy="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8" name="Line 120"/>
            <p:cNvSpPr>
              <a:spLocks noChangeShapeType="1"/>
            </p:cNvSpPr>
            <p:nvPr/>
          </p:nvSpPr>
          <p:spPr bwMode="auto">
            <a:xfrm flipV="1">
              <a:off x="4752" y="2448"/>
              <a:ext cx="0" cy="7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9" name="Line 121"/>
            <p:cNvSpPr>
              <a:spLocks noChangeShapeType="1"/>
            </p:cNvSpPr>
            <p:nvPr/>
          </p:nvSpPr>
          <p:spPr bwMode="auto">
            <a:xfrm flipV="1">
              <a:off x="4944" y="2400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0" name="Line 122"/>
            <p:cNvSpPr>
              <a:spLocks noChangeShapeType="1"/>
            </p:cNvSpPr>
            <p:nvPr/>
          </p:nvSpPr>
          <p:spPr bwMode="auto">
            <a:xfrm flipV="1">
              <a:off x="4944" y="2448"/>
              <a:ext cx="0" cy="4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2" name="Text Box 124"/>
            <p:cNvSpPr txBox="1">
              <a:spLocks noChangeArrowheads="1"/>
            </p:cNvSpPr>
            <p:nvPr/>
          </p:nvSpPr>
          <p:spPr bwMode="auto">
            <a:xfrm>
              <a:off x="3264" y="2304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L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P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2656" name="Text Box 128"/>
            <p:cNvSpPr txBox="1">
              <a:spLocks noChangeArrowheads="1"/>
            </p:cNvSpPr>
            <p:nvPr/>
          </p:nvSpPr>
          <p:spPr bwMode="auto">
            <a:xfrm>
              <a:off x="3264" y="2736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R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P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5" grpId="0" autoUpdateAnimBg="0"/>
      <p:bldP spid="2254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7261BB-1E3B-4EF2-BF48-6159FFF20839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Second-Order Effects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Simulate Doppler frequency shift for moving sources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Take into account the directional characteristics of the source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Calculate reflections and reverberation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5EED2C5-9999-4E0B-8CE8-57ADA391BC08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Audio Examples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Example 1</a:t>
            </a:r>
          </a:p>
          <a:p>
            <a:pPr lvl="1"/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Spatial drums</a:t>
            </a:r>
          </a:p>
          <a:p>
            <a:pPr lvl="1"/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Circling sounds</a:t>
            </a:r>
          </a:p>
          <a:p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Example 2</a:t>
            </a:r>
          </a:p>
          <a:p>
            <a:pPr lvl="1"/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Soundtrack for action computer game</a:t>
            </a:r>
          </a:p>
          <a:p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Example 3</a:t>
            </a:r>
          </a:p>
          <a:p>
            <a:pPr lvl="1"/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Spatialized enhancement (single-ended process)</a:t>
            </a:r>
          </a:p>
        </p:txBody>
      </p:sp>
      <p:pic>
        <p:nvPicPr>
          <p:cNvPr id="2" name="aes97a">
            <a:hlinkClick r:id="" action="ppaction://media"/>
          </p:cNvPr>
          <p:cNvPicPr>
            <a:picLocks noRot="1" noChangeAspect="1"/>
          </p:cNvPicPr>
          <p:nvPr>
            <a:wavAudioFile r:embed="rId1" name="aes97a.wav"/>
          </p:nvPr>
        </p:nvPicPr>
        <p:blipFill>
          <a:blip r:embed="rId5"/>
          <a:stretch>
            <a:fillRect/>
          </a:stretch>
        </p:blipFill>
        <p:spPr>
          <a:xfrm>
            <a:off x="4114805" y="1783098"/>
            <a:ext cx="609600" cy="609600"/>
          </a:xfrm>
          <a:prstGeom prst="rect">
            <a:avLst/>
          </a:prstGeom>
        </p:spPr>
      </p:pic>
      <p:pic>
        <p:nvPicPr>
          <p:cNvPr id="3" name="aes97b">
            <a:hlinkClick r:id="" action="ppaction://media"/>
          </p:cNvPr>
          <p:cNvPicPr>
            <a:picLocks noRot="1" noChangeAspect="1"/>
          </p:cNvPicPr>
          <p:nvPr>
            <a:wavAudioFile r:embed="rId2" name="aes97b.wav"/>
          </p:nvPr>
        </p:nvPicPr>
        <p:blipFill>
          <a:blip r:embed="rId5"/>
          <a:stretch>
            <a:fillRect/>
          </a:stretch>
        </p:blipFill>
        <p:spPr>
          <a:xfrm>
            <a:off x="3955802" y="3253581"/>
            <a:ext cx="609600" cy="609600"/>
          </a:xfrm>
          <a:prstGeom prst="rect">
            <a:avLst/>
          </a:prstGeom>
        </p:spPr>
      </p:pic>
      <p:pic>
        <p:nvPicPr>
          <p:cNvPr id="4" name="Musicdem">
            <a:hlinkClick r:id="" action="ppaction://media"/>
          </p:cNvPr>
          <p:cNvPicPr>
            <a:picLocks noRot="1" noChangeAspect="1"/>
          </p:cNvPicPr>
          <p:nvPr>
            <a:wavAudioFile r:embed="rId3" name="Musicdem.wav"/>
          </p:nvPr>
        </p:nvPicPr>
        <p:blipFill>
          <a:blip r:embed="rId5"/>
          <a:stretch>
            <a:fillRect/>
          </a:stretch>
        </p:blipFill>
        <p:spPr>
          <a:xfrm>
            <a:off x="3962400" y="44348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2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9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41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3D6459-785E-4212-8295-7091A44A2335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What does “spatial hearing” mean?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Some basics of acoustics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Characteristics of human hearing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Simulating natural acoustical environments with digital processing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Some 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F92095D-E994-4278-A17C-EA35F0F1FE12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Significant Applications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16002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“Auralization” of acoustical environments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Entertainment 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music production, computer games, movie soundtracks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“Immersive” simulation and training systems 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military, aerospace, and law enforcement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Improved detectability and intelligibility of audible warning and communication signals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D9B4C3-B172-4E24-A181-0EE6A8DF0D63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Spatial Hearing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The brain interprets the sound waves arriving at each ear in order to deduce the </a:t>
            </a:r>
            <a:r>
              <a:rPr lang="en-US" altLang="en-US" u="sng">
                <a:effectLst>
                  <a:outerShdw blurRad="38100" dist="38100" dir="2700000" algn="tl">
                    <a:srgbClr val="000000"/>
                  </a:outerShdw>
                </a:effectLst>
              </a:rPr>
              <a:t>direction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en-US" altLang="en-US" u="sng">
                <a:effectLst>
                  <a:outerShdw blurRad="38100" dist="38100" dir="2700000" algn="tl">
                    <a:srgbClr val="000000"/>
                  </a:outerShdw>
                </a:effectLst>
              </a:rPr>
              <a:t>distance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of a sound source.</a:t>
            </a:r>
          </a:p>
          <a:p>
            <a:pPr>
              <a:lnSpc>
                <a:spcPct val="90000"/>
              </a:lnSpc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The brain can also estimate the </a:t>
            </a:r>
            <a:r>
              <a:rPr lang="en-US" altLang="en-US" u="sng">
                <a:effectLst>
                  <a:outerShdw blurRad="38100" dist="38100" dir="2700000" algn="tl">
                    <a:srgbClr val="000000"/>
                  </a:outerShdw>
                </a:effectLst>
              </a:rPr>
              <a:t>size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altLang="en-US" u="sng">
                <a:effectLst>
                  <a:outerShdw blurRad="38100" dist="38100" dir="2700000" algn="tl">
                    <a:srgbClr val="000000"/>
                  </a:outerShdw>
                </a:effectLst>
              </a:rPr>
              <a:t>shape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altLang="en-US" u="sng">
                <a:effectLst>
                  <a:outerShdw blurRad="38100" dist="38100" dir="2700000" algn="tl">
                    <a:srgbClr val="000000"/>
                  </a:outerShdw>
                </a:effectLst>
              </a:rPr>
              <a:t>orientation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, and </a:t>
            </a:r>
            <a:r>
              <a:rPr lang="en-US" altLang="en-US" u="sng">
                <a:effectLst>
                  <a:outerShdw blurRad="38100" dist="38100" dir="2700000" algn="tl">
                    <a:srgbClr val="000000"/>
                  </a:outerShdw>
                </a:effectLst>
              </a:rPr>
              <a:t>relative motion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of the source, as well as the size and composition of the </a:t>
            </a:r>
            <a:r>
              <a:rPr lang="en-US" altLang="en-US" u="sng">
                <a:effectLst>
                  <a:outerShdw blurRad="38100" dist="38100" dir="2700000" algn="tl">
                    <a:srgbClr val="000000"/>
                  </a:outerShdw>
                </a:effectLst>
              </a:rPr>
              <a:t>surrounding space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105209B-61B0-4A17-BC37-B40639D72622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72400" cy="1143000"/>
          </a:xfrm>
        </p:spPr>
        <p:txBody>
          <a:bodyPr/>
          <a:lstStyle/>
          <a:p>
            <a:r>
              <a:rPr lang="en-US" altLang="en-US"/>
              <a:t>Spatial Hearing</a:t>
            </a:r>
          </a:p>
        </p:txBody>
      </p:sp>
      <p:grpSp>
        <p:nvGrpSpPr>
          <p:cNvPr id="7202" name="Group 34"/>
          <p:cNvGrpSpPr>
            <a:grpSpLocks/>
          </p:cNvGrpSpPr>
          <p:nvPr/>
        </p:nvGrpSpPr>
        <p:grpSpPr bwMode="auto">
          <a:xfrm flipH="1">
            <a:off x="1219200" y="2133600"/>
            <a:ext cx="6934200" cy="3505200"/>
            <a:chOff x="768" y="1344"/>
            <a:chExt cx="4368" cy="2208"/>
          </a:xfrm>
        </p:grpSpPr>
        <p:sp>
          <p:nvSpPr>
            <p:cNvPr id="7188" name="AutoShape 20"/>
            <p:cNvSpPr>
              <a:spLocks noChangeArrowheads="1"/>
            </p:cNvSpPr>
            <p:nvPr/>
          </p:nvSpPr>
          <p:spPr bwMode="auto">
            <a:xfrm rot="-5400000">
              <a:off x="720" y="1392"/>
              <a:ext cx="2208" cy="211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0" name="AutoShape 22"/>
            <p:cNvSpPr>
              <a:spLocks noChangeArrowheads="1"/>
            </p:cNvSpPr>
            <p:nvPr/>
          </p:nvSpPr>
          <p:spPr bwMode="auto">
            <a:xfrm flipH="1" flipV="1">
              <a:off x="768" y="1344"/>
              <a:ext cx="2112" cy="576"/>
            </a:xfrm>
            <a:prstGeom prst="rtTriangle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AutoShape 23"/>
            <p:cNvSpPr>
              <a:spLocks noChangeArrowheads="1"/>
            </p:cNvSpPr>
            <p:nvPr/>
          </p:nvSpPr>
          <p:spPr bwMode="auto">
            <a:xfrm flipH="1">
              <a:off x="768" y="2976"/>
              <a:ext cx="2112" cy="576"/>
            </a:xfrm>
            <a:prstGeom prst="rtTriangl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" name="AutoShape 26"/>
            <p:cNvSpPr>
              <a:spLocks noChangeArrowheads="1"/>
            </p:cNvSpPr>
            <p:nvPr/>
          </p:nvSpPr>
          <p:spPr bwMode="auto">
            <a:xfrm rot="5400000" flipH="1">
              <a:off x="3792" y="2208"/>
              <a:ext cx="2208" cy="48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5" name="Rectangle 27"/>
            <p:cNvSpPr>
              <a:spLocks noChangeArrowheads="1"/>
            </p:cNvSpPr>
            <p:nvPr/>
          </p:nvSpPr>
          <p:spPr bwMode="auto">
            <a:xfrm>
              <a:off x="2880" y="1344"/>
              <a:ext cx="1776" cy="57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6" name="Rectangle 28"/>
            <p:cNvSpPr>
              <a:spLocks noChangeArrowheads="1"/>
            </p:cNvSpPr>
            <p:nvPr/>
          </p:nvSpPr>
          <p:spPr bwMode="auto">
            <a:xfrm>
              <a:off x="2880" y="2976"/>
              <a:ext cx="1776" cy="576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Line 29"/>
            <p:cNvSpPr>
              <a:spLocks noChangeShapeType="1"/>
            </p:cNvSpPr>
            <p:nvPr/>
          </p:nvSpPr>
          <p:spPr bwMode="auto">
            <a:xfrm>
              <a:off x="768" y="1344"/>
              <a:ext cx="211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8" name="Line 30"/>
            <p:cNvSpPr>
              <a:spLocks noChangeShapeType="1"/>
            </p:cNvSpPr>
            <p:nvPr/>
          </p:nvSpPr>
          <p:spPr bwMode="auto">
            <a:xfrm flipH="1">
              <a:off x="768" y="2976"/>
              <a:ext cx="211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Line 31"/>
            <p:cNvSpPr>
              <a:spLocks noChangeShapeType="1"/>
            </p:cNvSpPr>
            <p:nvPr/>
          </p:nvSpPr>
          <p:spPr bwMode="auto">
            <a:xfrm flipV="1">
              <a:off x="4656" y="1344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AutoShape 24"/>
            <p:cNvSpPr>
              <a:spLocks noChangeArrowheads="1"/>
            </p:cNvSpPr>
            <p:nvPr/>
          </p:nvSpPr>
          <p:spPr bwMode="auto">
            <a:xfrm rot="5400000">
              <a:off x="4608" y="1392"/>
              <a:ext cx="576" cy="480"/>
            </a:xfrm>
            <a:prstGeom prst="rtTriangle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0" name="Line 32"/>
            <p:cNvSpPr>
              <a:spLocks noChangeShapeType="1"/>
            </p:cNvSpPr>
            <p:nvPr/>
          </p:nvSpPr>
          <p:spPr bwMode="auto">
            <a:xfrm flipV="1">
              <a:off x="4656" y="1344"/>
              <a:ext cx="48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AutoShape 25"/>
            <p:cNvSpPr>
              <a:spLocks noChangeArrowheads="1"/>
            </p:cNvSpPr>
            <p:nvPr/>
          </p:nvSpPr>
          <p:spPr bwMode="auto">
            <a:xfrm rot="16200000" flipV="1">
              <a:off x="4608" y="3024"/>
              <a:ext cx="576" cy="480"/>
            </a:xfrm>
            <a:prstGeom prst="rtTriangl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Line 33"/>
            <p:cNvSpPr>
              <a:spLocks noChangeShapeType="1"/>
            </p:cNvSpPr>
            <p:nvPr/>
          </p:nvSpPr>
          <p:spPr bwMode="auto">
            <a:xfrm>
              <a:off x="4656" y="2976"/>
              <a:ext cx="48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2880" y="1920"/>
              <a:ext cx="1776" cy="10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182" name="Picture 14" descr="PE01753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1335088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6019800" y="2286000"/>
            <a:ext cx="914400" cy="838200"/>
          </a:xfrm>
          <a:prstGeom prst="irregularSeal2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6324600" y="3048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latin typeface="Times New Roman" panose="02020603050405020304" pitchFamily="18" charset="0"/>
              </a:rPr>
              <a:t>Sound Source</a:t>
            </a:r>
          </a:p>
        </p:txBody>
      </p:sp>
      <p:grpSp>
        <p:nvGrpSpPr>
          <p:cNvPr id="7211" name="Group 43"/>
          <p:cNvGrpSpPr>
            <a:grpSpLocks/>
          </p:cNvGrpSpPr>
          <p:nvPr/>
        </p:nvGrpSpPr>
        <p:grpSpPr bwMode="auto">
          <a:xfrm>
            <a:off x="1447800" y="2667000"/>
            <a:ext cx="4648200" cy="2590800"/>
            <a:chOff x="912" y="1680"/>
            <a:chExt cx="2928" cy="1632"/>
          </a:xfrm>
        </p:grpSpPr>
        <p:sp>
          <p:nvSpPr>
            <p:cNvPr id="7203" name="Line 35"/>
            <p:cNvSpPr>
              <a:spLocks noChangeShapeType="1"/>
            </p:cNvSpPr>
            <p:nvPr/>
          </p:nvSpPr>
          <p:spPr bwMode="auto">
            <a:xfrm flipH="1">
              <a:off x="1728" y="1920"/>
              <a:ext cx="2064" cy="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" name="Line 38"/>
            <p:cNvSpPr>
              <a:spLocks noChangeShapeType="1"/>
            </p:cNvSpPr>
            <p:nvPr/>
          </p:nvSpPr>
          <p:spPr bwMode="auto">
            <a:xfrm flipH="1">
              <a:off x="2688" y="1920"/>
              <a:ext cx="1152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" name="Line 40"/>
            <p:cNvSpPr>
              <a:spLocks noChangeShapeType="1"/>
            </p:cNvSpPr>
            <p:nvPr/>
          </p:nvSpPr>
          <p:spPr bwMode="auto">
            <a:xfrm flipH="1">
              <a:off x="1824" y="1776"/>
              <a:ext cx="1968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Line 41"/>
            <p:cNvSpPr>
              <a:spLocks noChangeShapeType="1"/>
            </p:cNvSpPr>
            <p:nvPr/>
          </p:nvSpPr>
          <p:spPr bwMode="auto">
            <a:xfrm flipH="1">
              <a:off x="912" y="1680"/>
              <a:ext cx="2832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12" name="Group 44"/>
          <p:cNvGrpSpPr>
            <a:grpSpLocks/>
          </p:cNvGrpSpPr>
          <p:nvPr/>
        </p:nvGrpSpPr>
        <p:grpSpPr bwMode="auto">
          <a:xfrm>
            <a:off x="1447800" y="3200400"/>
            <a:ext cx="2743200" cy="2057400"/>
            <a:chOff x="960" y="2016"/>
            <a:chExt cx="1728" cy="1296"/>
          </a:xfrm>
        </p:grpSpPr>
        <p:sp>
          <p:nvSpPr>
            <p:cNvPr id="7204" name="Line 36"/>
            <p:cNvSpPr>
              <a:spLocks noChangeShapeType="1"/>
            </p:cNvSpPr>
            <p:nvPr/>
          </p:nvSpPr>
          <p:spPr bwMode="auto">
            <a:xfrm flipH="1">
              <a:off x="1728" y="2016"/>
              <a:ext cx="144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" name="Line 39"/>
            <p:cNvSpPr>
              <a:spLocks noChangeShapeType="1"/>
            </p:cNvSpPr>
            <p:nvPr/>
          </p:nvSpPr>
          <p:spPr bwMode="auto">
            <a:xfrm flipH="1" flipV="1">
              <a:off x="1776" y="2640"/>
              <a:ext cx="912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" name="Line 42"/>
            <p:cNvSpPr>
              <a:spLocks noChangeShapeType="1"/>
            </p:cNvSpPr>
            <p:nvPr/>
          </p:nvSpPr>
          <p:spPr bwMode="auto">
            <a:xfrm>
              <a:off x="960" y="2016"/>
              <a:ext cx="192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AA9916-22E0-4CDA-A5B9-B4E45D167416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Basics of Acoustics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Sound propagates through air as a longitudinal wave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Speed of sound:</a:t>
            </a:r>
          </a:p>
          <a:p>
            <a:pPr lvl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343 m/s @ 20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°C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  (331 m/s @ 0</a:t>
            </a: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°C)</a:t>
            </a:r>
          </a:p>
          <a:p>
            <a:pPr lvl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About 1125 ft/s (5 seconds per mile)</a:t>
            </a:r>
          </a:p>
          <a:p>
            <a:pPr lvl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About 1 ft/ms (light travels about 1 ft/ns)</a:t>
            </a: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Audible wavelengths:  1.7cm to 17m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20145F-18E7-4357-AF49-6ACC9B444A85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Human Hearing Characteristics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763" y="1508125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Frequency sensitivity roughly 20 Hz – 20kHz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3 decades, or 10 octaves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Compares to less than one octave for human visual system (wavelengths:  3800 – 7600 angstroms)</a:t>
            </a:r>
          </a:p>
          <a:p>
            <a:pPr>
              <a:lnSpc>
                <a:spcPct val="90000"/>
              </a:lnSpc>
            </a:pP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Amplitude sensitivity roughly 20</a:t>
            </a: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Pa – 20Pa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Atmospheric pressure:  10</a:t>
            </a:r>
            <a:r>
              <a:rPr lang="en-US" altLang="en-US" sz="2400" baseline="300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5</a:t>
            </a: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 Pa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Minimum audible sound corresponds to motion a fraction of diameter of hydrogen atom!</a:t>
            </a:r>
          </a:p>
          <a:p>
            <a:pPr>
              <a:lnSpc>
                <a:spcPct val="90000"/>
              </a:lnSpc>
            </a:pPr>
            <a:r>
              <a:rPr lang="en-US" altLang="en-US" sz="2800" i="1">
                <a:effectLst>
                  <a:outerShdw blurRad="38100" dist="38100" dir="2700000" algn="tl">
                    <a:srgbClr val="000000"/>
                  </a:outerShdw>
                </a:effectLst>
              </a:rPr>
              <a:t>Difference</a:t>
            </a: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judgments good,</a:t>
            </a:r>
            <a:b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2800" i="1">
                <a:effectLst>
                  <a:outerShdw blurRad="38100" dist="38100" dir="2700000" algn="tl">
                    <a:srgbClr val="000000"/>
                  </a:outerShdw>
                </a:effectLst>
              </a:rPr>
              <a:t>absolute</a:t>
            </a:r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judgments poor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8C2D67-7E4F-4B0D-A1D4-6A45CDFD4162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Basics of Spatial Hearing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Two ears:  stereo measurements</a:t>
            </a:r>
          </a:p>
          <a:p>
            <a:pPr lvl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Interaural time difference (ITD)</a:t>
            </a:r>
          </a:p>
          <a:p>
            <a:pPr lvl="2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Effective below about 1.5kHz</a:t>
            </a:r>
          </a:p>
          <a:p>
            <a:pPr lvl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Interaural intensity difference (IID)</a:t>
            </a:r>
          </a:p>
          <a:p>
            <a:pPr lvl="2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Effective above about 1.5kHz</a:t>
            </a:r>
          </a:p>
          <a:p>
            <a:pPr>
              <a:buFontTx/>
              <a:buNone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Learned experience with pinnae, head diffraction, reflections and reverberation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B77650D-433B-4439-A1C8-C3EAD136E371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1828800" y="5334000"/>
            <a:ext cx="1371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Azimuth </a:t>
            </a:r>
            <a:r>
              <a:rPr lang="en-US" altLang="en-US" sz="1600">
                <a:solidFill>
                  <a:srgbClr val="FFCC00"/>
                </a:solidFill>
                <a:latin typeface="Times New Roman" panose="02020603050405020304" pitchFamily="18" charset="0"/>
              </a:rPr>
              <a:t>(top view)</a:t>
            </a:r>
          </a:p>
        </p:txBody>
      </p:sp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1600200" y="3505200"/>
            <a:ext cx="1703388" cy="1447800"/>
            <a:chOff x="2071" y="2880"/>
            <a:chExt cx="1073" cy="912"/>
          </a:xfrm>
        </p:grpSpPr>
        <p:sp>
          <p:nvSpPr>
            <p:cNvPr id="28675" name="AutoShape 3"/>
            <p:cNvSpPr>
              <a:spLocks noChangeArrowheads="1"/>
            </p:cNvSpPr>
            <p:nvPr/>
          </p:nvSpPr>
          <p:spPr bwMode="auto">
            <a:xfrm>
              <a:off x="2400" y="2880"/>
              <a:ext cx="432" cy="33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676" name="Group 4"/>
            <p:cNvGrpSpPr>
              <a:grpSpLocks noChangeAspect="1"/>
            </p:cNvGrpSpPr>
            <p:nvPr/>
          </p:nvGrpSpPr>
          <p:grpSpPr bwMode="auto">
            <a:xfrm>
              <a:off x="2071" y="3008"/>
              <a:ext cx="1073" cy="784"/>
              <a:chOff x="0" y="0"/>
              <a:chExt cx="20000" cy="20000"/>
            </a:xfrm>
          </p:grpSpPr>
          <p:sp>
            <p:nvSpPr>
              <p:cNvPr id="28677" name="Oval 5"/>
              <p:cNvSpPr>
                <a:spLocks noChangeAspect="1" noChangeArrowheads="1"/>
              </p:cNvSpPr>
              <p:nvPr/>
            </p:nvSpPr>
            <p:spPr bwMode="auto">
              <a:xfrm>
                <a:off x="2497" y="0"/>
                <a:ext cx="15006" cy="200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78" name="Oval 6"/>
              <p:cNvSpPr>
                <a:spLocks noChangeAspect="1" noChangeArrowheads="1"/>
              </p:cNvSpPr>
              <p:nvPr/>
            </p:nvSpPr>
            <p:spPr bwMode="auto">
              <a:xfrm>
                <a:off x="17485" y="6661"/>
                <a:ext cx="2515" cy="6681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79" name="Oval 7"/>
              <p:cNvSpPr>
                <a:spLocks noChangeAspect="1" noChangeArrowheads="1"/>
              </p:cNvSpPr>
              <p:nvPr/>
            </p:nvSpPr>
            <p:spPr bwMode="auto">
              <a:xfrm>
                <a:off x="0" y="6661"/>
                <a:ext cx="2515" cy="6681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680" name="Line 8"/>
          <p:cNvSpPr>
            <a:spLocks noChangeShapeType="1"/>
          </p:cNvSpPr>
          <p:nvPr/>
        </p:nvSpPr>
        <p:spPr bwMode="auto">
          <a:xfrm flipH="1" flipV="1">
            <a:off x="2438400" y="1905000"/>
            <a:ext cx="0" cy="2362200"/>
          </a:xfrm>
          <a:prstGeom prst="line">
            <a:avLst/>
          </a:prstGeom>
          <a:noFill/>
          <a:ln w="6350">
            <a:solidFill>
              <a:srgbClr val="FF33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V="1">
            <a:off x="2438400" y="2438400"/>
            <a:ext cx="1066800" cy="1828800"/>
          </a:xfrm>
          <a:prstGeom prst="line">
            <a:avLst/>
          </a:prstGeom>
          <a:noFill/>
          <a:ln w="6350">
            <a:solidFill>
              <a:srgbClr val="FF33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2438400" y="29718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  <a:latin typeface="Palatino"/>
                <a:cs typeface="Times New Roman" panose="02020603050405020304" pitchFamily="18" charset="0"/>
                <a:sym typeface="Symbol" panose="05050102010706020507" pitchFamily="18" charset="2"/>
              </a:rPr>
              <a:t></a:t>
            </a:r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H="1" flipV="1">
            <a:off x="1371600" y="2438400"/>
            <a:ext cx="1066800" cy="1828800"/>
          </a:xfrm>
          <a:prstGeom prst="line">
            <a:avLst/>
          </a:prstGeom>
          <a:noFill/>
          <a:ln w="6350">
            <a:solidFill>
              <a:srgbClr val="FF33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2590800" y="2133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CC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1752600" y="2133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CC0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2590800" y="1981200"/>
            <a:ext cx="457200" cy="2286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 flipH="1">
            <a:off x="1828800" y="1981200"/>
            <a:ext cx="457200" cy="2286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715" name="Group 43"/>
          <p:cNvGrpSpPr>
            <a:grpSpLocks/>
          </p:cNvGrpSpPr>
          <p:nvPr/>
        </p:nvGrpSpPr>
        <p:grpSpPr bwMode="auto">
          <a:xfrm>
            <a:off x="4953000" y="3657600"/>
            <a:ext cx="1447800" cy="1244600"/>
            <a:chOff x="3120" y="2304"/>
            <a:chExt cx="912" cy="784"/>
          </a:xfrm>
        </p:grpSpPr>
        <p:sp>
          <p:nvSpPr>
            <p:cNvPr id="28690" name="AutoShape 18"/>
            <p:cNvSpPr>
              <a:spLocks noChangeArrowheads="1"/>
            </p:cNvSpPr>
            <p:nvPr/>
          </p:nvSpPr>
          <p:spPr bwMode="auto">
            <a:xfrm>
              <a:off x="3600" y="2448"/>
              <a:ext cx="432" cy="33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2" name="Oval 20"/>
            <p:cNvSpPr>
              <a:spLocks noChangeAspect="1" noChangeArrowheads="1"/>
            </p:cNvSpPr>
            <p:nvPr/>
          </p:nvSpPr>
          <p:spPr bwMode="auto">
            <a:xfrm>
              <a:off x="3120" y="2304"/>
              <a:ext cx="805" cy="78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Oval 21"/>
            <p:cNvSpPr>
              <a:spLocks noChangeAspect="1" noChangeArrowheads="1"/>
            </p:cNvSpPr>
            <p:nvPr/>
          </p:nvSpPr>
          <p:spPr bwMode="auto">
            <a:xfrm>
              <a:off x="3360" y="2544"/>
              <a:ext cx="135" cy="26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97" name="Group 25"/>
            <p:cNvGrpSpPr>
              <a:grpSpLocks/>
            </p:cNvGrpSpPr>
            <p:nvPr/>
          </p:nvGrpSpPr>
          <p:grpSpPr bwMode="auto">
            <a:xfrm>
              <a:off x="3792" y="2544"/>
              <a:ext cx="96" cy="144"/>
              <a:chOff x="3408" y="1968"/>
              <a:chExt cx="136" cy="262"/>
            </a:xfrm>
          </p:grpSpPr>
          <p:sp>
            <p:nvSpPr>
              <p:cNvPr id="28696" name="Oval 24"/>
              <p:cNvSpPr>
                <a:spLocks noChangeAspect="1" noChangeArrowheads="1"/>
              </p:cNvSpPr>
              <p:nvPr/>
            </p:nvSpPr>
            <p:spPr bwMode="auto">
              <a:xfrm>
                <a:off x="3408" y="1968"/>
                <a:ext cx="136" cy="26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95" name="Oval 23"/>
              <p:cNvSpPr>
                <a:spLocks noChangeAspect="1" noChangeArrowheads="1"/>
              </p:cNvSpPr>
              <p:nvPr/>
            </p:nvSpPr>
            <p:spPr bwMode="auto">
              <a:xfrm>
                <a:off x="3456" y="2016"/>
                <a:ext cx="86" cy="166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698" name="Arc 26"/>
            <p:cNvSpPr>
              <a:spLocks/>
            </p:cNvSpPr>
            <p:nvPr/>
          </p:nvSpPr>
          <p:spPr bwMode="auto">
            <a:xfrm flipH="1" flipV="1">
              <a:off x="3600" y="2880"/>
              <a:ext cx="192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01" name="Line 29"/>
          <p:cNvSpPr>
            <a:spLocks noChangeShapeType="1"/>
          </p:cNvSpPr>
          <p:nvPr/>
        </p:nvSpPr>
        <p:spPr bwMode="auto">
          <a:xfrm rot="5400000" flipH="1" flipV="1">
            <a:off x="6667500" y="3086100"/>
            <a:ext cx="0" cy="2362200"/>
          </a:xfrm>
          <a:prstGeom prst="line">
            <a:avLst/>
          </a:prstGeom>
          <a:noFill/>
          <a:ln w="6350">
            <a:solidFill>
              <a:srgbClr val="FF33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rot="5400000" flipV="1">
            <a:off x="5867400" y="3886200"/>
            <a:ext cx="1066800" cy="1828800"/>
          </a:xfrm>
          <a:prstGeom prst="line">
            <a:avLst/>
          </a:prstGeom>
          <a:noFill/>
          <a:ln w="6350">
            <a:solidFill>
              <a:srgbClr val="FF33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3" name="Text Box 31"/>
          <p:cNvSpPr txBox="1">
            <a:spLocks noChangeArrowheads="1"/>
          </p:cNvSpPr>
          <p:nvPr/>
        </p:nvSpPr>
        <p:spPr bwMode="auto">
          <a:xfrm>
            <a:off x="6629400" y="37338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F</a:t>
            </a:r>
          </a:p>
        </p:txBody>
      </p:sp>
      <p:sp>
        <p:nvSpPr>
          <p:cNvPr id="28704" name="Line 32"/>
          <p:cNvSpPr>
            <a:spLocks noChangeShapeType="1"/>
          </p:cNvSpPr>
          <p:nvPr/>
        </p:nvSpPr>
        <p:spPr bwMode="auto">
          <a:xfrm rot="5400000" flipH="1" flipV="1">
            <a:off x="5867400" y="2819400"/>
            <a:ext cx="1066800" cy="1828800"/>
          </a:xfrm>
          <a:prstGeom prst="line">
            <a:avLst/>
          </a:prstGeom>
          <a:noFill/>
          <a:ln w="6350">
            <a:solidFill>
              <a:srgbClr val="FF33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5" name="Text Box 33"/>
          <p:cNvSpPr txBox="1">
            <a:spLocks noChangeArrowheads="1"/>
          </p:cNvSpPr>
          <p:nvPr/>
        </p:nvSpPr>
        <p:spPr bwMode="auto">
          <a:xfrm>
            <a:off x="7086600" y="37338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CC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28706" name="Text Box 34"/>
          <p:cNvSpPr txBox="1">
            <a:spLocks noChangeArrowheads="1"/>
          </p:cNvSpPr>
          <p:nvPr/>
        </p:nvSpPr>
        <p:spPr bwMode="auto">
          <a:xfrm>
            <a:off x="7010400" y="45720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990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8707" name="Line 35"/>
          <p:cNvSpPr>
            <a:spLocks noChangeShapeType="1"/>
          </p:cNvSpPr>
          <p:nvPr/>
        </p:nvSpPr>
        <p:spPr bwMode="auto">
          <a:xfrm rot="5400000">
            <a:off x="7353300" y="4610100"/>
            <a:ext cx="457200" cy="2286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8" name="Line 36"/>
          <p:cNvSpPr>
            <a:spLocks noChangeShapeType="1"/>
          </p:cNvSpPr>
          <p:nvPr/>
        </p:nvSpPr>
        <p:spPr bwMode="auto">
          <a:xfrm rot="5400000" flipH="1">
            <a:off x="7353300" y="3695700"/>
            <a:ext cx="457200" cy="2286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09" name="Text Box 37"/>
          <p:cNvSpPr txBox="1">
            <a:spLocks noChangeArrowheads="1"/>
          </p:cNvSpPr>
          <p:nvPr/>
        </p:nvSpPr>
        <p:spPr bwMode="auto">
          <a:xfrm>
            <a:off x="5029200" y="5334000"/>
            <a:ext cx="1371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Elevation </a:t>
            </a:r>
            <a:r>
              <a:rPr lang="en-US" altLang="en-US" sz="1600">
                <a:solidFill>
                  <a:srgbClr val="FFCC00"/>
                </a:solidFill>
                <a:latin typeface="Times New Roman" panose="02020603050405020304" pitchFamily="18" charset="0"/>
              </a:rPr>
              <a:t>(side view)</a:t>
            </a:r>
          </a:p>
        </p:txBody>
      </p:sp>
      <p:sp>
        <p:nvSpPr>
          <p:cNvPr id="28712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Spherical Frame of Reference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7014F1-CBB5-44D0-A6E0-F3E41275B15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316" name="Rectangle 52"/>
          <p:cNvSpPr>
            <a:spLocks noChangeArrowheads="1"/>
          </p:cNvSpPr>
          <p:nvPr/>
        </p:nvSpPr>
        <p:spPr bwMode="auto">
          <a:xfrm rot="730667">
            <a:off x="4876800" y="4876800"/>
            <a:ext cx="152400" cy="152400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0600"/>
          </a:xfrm>
        </p:spPr>
        <p:txBody>
          <a:bodyPr/>
          <a:lstStyle/>
          <a:p>
            <a:r>
              <a:rPr lang="en-US" altLang="en-US"/>
              <a:t>Interaural Differences</a:t>
            </a:r>
          </a:p>
        </p:txBody>
      </p:sp>
      <p:grpSp>
        <p:nvGrpSpPr>
          <p:cNvPr id="11272" name="Group 8"/>
          <p:cNvGrpSpPr>
            <a:grpSpLocks noChangeAspect="1"/>
          </p:cNvGrpSpPr>
          <p:nvPr/>
        </p:nvGrpSpPr>
        <p:grpSpPr bwMode="auto">
          <a:xfrm>
            <a:off x="5202238" y="1676400"/>
            <a:ext cx="849312" cy="831850"/>
            <a:chOff x="0" y="-1"/>
            <a:chExt cx="20000" cy="20001"/>
          </a:xfrm>
        </p:grpSpPr>
        <p:sp>
          <p:nvSpPr>
            <p:cNvPr id="11273" name="Line 9"/>
            <p:cNvSpPr>
              <a:spLocks noChangeAspect="1" noChangeShapeType="1"/>
            </p:cNvSpPr>
            <p:nvPr/>
          </p:nvSpPr>
          <p:spPr bwMode="auto">
            <a:xfrm flipV="1">
              <a:off x="4991" y="9946"/>
              <a:ext cx="5027" cy="10016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10"/>
            <p:cNvSpPr>
              <a:spLocks noChangeAspect="1" noChangeShapeType="1"/>
            </p:cNvSpPr>
            <p:nvPr/>
          </p:nvSpPr>
          <p:spPr bwMode="auto">
            <a:xfrm flipH="1" flipV="1">
              <a:off x="9982" y="9946"/>
              <a:ext cx="5027" cy="10016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Rectangle 11"/>
            <p:cNvSpPr>
              <a:spLocks noChangeAspect="1" noChangeArrowheads="1"/>
            </p:cNvSpPr>
            <p:nvPr/>
          </p:nvSpPr>
          <p:spPr bwMode="auto">
            <a:xfrm>
              <a:off x="0" y="-1"/>
              <a:ext cx="20000" cy="20001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13" name="Group 49"/>
          <p:cNvGrpSpPr>
            <a:grpSpLocks/>
          </p:cNvGrpSpPr>
          <p:nvPr/>
        </p:nvGrpSpPr>
        <p:grpSpPr bwMode="auto">
          <a:xfrm>
            <a:off x="3200400" y="4343400"/>
            <a:ext cx="1703388" cy="1447800"/>
            <a:chOff x="2071" y="2880"/>
            <a:chExt cx="1073" cy="912"/>
          </a:xfrm>
        </p:grpSpPr>
        <p:sp>
          <p:nvSpPr>
            <p:cNvPr id="11311" name="AutoShape 47"/>
            <p:cNvSpPr>
              <a:spLocks noChangeArrowheads="1"/>
            </p:cNvSpPr>
            <p:nvPr/>
          </p:nvSpPr>
          <p:spPr bwMode="auto">
            <a:xfrm>
              <a:off x="2400" y="2880"/>
              <a:ext cx="432" cy="33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291" name="Group 27"/>
            <p:cNvGrpSpPr>
              <a:grpSpLocks noChangeAspect="1"/>
            </p:cNvGrpSpPr>
            <p:nvPr/>
          </p:nvGrpSpPr>
          <p:grpSpPr bwMode="auto">
            <a:xfrm>
              <a:off x="2071" y="3008"/>
              <a:ext cx="1073" cy="784"/>
              <a:chOff x="0" y="0"/>
              <a:chExt cx="20000" cy="20000"/>
            </a:xfrm>
          </p:grpSpPr>
          <p:sp>
            <p:nvSpPr>
              <p:cNvPr id="11292" name="Oval 28"/>
              <p:cNvSpPr>
                <a:spLocks noChangeAspect="1" noChangeArrowheads="1"/>
              </p:cNvSpPr>
              <p:nvPr/>
            </p:nvSpPr>
            <p:spPr bwMode="auto">
              <a:xfrm>
                <a:off x="2497" y="0"/>
                <a:ext cx="15006" cy="20000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3" name="Oval 29"/>
              <p:cNvSpPr>
                <a:spLocks noChangeAspect="1" noChangeArrowheads="1"/>
              </p:cNvSpPr>
              <p:nvPr/>
            </p:nvSpPr>
            <p:spPr bwMode="auto">
              <a:xfrm>
                <a:off x="17485" y="6661"/>
                <a:ext cx="2515" cy="6681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4" name="Oval 30"/>
              <p:cNvSpPr>
                <a:spLocks noChangeAspect="1" noChangeArrowheads="1"/>
              </p:cNvSpPr>
              <p:nvPr/>
            </p:nvSpPr>
            <p:spPr bwMode="auto">
              <a:xfrm>
                <a:off x="0" y="6661"/>
                <a:ext cx="2515" cy="6681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97" name="Line 33"/>
          <p:cNvSpPr>
            <a:spLocks noChangeAspect="1" noChangeShapeType="1"/>
          </p:cNvSpPr>
          <p:nvPr/>
        </p:nvSpPr>
        <p:spPr bwMode="auto">
          <a:xfrm flipH="1">
            <a:off x="3124200" y="2508250"/>
            <a:ext cx="2503488" cy="2441575"/>
          </a:xfrm>
          <a:prstGeom prst="line">
            <a:avLst/>
          </a:prstGeom>
          <a:noFill/>
          <a:ln w="28575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0" name="Line 36"/>
          <p:cNvSpPr>
            <a:spLocks noChangeAspect="1" noChangeShapeType="1"/>
          </p:cNvSpPr>
          <p:nvPr/>
        </p:nvSpPr>
        <p:spPr bwMode="auto">
          <a:xfrm flipH="1">
            <a:off x="4351338" y="3013075"/>
            <a:ext cx="601662" cy="59055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1" name="Line 37"/>
          <p:cNvSpPr>
            <a:spLocks noChangeAspect="1" noChangeShapeType="1"/>
          </p:cNvSpPr>
          <p:nvPr/>
        </p:nvSpPr>
        <p:spPr bwMode="auto">
          <a:xfrm flipH="1">
            <a:off x="5413375" y="2979738"/>
            <a:ext cx="214313" cy="830262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3" name="Rectangle 39"/>
          <p:cNvSpPr>
            <a:spLocks noChangeAspect="1" noChangeArrowheads="1"/>
          </p:cNvSpPr>
          <p:nvPr/>
        </p:nvSpPr>
        <p:spPr bwMode="auto">
          <a:xfrm>
            <a:off x="5624513" y="3189288"/>
            <a:ext cx="852487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eaLnBrk="0" hangingPunct="0"/>
            <a:r>
              <a:rPr lang="en-US" altLang="en-US" i="1">
                <a:solidFill>
                  <a:srgbClr val="FFCC00"/>
                </a:solidFill>
                <a:latin typeface="Times New Roman" panose="02020603050405020304" pitchFamily="18" charset="0"/>
              </a:rPr>
              <a:t>S(</a:t>
            </a:r>
            <a:r>
              <a:rPr lang="en-US" altLang="en-US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  <a:endParaRPr lang="en-US" altLang="en-US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5" name="Rectangle 41"/>
          <p:cNvSpPr>
            <a:spLocks noChangeAspect="1" noChangeArrowheads="1"/>
          </p:cNvSpPr>
          <p:nvPr/>
        </p:nvSpPr>
        <p:spPr bwMode="auto">
          <a:xfrm>
            <a:off x="4114800" y="2667000"/>
            <a:ext cx="8509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algn="ctr" eaLnBrk="0" hangingPunct="0"/>
            <a:r>
              <a:rPr lang="en-US" altLang="en-US" i="1">
                <a:solidFill>
                  <a:srgbClr val="FFCC00"/>
                </a:solidFill>
                <a:latin typeface="Times New Roman" panose="02020603050405020304" pitchFamily="18" charset="0"/>
              </a:rPr>
              <a:t>A(</a:t>
            </a:r>
            <a:r>
              <a:rPr lang="en-US" altLang="en-US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  <a:endParaRPr lang="en-US" altLang="en-US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7" name="Rectangle 43"/>
          <p:cNvSpPr>
            <a:spLocks noChangeAspect="1" noChangeArrowheads="1"/>
          </p:cNvSpPr>
          <p:nvPr/>
        </p:nvSpPr>
        <p:spPr bwMode="auto">
          <a:xfrm>
            <a:off x="2438400" y="4779963"/>
            <a:ext cx="852488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eaLnBrk="0" hangingPunct="0"/>
            <a:r>
              <a:rPr lang="en-US" altLang="en-US" sz="2000" i="1">
                <a:solidFill>
                  <a:srgbClr val="FFCC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000" i="1" baseline="-25000">
                <a:solidFill>
                  <a:srgbClr val="FFCC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2000" i="1">
                <a:solidFill>
                  <a:srgbClr val="FFCC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000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sz="2000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  <a:endParaRPr lang="en-US" altLang="en-US" sz="20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08" name="Rectangle 44"/>
          <p:cNvSpPr>
            <a:spLocks noChangeAspect="1" noChangeArrowheads="1"/>
          </p:cNvSpPr>
          <p:nvPr/>
        </p:nvSpPr>
        <p:spPr bwMode="auto">
          <a:xfrm>
            <a:off x="5199063" y="4779963"/>
            <a:ext cx="10668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00" tIns="12700" rIns="12700" bIns="12700"/>
          <a:lstStyle/>
          <a:p>
            <a:pPr eaLnBrk="0" hangingPunct="0"/>
            <a:r>
              <a:rPr lang="en-US" altLang="en-US" sz="2000" i="1">
                <a:solidFill>
                  <a:srgbClr val="FFCC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000" i="1" baseline="-25000">
                <a:solidFill>
                  <a:srgbClr val="FFCC00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2000" i="1">
                <a:solidFill>
                  <a:srgbClr val="FFCC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000" i="1">
                <a:solidFill>
                  <a:srgbClr val="FFCC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</a:t>
            </a:r>
            <a:r>
              <a:rPr lang="en-US" altLang="en-US" sz="2000" i="1">
                <a:solidFill>
                  <a:srgbClr val="FFCC00"/>
                </a:solidFill>
                <a:latin typeface="Times New Roman" panose="02020603050405020304" pitchFamily="18" charset="0"/>
              </a:rPr>
              <a:t>)</a:t>
            </a:r>
            <a:endParaRPr lang="en-US" altLang="en-US" sz="20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12" name="Text Box 48"/>
          <p:cNvSpPr txBox="1">
            <a:spLocks noChangeArrowheads="1"/>
          </p:cNvSpPr>
          <p:nvPr/>
        </p:nvSpPr>
        <p:spPr bwMode="auto">
          <a:xfrm>
            <a:off x="6248400" y="1676400"/>
            <a:ext cx="129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Sound Source</a:t>
            </a:r>
          </a:p>
        </p:txBody>
      </p:sp>
      <p:sp>
        <p:nvSpPr>
          <p:cNvPr id="11317" name="Text Box 53"/>
          <p:cNvSpPr txBox="1">
            <a:spLocks noChangeArrowheads="1"/>
          </p:cNvSpPr>
          <p:nvPr/>
        </p:nvSpPr>
        <p:spPr bwMode="auto">
          <a:xfrm>
            <a:off x="457200" y="2133600"/>
            <a:ext cx="38100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  <a:latin typeface="Palatino"/>
                <a:cs typeface="Times New Roman" panose="02020603050405020304" pitchFamily="18" charset="0"/>
              </a:rPr>
              <a:t>ITD = (d/c)*(</a:t>
            </a:r>
            <a:r>
              <a:rPr lang="en-US" altLang="en-US" sz="2400">
                <a:solidFill>
                  <a:srgbClr val="FFCC00"/>
                </a:solidFill>
                <a:latin typeface="Palatino"/>
                <a:cs typeface="Times New Roman" panose="02020603050405020304" pitchFamily="18" charset="0"/>
                <a:sym typeface="Symbol" panose="05050102010706020507" pitchFamily="18" charset="2"/>
              </a:rPr>
              <a:t></a:t>
            </a:r>
            <a:r>
              <a:rPr lang="en-US" altLang="en-US" sz="2400">
                <a:solidFill>
                  <a:srgbClr val="FFCC00"/>
                </a:solidFill>
                <a:latin typeface="Palatino"/>
                <a:cs typeface="Times New Roman" panose="02020603050405020304" pitchFamily="18" charset="0"/>
              </a:rPr>
              <a:t>+ sin(</a:t>
            </a:r>
            <a:r>
              <a:rPr lang="en-US" altLang="en-US" sz="2400">
                <a:solidFill>
                  <a:srgbClr val="FFCC00"/>
                </a:solidFill>
                <a:latin typeface="Palatino"/>
                <a:cs typeface="Times New Roman" panose="02020603050405020304" pitchFamily="18" charset="0"/>
                <a:sym typeface="Symbol" panose="05050102010706020507" pitchFamily="18" charset="2"/>
              </a:rPr>
              <a:t></a:t>
            </a:r>
            <a:r>
              <a:rPr lang="en-US" altLang="en-US" sz="2400">
                <a:solidFill>
                  <a:srgbClr val="FFCC00"/>
                </a:solidFill>
                <a:latin typeface="Palatino"/>
                <a:cs typeface="Times New Roman" panose="02020603050405020304" pitchFamily="18" charset="0"/>
              </a:rPr>
              <a:t>))</a:t>
            </a: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IID due to “head shadow”</a:t>
            </a:r>
          </a:p>
        </p:txBody>
      </p:sp>
      <p:sp>
        <p:nvSpPr>
          <p:cNvPr id="11318" name="Line 54"/>
          <p:cNvSpPr>
            <a:spLocks noChangeShapeType="1"/>
          </p:cNvSpPr>
          <p:nvPr/>
        </p:nvSpPr>
        <p:spPr bwMode="auto">
          <a:xfrm>
            <a:off x="3352800" y="5638800"/>
            <a:ext cx="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9" name="Line 55"/>
          <p:cNvSpPr>
            <a:spLocks noChangeShapeType="1"/>
          </p:cNvSpPr>
          <p:nvPr/>
        </p:nvSpPr>
        <p:spPr bwMode="auto">
          <a:xfrm>
            <a:off x="4724400" y="5638800"/>
            <a:ext cx="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0" name="Line 56"/>
          <p:cNvSpPr>
            <a:spLocks noChangeShapeType="1"/>
          </p:cNvSpPr>
          <p:nvPr/>
        </p:nvSpPr>
        <p:spPr bwMode="auto">
          <a:xfrm>
            <a:off x="4343400" y="5943600"/>
            <a:ext cx="381000" cy="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1" name="Line 57"/>
          <p:cNvSpPr>
            <a:spLocks noChangeShapeType="1"/>
          </p:cNvSpPr>
          <p:nvPr/>
        </p:nvSpPr>
        <p:spPr bwMode="auto">
          <a:xfrm flipH="1">
            <a:off x="3352800" y="5943600"/>
            <a:ext cx="533400" cy="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2" name="Text Box 58"/>
          <p:cNvSpPr txBox="1">
            <a:spLocks noChangeArrowheads="1"/>
          </p:cNvSpPr>
          <p:nvPr/>
        </p:nvSpPr>
        <p:spPr bwMode="auto">
          <a:xfrm>
            <a:off x="3886200" y="57912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11323" name="Line 59"/>
          <p:cNvSpPr>
            <a:spLocks noChangeShapeType="1"/>
          </p:cNvSpPr>
          <p:nvPr/>
        </p:nvSpPr>
        <p:spPr bwMode="auto">
          <a:xfrm flipH="1" flipV="1">
            <a:off x="4038600" y="2743200"/>
            <a:ext cx="0" cy="2362200"/>
          </a:xfrm>
          <a:prstGeom prst="line">
            <a:avLst/>
          </a:prstGeom>
          <a:noFill/>
          <a:ln w="6350">
            <a:solidFill>
              <a:srgbClr val="FF33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4" name="Line 60"/>
          <p:cNvSpPr>
            <a:spLocks noChangeShapeType="1"/>
          </p:cNvSpPr>
          <p:nvPr/>
        </p:nvSpPr>
        <p:spPr bwMode="auto">
          <a:xfrm flipV="1">
            <a:off x="4038600" y="3276600"/>
            <a:ext cx="1066800" cy="1828800"/>
          </a:xfrm>
          <a:prstGeom prst="line">
            <a:avLst/>
          </a:prstGeom>
          <a:noFill/>
          <a:ln w="6350">
            <a:solidFill>
              <a:srgbClr val="FF33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6" name="Text Box 62"/>
          <p:cNvSpPr txBox="1">
            <a:spLocks noChangeArrowheads="1"/>
          </p:cNvSpPr>
          <p:nvPr/>
        </p:nvSpPr>
        <p:spPr bwMode="auto">
          <a:xfrm>
            <a:off x="4038600" y="4038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  <a:latin typeface="Palatino"/>
                <a:cs typeface="Times New Roman" panose="02020603050405020304" pitchFamily="18" charset="0"/>
                <a:sym typeface="Symbol" panose="05050102010706020507" pitchFamily="18" charset="2"/>
              </a:rPr>
              <a:t></a:t>
            </a:r>
          </a:p>
        </p:txBody>
      </p:sp>
      <p:sp>
        <p:nvSpPr>
          <p:cNvPr id="11327" name="Text Box 63"/>
          <p:cNvSpPr txBox="1">
            <a:spLocks noChangeArrowheads="1"/>
          </p:cNvSpPr>
          <p:nvPr/>
        </p:nvSpPr>
        <p:spPr bwMode="auto">
          <a:xfrm>
            <a:off x="6553200" y="4419600"/>
            <a:ext cx="2057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Ipsilateral = ear on </a:t>
            </a:r>
            <a:r>
              <a:rPr lang="en-US" altLang="en-US" sz="2400" i="1">
                <a:solidFill>
                  <a:srgbClr val="FFCC00"/>
                </a:solidFill>
                <a:latin typeface="Times New Roman" panose="02020603050405020304" pitchFamily="18" charset="0"/>
              </a:rPr>
              <a:t>same</a:t>
            </a: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 side as source</a:t>
            </a:r>
          </a:p>
        </p:txBody>
      </p:sp>
      <p:sp>
        <p:nvSpPr>
          <p:cNvPr id="11328" name="Text Box 64"/>
          <p:cNvSpPr txBox="1">
            <a:spLocks noChangeArrowheads="1"/>
          </p:cNvSpPr>
          <p:nvPr/>
        </p:nvSpPr>
        <p:spPr bwMode="auto">
          <a:xfrm>
            <a:off x="152400" y="4419600"/>
            <a:ext cx="2209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Contralateral = ear on </a:t>
            </a:r>
            <a:r>
              <a:rPr lang="en-US" altLang="en-US" sz="2400" i="1">
                <a:solidFill>
                  <a:srgbClr val="FFCC00"/>
                </a:solidFill>
                <a:latin typeface="Times New Roman" panose="02020603050405020304" pitchFamily="18" charset="0"/>
              </a:rPr>
              <a:t>opposite</a:t>
            </a:r>
            <a:r>
              <a:rPr lang="en-US" altLang="en-US" sz="2400">
                <a:solidFill>
                  <a:srgbClr val="FFCC00"/>
                </a:solidFill>
                <a:latin typeface="Times New Roman" panose="02020603050405020304" pitchFamily="18" charset="0"/>
              </a:rPr>
              <a:t> side as source</a:t>
            </a:r>
          </a:p>
        </p:txBody>
      </p:sp>
      <p:sp>
        <p:nvSpPr>
          <p:cNvPr id="11314" name="Line 50"/>
          <p:cNvSpPr>
            <a:spLocks noChangeShapeType="1"/>
          </p:cNvSpPr>
          <p:nvPr/>
        </p:nvSpPr>
        <p:spPr bwMode="auto">
          <a:xfrm flipH="1" flipV="1">
            <a:off x="3124200" y="4495800"/>
            <a:ext cx="1905000" cy="533400"/>
          </a:xfrm>
          <a:prstGeom prst="line">
            <a:avLst/>
          </a:prstGeom>
          <a:noFill/>
          <a:ln w="6350">
            <a:solidFill>
              <a:srgbClr val="FF33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8" name="Line 34"/>
          <p:cNvSpPr>
            <a:spLocks noChangeAspect="1" noChangeShapeType="1"/>
          </p:cNvSpPr>
          <p:nvPr/>
        </p:nvSpPr>
        <p:spPr bwMode="auto">
          <a:xfrm flipH="1">
            <a:off x="4987925" y="2508250"/>
            <a:ext cx="639763" cy="248761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7" grpId="0" autoUpdateAnimBg="0"/>
      <p:bldP spid="11327" grpId="0" autoUpdateAnimBg="0"/>
      <p:bldP spid="11328" grpId="0" autoUpdateAnimBg="0"/>
    </p:bldLst>
  </p:timing>
</p:sld>
</file>

<file path=ppt/theme/theme1.xml><?xml version="1.0" encoding="utf-8"?>
<a:theme xmlns:a="http://schemas.openxmlformats.org/drawingml/2006/main" name="msu-dasp">
  <a:themeElements>
    <a:clrScheme name="msu-das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su-das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su-das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u-das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u-das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u-das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u-das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u-das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u-das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u-das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u-das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u-das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u-das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u-das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msu-dasp</Template>
  <TotalTime>11216</TotalTime>
  <Words>683</Words>
  <Application>Microsoft Office PowerPoint</Application>
  <PresentationFormat>On-screen Show (4:3)</PresentationFormat>
  <Paragraphs>136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Times New Roman</vt:lpstr>
      <vt:lpstr>Arial</vt:lpstr>
      <vt:lpstr>Perpetua Titling MT</vt:lpstr>
      <vt:lpstr>Symbol</vt:lpstr>
      <vt:lpstr>Palatino</vt:lpstr>
      <vt:lpstr>msu-dasp</vt:lpstr>
      <vt:lpstr>Simulating Spatial Hearing Cues With Digital Signal Processing</vt:lpstr>
      <vt:lpstr>Outline</vt:lpstr>
      <vt:lpstr>Spatial Hearing</vt:lpstr>
      <vt:lpstr>Spatial Hearing</vt:lpstr>
      <vt:lpstr>Basics of Acoustics</vt:lpstr>
      <vt:lpstr>Human Hearing Characteristics</vt:lpstr>
      <vt:lpstr>Basics of Spatial Hearing</vt:lpstr>
      <vt:lpstr>Spherical Frame of Reference</vt:lpstr>
      <vt:lpstr>Interaural Differences</vt:lpstr>
      <vt:lpstr>Transfer Function</vt:lpstr>
      <vt:lpstr>Diffraction and Pinna Effects:  Head-Related Transfer Function</vt:lpstr>
      <vt:lpstr>Anatomical details are important:</vt:lpstr>
      <vt:lpstr>HRTF Characteristics</vt:lpstr>
      <vt:lpstr>PowerPoint Presentation</vt:lpstr>
      <vt:lpstr>Reflections and Reverberation</vt:lpstr>
      <vt:lpstr>Simulation of Acoustic Environment with DSP</vt:lpstr>
      <vt:lpstr>Cross Talk Cancellation</vt:lpstr>
      <vt:lpstr>Second-Order Effects</vt:lpstr>
      <vt:lpstr>Audio Examples</vt:lpstr>
      <vt:lpstr>Significant Applications</vt:lpstr>
    </vt:vector>
  </TitlesOfParts>
  <Company>rob maher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Spatial Hearing Cues with Digital Signal Processing</dc:title>
  <dc:creator>rob_maher</dc:creator>
  <cp:lastModifiedBy>Maher, Rob</cp:lastModifiedBy>
  <cp:revision>59</cp:revision>
  <dcterms:created xsi:type="dcterms:W3CDTF">2001-10-26T19:17:46Z</dcterms:created>
  <dcterms:modified xsi:type="dcterms:W3CDTF">2018-12-04T15:51:58Z</dcterms:modified>
</cp:coreProperties>
</file>