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13" r:id="rId5"/>
    <p:sldMasterId id="2147483726" r:id="rId6"/>
  </p:sldMasterIdLst>
  <p:sldIdLst>
    <p:sldId id="321" r:id="rId7"/>
    <p:sldId id="316" r:id="rId8"/>
    <p:sldId id="299" r:id="rId9"/>
    <p:sldId id="349" r:id="rId10"/>
    <p:sldId id="295" r:id="rId11"/>
    <p:sldId id="294" r:id="rId12"/>
    <p:sldId id="269" r:id="rId13"/>
    <p:sldId id="270" r:id="rId14"/>
    <p:sldId id="271" r:id="rId15"/>
    <p:sldId id="272" r:id="rId16"/>
    <p:sldId id="329" r:id="rId17"/>
    <p:sldId id="345" r:id="rId18"/>
    <p:sldId id="347" r:id="rId19"/>
    <p:sldId id="304" r:id="rId20"/>
    <p:sldId id="305" r:id="rId21"/>
    <p:sldId id="343" r:id="rId22"/>
    <p:sldId id="306" r:id="rId23"/>
    <p:sldId id="355" r:id="rId24"/>
    <p:sldId id="307" r:id="rId25"/>
    <p:sldId id="308" r:id="rId26"/>
    <p:sldId id="273" r:id="rId27"/>
    <p:sldId id="351" r:id="rId28"/>
    <p:sldId id="340" r:id="rId29"/>
    <p:sldId id="310" r:id="rId30"/>
    <p:sldId id="274" r:id="rId31"/>
    <p:sldId id="275" r:id="rId32"/>
    <p:sldId id="313" r:id="rId33"/>
    <p:sldId id="300" r:id="rId34"/>
    <p:sldId id="322" r:id="rId35"/>
    <p:sldId id="276" r:id="rId36"/>
    <p:sldId id="341" r:id="rId37"/>
    <p:sldId id="335" r:id="rId38"/>
    <p:sldId id="287" r:id="rId39"/>
    <p:sldId id="288" r:id="rId40"/>
    <p:sldId id="289" r:id="rId41"/>
    <p:sldId id="354" r:id="rId42"/>
    <p:sldId id="353" r:id="rId43"/>
    <p:sldId id="352" r:id="rId44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Creel" initials="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E79B"/>
    <a:srgbClr val="119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098184909984841E-2"/>
          <c:y val="8.8835546676068466E-2"/>
          <c:w val="0.85642187955672211"/>
          <c:h val="0.78183464655624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Pre-Wolf Recruitment</c:v>
                </c:pt>
              </c:strCache>
            </c:strRef>
          </c:tx>
          <c:spPr>
            <a:gradFill flip="none" rotWithShape="1">
              <a:gsLst>
                <a:gs pos="0">
                  <a:schemeClr val="tx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c:spPr>
          <c:invertIfNegative val="0"/>
          <c:cat>
            <c:multiLvlStrRef>
              <c:f>Sheet1!$A$2:$B$13</c:f>
              <c:multiLvlStrCache>
                <c:ptCount val="12"/>
                <c:lvl>
                  <c:pt idx="0">
                    <c:v>GYA</c:v>
                  </c:pt>
                  <c:pt idx="1">
                    <c:v>GYA</c:v>
                  </c:pt>
                  <c:pt idx="2">
                    <c:v>GYA</c:v>
                  </c:pt>
                  <c:pt idx="3">
                    <c:v>GYA</c:v>
                  </c:pt>
                  <c:pt idx="4">
                    <c:v>GYA</c:v>
                  </c:pt>
                  <c:pt idx="5">
                    <c:v>GYA</c:v>
                  </c:pt>
                  <c:pt idx="6">
                    <c:v>Outer</c:v>
                  </c:pt>
                  <c:pt idx="7">
                    <c:v>Outer</c:v>
                  </c:pt>
                  <c:pt idx="8">
                    <c:v>Outer</c:v>
                  </c:pt>
                  <c:pt idx="9">
                    <c:v>Outer</c:v>
                  </c:pt>
                  <c:pt idx="10">
                    <c:v>Outer</c:v>
                  </c:pt>
                  <c:pt idx="11">
                    <c:v>Outer</c:v>
                  </c:pt>
                </c:lvl>
                <c:lvl>
                  <c:pt idx="0">
                    <c:v>NR</c:v>
                  </c:pt>
                  <c:pt idx="1">
                    <c:v>GC</c:v>
                  </c:pt>
                  <c:pt idx="2">
                    <c:v>MF</c:v>
                  </c:pt>
                  <c:pt idx="3">
                    <c:v>CO</c:v>
                  </c:pt>
                  <c:pt idx="4">
                    <c:v>CF</c:v>
                  </c:pt>
                  <c:pt idx="5">
                    <c:v>JH</c:v>
                  </c:pt>
                  <c:pt idx="6">
                    <c:v>CR</c:v>
                  </c:pt>
                  <c:pt idx="7">
                    <c:v>TR</c:v>
                  </c:pt>
                  <c:pt idx="8">
                    <c:v>AF</c:v>
                  </c:pt>
                  <c:pt idx="9">
                    <c:v>PI</c:v>
                  </c:pt>
                  <c:pt idx="10">
                    <c:v>ML</c:v>
                  </c:pt>
                  <c:pt idx="11">
                    <c:v>BH</c:v>
                  </c:pt>
                </c:lvl>
              </c:multiLvlStrCache>
            </c:multiLvlStrRef>
          </c:cat>
          <c:val>
            <c:numRef>
              <c:f>Sheet1!$C$2:$C$13</c:f>
              <c:numCache>
                <c:formatCode>0</c:formatCode>
                <c:ptCount val="12"/>
                <c:pt idx="0">
                  <c:v>30</c:v>
                </c:pt>
                <c:pt idx="1">
                  <c:v>28</c:v>
                </c:pt>
                <c:pt idx="2">
                  <c:v>15</c:v>
                </c:pt>
                <c:pt idx="3">
                  <c:v>37</c:v>
                </c:pt>
                <c:pt idx="4">
                  <c:v>39</c:v>
                </c:pt>
                <c:pt idx="5">
                  <c:v>29</c:v>
                </c:pt>
                <c:pt idx="6">
                  <c:v>44</c:v>
                </c:pt>
                <c:pt idx="7">
                  <c:v>37</c:v>
                </c:pt>
                <c:pt idx="8">
                  <c:v>39</c:v>
                </c:pt>
                <c:pt idx="9">
                  <c:v>34</c:v>
                </c:pt>
                <c:pt idx="10">
                  <c:v>44</c:v>
                </c:pt>
                <c:pt idx="11">
                  <c:v>46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Post-Wolf Recruitment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52000"/>
                    <a:lumOff val="48000"/>
                  </a:schemeClr>
                </a:gs>
              </a:gsLst>
              <a:lin ang="5400000" scaled="1"/>
              <a:tileRect/>
            </a:gradFill>
          </c:spPr>
          <c:invertIfNegative val="0"/>
          <c:cat>
            <c:multiLvlStrRef>
              <c:f>Sheet1!$A$2:$B$13</c:f>
              <c:multiLvlStrCache>
                <c:ptCount val="12"/>
                <c:lvl>
                  <c:pt idx="0">
                    <c:v>GYA</c:v>
                  </c:pt>
                  <c:pt idx="1">
                    <c:v>GYA</c:v>
                  </c:pt>
                  <c:pt idx="2">
                    <c:v>GYA</c:v>
                  </c:pt>
                  <c:pt idx="3">
                    <c:v>GYA</c:v>
                  </c:pt>
                  <c:pt idx="4">
                    <c:v>GYA</c:v>
                  </c:pt>
                  <c:pt idx="5">
                    <c:v>GYA</c:v>
                  </c:pt>
                  <c:pt idx="6">
                    <c:v>Outer</c:v>
                  </c:pt>
                  <c:pt idx="7">
                    <c:v>Outer</c:v>
                  </c:pt>
                  <c:pt idx="8">
                    <c:v>Outer</c:v>
                  </c:pt>
                  <c:pt idx="9">
                    <c:v>Outer</c:v>
                  </c:pt>
                  <c:pt idx="10">
                    <c:v>Outer</c:v>
                  </c:pt>
                  <c:pt idx="11">
                    <c:v>Outer</c:v>
                  </c:pt>
                </c:lvl>
                <c:lvl>
                  <c:pt idx="0">
                    <c:v>NR</c:v>
                  </c:pt>
                  <c:pt idx="1">
                    <c:v>GC</c:v>
                  </c:pt>
                  <c:pt idx="2">
                    <c:v>MF</c:v>
                  </c:pt>
                  <c:pt idx="3">
                    <c:v>CO</c:v>
                  </c:pt>
                  <c:pt idx="4">
                    <c:v>CF</c:v>
                  </c:pt>
                  <c:pt idx="5">
                    <c:v>JH</c:v>
                  </c:pt>
                  <c:pt idx="6">
                    <c:v>CR</c:v>
                  </c:pt>
                  <c:pt idx="7">
                    <c:v>TR</c:v>
                  </c:pt>
                  <c:pt idx="8">
                    <c:v>AF</c:v>
                  </c:pt>
                  <c:pt idx="9">
                    <c:v>PI</c:v>
                  </c:pt>
                  <c:pt idx="10">
                    <c:v>ML</c:v>
                  </c:pt>
                  <c:pt idx="11">
                    <c:v>BH</c:v>
                  </c:pt>
                </c:lvl>
              </c:multiLvlStrCache>
            </c:multiLvlStrRef>
          </c:cat>
          <c:val>
            <c:numRef>
              <c:f>Sheet1!$D$2:$D$13</c:f>
              <c:numCache>
                <c:formatCode>0</c:formatCode>
                <c:ptCount val="12"/>
                <c:pt idx="0">
                  <c:v>21</c:v>
                </c:pt>
                <c:pt idx="1">
                  <c:v>13</c:v>
                </c:pt>
                <c:pt idx="2">
                  <c:v>7</c:v>
                </c:pt>
                <c:pt idx="3">
                  <c:v>26</c:v>
                </c:pt>
                <c:pt idx="4">
                  <c:v>24</c:v>
                </c:pt>
                <c:pt idx="5">
                  <c:v>24</c:v>
                </c:pt>
                <c:pt idx="6">
                  <c:v>41</c:v>
                </c:pt>
                <c:pt idx="7">
                  <c:v>34</c:v>
                </c:pt>
                <c:pt idx="8">
                  <c:v>36</c:v>
                </c:pt>
                <c:pt idx="9">
                  <c:v>29</c:v>
                </c:pt>
                <c:pt idx="10">
                  <c:v>40</c:v>
                </c:pt>
                <c:pt idx="11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axId val="117620736"/>
        <c:axId val="117622272"/>
      </c:barChart>
      <c:catAx>
        <c:axId val="1176207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17622272"/>
        <c:crosses val="autoZero"/>
        <c:auto val="0"/>
        <c:lblAlgn val="ctr"/>
        <c:lblOffset val="100"/>
        <c:noMultiLvlLbl val="0"/>
      </c:catAx>
      <c:valAx>
        <c:axId val="1176222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1"/>
        <c:majorTickMark val="out"/>
        <c:minorTickMark val="none"/>
        <c:tickLblPos val="nextTo"/>
        <c:crossAx val="117620736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8.2948504676352064E-2"/>
          <c:y val="7.2207270732949427E-2"/>
          <c:w val="0.35112823925178371"/>
          <c:h val="0.115916111447607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5-03-10T09:44:06.640" idx="4">
    <p:pos x="10" y="10"/>
    <p:text>Interaction of sptail and temporal variation in risk. 
We interpret the divergence ot mean that aggregation inlarge meadows, which occurs only in the absence of wolves, is a foraging response, not an antipredator behavior.
Disaggregation when wolves are present probably serves to reduce the encounter rate. 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3FB84-E00B-4DE1-9869-B21E82988724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8484D7-1729-4C7C-BD0A-5240114E5954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6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US" sz="2400" b="1" dirty="0" smtClean="0"/>
            <a:t>GYE Elk Calf Recruitment </a:t>
          </a:r>
        </a:p>
        <a:p>
          <a:r>
            <a:rPr lang="en-US" sz="2400" b="1" dirty="0" smtClean="0"/>
            <a:t>… and recent </a:t>
          </a:r>
          <a:r>
            <a:rPr lang="en-US" sz="2400" b="1" dirty="0" smtClean="0">
              <a:solidFill>
                <a:srgbClr val="FFFF00"/>
              </a:solidFill>
            </a:rPr>
            <a:t>changes</a:t>
          </a:r>
          <a:r>
            <a:rPr lang="en-US" sz="2400" b="1" dirty="0" smtClean="0"/>
            <a:t> in recruitment</a:t>
          </a:r>
          <a:endParaRPr lang="en-US" sz="2400" b="1" dirty="0"/>
        </a:p>
      </dgm:t>
    </dgm:pt>
    <dgm:pt modelId="{63C52006-2EBB-49A0-880E-2C04C85321A3}" type="parTrans" cxnId="{00F02189-DF83-4034-9C22-B97EF70EA915}">
      <dgm:prSet/>
      <dgm:spPr/>
      <dgm:t>
        <a:bodyPr/>
        <a:lstStyle/>
        <a:p>
          <a:endParaRPr lang="en-US"/>
        </a:p>
      </dgm:t>
    </dgm:pt>
    <dgm:pt modelId="{1FF82994-E97B-4E26-8721-135DAF3FD635}" type="sibTrans" cxnId="{00F02189-DF83-4034-9C22-B97EF70EA915}">
      <dgm:prSet/>
      <dgm:spPr/>
      <dgm:t>
        <a:bodyPr/>
        <a:lstStyle/>
        <a:p>
          <a:endParaRPr lang="en-US"/>
        </a:p>
      </dgm:t>
    </dgm:pt>
    <dgm:pt modelId="{F47AB9E5-B387-4486-8613-95682517071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600" b="1" dirty="0" smtClean="0"/>
            <a:t>Elk Density</a:t>
          </a:r>
          <a:endParaRPr lang="en-US" sz="1600" b="1" dirty="0"/>
        </a:p>
      </dgm:t>
    </dgm:pt>
    <dgm:pt modelId="{2C7210C1-B5C0-4D64-B504-D5F3C127BD1D}" type="parTrans" cxnId="{1DD5C2E6-5151-4F16-894E-98A738A74CC4}">
      <dgm:prSet/>
      <dgm:spPr/>
      <dgm:t>
        <a:bodyPr/>
        <a:lstStyle/>
        <a:p>
          <a:endParaRPr lang="en-US"/>
        </a:p>
      </dgm:t>
    </dgm:pt>
    <dgm:pt modelId="{4196FBCE-EEAB-4364-80DB-BB39E621AC70}" type="sibTrans" cxnId="{1DD5C2E6-5151-4F16-894E-98A738A74CC4}">
      <dgm:prSet/>
      <dgm:spPr/>
      <dgm:t>
        <a:bodyPr/>
        <a:lstStyle/>
        <a:p>
          <a:endParaRPr lang="en-US"/>
        </a:p>
      </dgm:t>
    </dgm:pt>
    <dgm:pt modelId="{45B9BFF5-E18C-4CD3-953F-29AD9A7DB4C2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600" b="1" dirty="0" smtClean="0"/>
            <a:t>Winter Severity</a:t>
          </a:r>
          <a:endParaRPr lang="en-US" sz="1600" b="1" dirty="0"/>
        </a:p>
      </dgm:t>
    </dgm:pt>
    <dgm:pt modelId="{16C33439-09B9-4D51-80E7-4CD666E49671}" type="parTrans" cxnId="{A3F264D3-0BC5-4363-B6EC-207597E355EE}">
      <dgm:prSet/>
      <dgm:spPr/>
      <dgm:t>
        <a:bodyPr/>
        <a:lstStyle/>
        <a:p>
          <a:endParaRPr lang="en-US"/>
        </a:p>
      </dgm:t>
    </dgm:pt>
    <dgm:pt modelId="{EB1B85D7-346F-4451-89DA-FC6D4CB5B8EF}" type="sibTrans" cxnId="{A3F264D3-0BC5-4363-B6EC-207597E355EE}">
      <dgm:prSet/>
      <dgm:spPr/>
      <dgm:t>
        <a:bodyPr/>
        <a:lstStyle/>
        <a:p>
          <a:endParaRPr lang="en-US"/>
        </a:p>
      </dgm:t>
    </dgm:pt>
    <dgm:pt modelId="{1249D169-ECE4-4BA0-91E2-1EA609815AB9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Growing Season Rainfall</a:t>
          </a:r>
          <a:endParaRPr lang="en-US" sz="1600" b="1" dirty="0">
            <a:solidFill>
              <a:schemeClr val="tx1"/>
            </a:solidFill>
          </a:endParaRPr>
        </a:p>
      </dgm:t>
    </dgm:pt>
    <dgm:pt modelId="{2B749ADB-C88B-4D0F-BC95-3D475B705203}" type="parTrans" cxnId="{92196815-B701-42EC-A2EF-3BF49426CE44}">
      <dgm:prSet/>
      <dgm:spPr/>
      <dgm:t>
        <a:bodyPr/>
        <a:lstStyle/>
        <a:p>
          <a:endParaRPr lang="en-US"/>
        </a:p>
      </dgm:t>
    </dgm:pt>
    <dgm:pt modelId="{1A65FABE-5263-4159-B643-F8791B1CD181}" type="sibTrans" cxnId="{92196815-B701-42EC-A2EF-3BF49426CE44}">
      <dgm:prSet/>
      <dgm:spPr/>
      <dgm:t>
        <a:bodyPr/>
        <a:lstStyle/>
        <a:p>
          <a:endParaRPr lang="en-US"/>
        </a:p>
      </dgm:t>
    </dgm:pt>
    <dgm:pt modelId="{B5E2DDDB-AE4C-4442-9740-5F885A2652C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Human Harvest</a:t>
          </a:r>
          <a:endParaRPr lang="en-US" sz="1600" b="1" dirty="0">
            <a:solidFill>
              <a:schemeClr val="bg1"/>
            </a:solidFill>
          </a:endParaRPr>
        </a:p>
      </dgm:t>
    </dgm:pt>
    <dgm:pt modelId="{7D04CC87-FC07-4D30-93B5-6796FB2AB561}" type="parTrans" cxnId="{4CC3531B-A415-4F6C-812F-46EB1CEB438B}">
      <dgm:prSet/>
      <dgm:spPr/>
      <dgm:t>
        <a:bodyPr/>
        <a:lstStyle/>
        <a:p>
          <a:endParaRPr lang="en-US"/>
        </a:p>
      </dgm:t>
    </dgm:pt>
    <dgm:pt modelId="{8E75CFCF-50C7-4F8B-B6FA-B177F7661730}" type="sibTrans" cxnId="{4CC3531B-A415-4F6C-812F-46EB1CEB438B}">
      <dgm:prSet/>
      <dgm:spPr/>
      <dgm:t>
        <a:bodyPr/>
        <a:lstStyle/>
        <a:p>
          <a:endParaRPr lang="en-US"/>
        </a:p>
      </dgm:t>
    </dgm:pt>
    <dgm:pt modelId="{44DE0C82-3137-458F-A4B4-39188DED48AF}">
      <dgm:prSet phldrT="[Text]" custT="1"/>
      <dgm:spPr>
        <a:gradFill rotWithShape="0">
          <a:gsLst>
            <a:gs pos="0">
              <a:schemeClr val="accent6">
                <a:lumMod val="75000"/>
              </a:schemeClr>
            </a:gs>
            <a:gs pos="8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16200000" scaled="0"/>
        </a:gradFill>
      </dgm:spPr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Predation</a:t>
          </a:r>
        </a:p>
      </dgm:t>
    </dgm:pt>
    <dgm:pt modelId="{90C2C55F-651C-484F-AA3B-44EA321773BC}" type="parTrans" cxnId="{1E374886-F560-4E4C-8FB1-BCEB7FB9F54D}">
      <dgm:prSet/>
      <dgm:spPr/>
      <dgm:t>
        <a:bodyPr/>
        <a:lstStyle/>
        <a:p>
          <a:endParaRPr lang="en-US"/>
        </a:p>
      </dgm:t>
    </dgm:pt>
    <dgm:pt modelId="{31D80DD9-7F59-4C0D-9BE0-0859190D9B56}" type="sibTrans" cxnId="{1E374886-F560-4E4C-8FB1-BCEB7FB9F54D}">
      <dgm:prSet/>
      <dgm:spPr/>
      <dgm:t>
        <a:bodyPr/>
        <a:lstStyle/>
        <a:p>
          <a:endParaRPr lang="en-US"/>
        </a:p>
      </dgm:t>
    </dgm:pt>
    <dgm:pt modelId="{E10FD53E-47B4-425F-B018-B10D2BE1B5E3}" type="pres">
      <dgm:prSet presAssocID="{FA23FB84-E00B-4DE1-9869-B21E8298872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72855A-69DE-4F82-BEFA-C0A0E910184C}" type="pres">
      <dgm:prSet presAssocID="{E28484D7-1729-4C7C-BD0A-5240114E5954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FBFA82-7575-444E-BAC3-C831B4E3AF94}" type="pres">
      <dgm:prSet presAssocID="{E28484D7-1729-4C7C-BD0A-5240114E5954}" presName="Accent2" presStyleLbl="node1" presStyleIdx="0" presStyleCnt="19" custLinFactX="313877" custLinFactY="111785" custLinFactNeighborX="400000" custLinFactNeighborY="200000"/>
      <dgm:spPr/>
    </dgm:pt>
    <dgm:pt modelId="{80BBC97E-5BE0-4C57-8AFE-B0D27BD0C47C}" type="pres">
      <dgm:prSet presAssocID="{E28484D7-1729-4C7C-BD0A-5240114E5954}" presName="Accent3" presStyleLbl="node1" presStyleIdx="1" presStyleCnt="19"/>
      <dgm:spPr/>
    </dgm:pt>
    <dgm:pt modelId="{A70B5C6D-D094-4BC2-980F-E0230D53A5C5}" type="pres">
      <dgm:prSet presAssocID="{E28484D7-1729-4C7C-BD0A-5240114E5954}" presName="Accent4" presStyleLbl="node1" presStyleIdx="2" presStyleCnt="19" custLinFactNeighborX="-14313" custLinFactNeighborY="77841"/>
      <dgm:spPr/>
    </dgm:pt>
    <dgm:pt modelId="{5854E320-7C5D-4110-90F2-6EF8E750C0D8}" type="pres">
      <dgm:prSet presAssocID="{E28484D7-1729-4C7C-BD0A-5240114E5954}" presName="Accent5" presStyleLbl="node1" presStyleIdx="3" presStyleCnt="19" custLinFactX="-62523" custLinFactY="-101697" custLinFactNeighborX="-100000" custLinFactNeighborY="-200000"/>
      <dgm:spPr/>
    </dgm:pt>
    <dgm:pt modelId="{9A0F3243-1AF6-4062-BCE7-A350269A42E7}" type="pres">
      <dgm:prSet presAssocID="{E28484D7-1729-4C7C-BD0A-5240114E5954}" presName="Accent6" presStyleLbl="node1" presStyleIdx="4" presStyleCnt="19" custLinFactX="-108454" custLinFactY="100000" custLinFactNeighborX="-200000" custLinFactNeighborY="118824"/>
      <dgm:spPr/>
    </dgm:pt>
    <dgm:pt modelId="{5CCA22F4-69AA-48B2-B913-5F2E6392AFC2}" type="pres">
      <dgm:prSet presAssocID="{F47AB9E5-B387-4486-8613-956825170719}" presName="Child1" presStyleLbl="node1" presStyleIdx="5" presStyleCnt="19" custLinFactNeighborX="5953" custLinFactNeighborY="-70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E51A76B-6D26-40D8-8277-D6A60BF8E125}" type="pres">
      <dgm:prSet presAssocID="{F47AB9E5-B387-4486-8613-956825170719}" presName="Accent7" presStyleCnt="0"/>
      <dgm:spPr/>
    </dgm:pt>
    <dgm:pt modelId="{9A579363-3C7C-43AA-B9D3-044B0E12A087}" type="pres">
      <dgm:prSet presAssocID="{F47AB9E5-B387-4486-8613-956825170719}" presName="AccentHold1" presStyleLbl="node1" presStyleIdx="6" presStyleCnt="19" custLinFactY="357099" custLinFactNeighborX="17374" custLinFactNeighborY="400000"/>
      <dgm:spPr/>
    </dgm:pt>
    <dgm:pt modelId="{82F95F3F-3315-49D7-B594-AB3DECDBC418}" type="pres">
      <dgm:prSet presAssocID="{F47AB9E5-B387-4486-8613-956825170719}" presName="Accent8" presStyleCnt="0"/>
      <dgm:spPr/>
    </dgm:pt>
    <dgm:pt modelId="{69DDAA01-E25A-4CDF-A130-3FD161188C6C}" type="pres">
      <dgm:prSet presAssocID="{F47AB9E5-B387-4486-8613-956825170719}" presName="AccentHold2" presStyleLbl="node1" presStyleIdx="7" presStyleCnt="19"/>
      <dgm:spPr/>
    </dgm:pt>
    <dgm:pt modelId="{5EEF5CDE-887B-4471-A677-FDB8DD0709A0}" type="pres">
      <dgm:prSet presAssocID="{44DE0C82-3137-458F-A4B4-39188DED48AF}" presName="Child2" presStyleLbl="node1" presStyleIdx="8" presStyleCnt="19" custScaleX="103234" custScaleY="106023" custLinFactNeighborX="-60811" custLinFactNeighborY="445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F90FB8-EC2B-40ED-A8E4-1E8F6D1F22A4}" type="pres">
      <dgm:prSet presAssocID="{44DE0C82-3137-458F-A4B4-39188DED48AF}" presName="Accent9" presStyleCnt="0"/>
      <dgm:spPr/>
    </dgm:pt>
    <dgm:pt modelId="{885F3652-AE70-459C-8602-F8FC0ADDC2DA}" type="pres">
      <dgm:prSet presAssocID="{44DE0C82-3137-458F-A4B4-39188DED48AF}" presName="AccentHold1" presStyleLbl="node1" presStyleIdx="9" presStyleCnt="19" custLinFactX="-300000" custLinFactY="-200000" custLinFactNeighborX="-370456" custLinFactNeighborY="-223399"/>
      <dgm:spPr/>
    </dgm:pt>
    <dgm:pt modelId="{7A8C1D6B-D59B-4649-817D-BE3211699869}" type="pres">
      <dgm:prSet presAssocID="{44DE0C82-3137-458F-A4B4-39188DED48AF}" presName="Accent10" presStyleCnt="0"/>
      <dgm:spPr/>
    </dgm:pt>
    <dgm:pt modelId="{F19A0A5E-0600-438A-A4ED-FBC20C687743}" type="pres">
      <dgm:prSet presAssocID="{44DE0C82-3137-458F-A4B4-39188DED48AF}" presName="AccentHold2" presStyleLbl="node1" presStyleIdx="10" presStyleCnt="19"/>
      <dgm:spPr/>
    </dgm:pt>
    <dgm:pt modelId="{F2A104B7-0EC3-481F-9552-229BD8EE89BA}" type="pres">
      <dgm:prSet presAssocID="{44DE0C82-3137-458F-A4B4-39188DED48AF}" presName="Accent11" presStyleCnt="0"/>
      <dgm:spPr/>
    </dgm:pt>
    <dgm:pt modelId="{5BA59412-C97B-44DC-A75C-B19F5D7F1A7E}" type="pres">
      <dgm:prSet presAssocID="{44DE0C82-3137-458F-A4B4-39188DED48AF}" presName="AccentHold3" presStyleLbl="node1" presStyleIdx="11" presStyleCnt="19" custScaleX="344377" custScaleY="330367" custLinFactX="423691" custLinFactY="-400000" custLinFactNeighborX="500000" custLinFactNeighborY="-498439"/>
      <dgm:spPr/>
      <dgm:t>
        <a:bodyPr/>
        <a:lstStyle/>
        <a:p>
          <a:endParaRPr lang="en-US"/>
        </a:p>
      </dgm:t>
    </dgm:pt>
    <dgm:pt modelId="{82F6C00E-EF93-4BB5-B126-5422E514ED14}" type="pres">
      <dgm:prSet presAssocID="{B5E2DDDB-AE4C-4442-9740-5F885A2652C5}" presName="Child3" presStyleLbl="node1" presStyleIdx="12" presStyleCnt="19" custLinFactX="-26579" custLinFactNeighborX="-100000" custLinFactNeighborY="290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33C012B-48EC-47F1-A381-D61020A240D9}" type="pres">
      <dgm:prSet presAssocID="{B5E2DDDB-AE4C-4442-9740-5F885A2652C5}" presName="Accent12" presStyleCnt="0"/>
      <dgm:spPr/>
    </dgm:pt>
    <dgm:pt modelId="{32528DE7-4648-4A71-88FB-66F0E9B6D435}" type="pres">
      <dgm:prSet presAssocID="{B5E2DDDB-AE4C-4442-9740-5F885A2652C5}" presName="AccentHold1" presStyleLbl="node1" presStyleIdx="13" presStyleCnt="19" custScaleX="303104" custScaleY="303147" custLinFactY="-100000" custLinFactNeighborX="69612" custLinFactNeighborY="-121475"/>
      <dgm:spPr>
        <a:gradFill rotWithShape="0">
          <a:gsLst>
            <a:gs pos="0">
              <a:schemeClr val="bg2">
                <a:lumMod val="50000"/>
              </a:schemeClr>
            </a:gs>
            <a:gs pos="8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A39A9581-AFDA-42AC-9922-6E438F9578C3}" type="pres">
      <dgm:prSet presAssocID="{45B9BFF5-E18C-4CD3-953F-29AD9A7DB4C2}" presName="Child4" presStyleLbl="node1" presStyleIdx="14" presStyleCnt="19" custLinFactNeighborX="-33659" custLinFactNeighborY="-5984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11A4BB1-3041-46CF-B8D6-AD8FA3A1641D}" type="pres">
      <dgm:prSet presAssocID="{45B9BFF5-E18C-4CD3-953F-29AD9A7DB4C2}" presName="Accent13" presStyleCnt="0"/>
      <dgm:spPr/>
    </dgm:pt>
    <dgm:pt modelId="{57515B8F-976A-4286-9F0B-FD559C4E3467}" type="pres">
      <dgm:prSet presAssocID="{45B9BFF5-E18C-4CD3-953F-29AD9A7DB4C2}" presName="AccentHold1" presStyleLbl="node1" presStyleIdx="15" presStyleCnt="19" custLinFactX="86073" custLinFactY="18364" custLinFactNeighborX="100000" custLinFactNeighborY="100000"/>
      <dgm:spPr/>
    </dgm:pt>
    <dgm:pt modelId="{CB5720F9-352D-4957-B93B-E8DA14C1085B}" type="pres">
      <dgm:prSet presAssocID="{1249D169-ECE4-4BA0-91E2-1EA609815AB9}" presName="Child5" presStyleLbl="node1" presStyleIdx="16" presStyleCnt="19" custLinFactNeighborX="-3415" custLinFactNeighborY="978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CD8445A-27DF-4F58-95C5-28415D3BE450}" type="pres">
      <dgm:prSet presAssocID="{1249D169-ECE4-4BA0-91E2-1EA609815AB9}" presName="Accent15" presStyleCnt="0"/>
      <dgm:spPr/>
    </dgm:pt>
    <dgm:pt modelId="{978029E3-4F25-4365-A91A-11C968196517}" type="pres">
      <dgm:prSet presAssocID="{1249D169-ECE4-4BA0-91E2-1EA609815AB9}" presName="AccentHold2" presStyleLbl="node1" presStyleIdx="17" presStyleCnt="19"/>
      <dgm:spPr/>
    </dgm:pt>
    <dgm:pt modelId="{DDC63BBE-EB55-4A47-AC4C-D51BA1F9F4DB}" type="pres">
      <dgm:prSet presAssocID="{1249D169-ECE4-4BA0-91E2-1EA609815AB9}" presName="Accent16" presStyleCnt="0"/>
      <dgm:spPr/>
    </dgm:pt>
    <dgm:pt modelId="{E0D7AB74-04CA-4713-B4B9-E06EC723741A}" type="pres">
      <dgm:prSet presAssocID="{1249D169-ECE4-4BA0-91E2-1EA609815AB9}" presName="AccentHold3" presStyleLbl="node1" presStyleIdx="18" presStyleCnt="19"/>
      <dgm:spPr/>
    </dgm:pt>
  </dgm:ptLst>
  <dgm:cxnLst>
    <dgm:cxn modelId="{00F02189-DF83-4034-9C22-B97EF70EA915}" srcId="{FA23FB84-E00B-4DE1-9869-B21E82988724}" destId="{E28484D7-1729-4C7C-BD0A-5240114E5954}" srcOrd="0" destOrd="0" parTransId="{63C52006-2EBB-49A0-880E-2C04C85321A3}" sibTransId="{1FF82994-E97B-4E26-8721-135DAF3FD635}"/>
    <dgm:cxn modelId="{56E6C7BE-69EE-474B-8358-C9959CBDF78A}" type="presOf" srcId="{B5E2DDDB-AE4C-4442-9740-5F885A2652C5}" destId="{82F6C00E-EF93-4BB5-B126-5422E514ED14}" srcOrd="0" destOrd="0" presId="urn:microsoft.com/office/officeart/2009/3/layout/CircleRelationship"/>
    <dgm:cxn modelId="{3749A05A-DAFA-4417-B913-E1256425C75E}" type="presOf" srcId="{45B9BFF5-E18C-4CD3-953F-29AD9A7DB4C2}" destId="{A39A9581-AFDA-42AC-9922-6E438F9578C3}" srcOrd="0" destOrd="0" presId="urn:microsoft.com/office/officeart/2009/3/layout/CircleRelationship"/>
    <dgm:cxn modelId="{12BE2A03-E200-4BA4-BB8B-14142378EFFD}" type="presOf" srcId="{44DE0C82-3137-458F-A4B4-39188DED48AF}" destId="{5EEF5CDE-887B-4471-A677-FDB8DD0709A0}" srcOrd="0" destOrd="0" presId="urn:microsoft.com/office/officeart/2009/3/layout/CircleRelationship"/>
    <dgm:cxn modelId="{ADA7664C-D914-418D-B6F2-FB91CF1B328C}" type="presOf" srcId="{E28484D7-1729-4C7C-BD0A-5240114E5954}" destId="{A972855A-69DE-4F82-BEFA-C0A0E910184C}" srcOrd="0" destOrd="0" presId="urn:microsoft.com/office/officeart/2009/3/layout/CircleRelationship"/>
    <dgm:cxn modelId="{1E374886-F560-4E4C-8FB1-BCEB7FB9F54D}" srcId="{E28484D7-1729-4C7C-BD0A-5240114E5954}" destId="{44DE0C82-3137-458F-A4B4-39188DED48AF}" srcOrd="1" destOrd="0" parTransId="{90C2C55F-651C-484F-AA3B-44EA321773BC}" sibTransId="{31D80DD9-7F59-4C0D-9BE0-0859190D9B56}"/>
    <dgm:cxn modelId="{1DD5C2E6-5151-4F16-894E-98A738A74CC4}" srcId="{E28484D7-1729-4C7C-BD0A-5240114E5954}" destId="{F47AB9E5-B387-4486-8613-956825170719}" srcOrd="0" destOrd="0" parTransId="{2C7210C1-B5C0-4D64-B504-D5F3C127BD1D}" sibTransId="{4196FBCE-EEAB-4364-80DB-BB39E621AC70}"/>
    <dgm:cxn modelId="{92196815-B701-42EC-A2EF-3BF49426CE44}" srcId="{E28484D7-1729-4C7C-BD0A-5240114E5954}" destId="{1249D169-ECE4-4BA0-91E2-1EA609815AB9}" srcOrd="4" destOrd="0" parTransId="{2B749ADB-C88B-4D0F-BC95-3D475B705203}" sibTransId="{1A65FABE-5263-4159-B643-F8791B1CD181}"/>
    <dgm:cxn modelId="{C9E4AF39-D7CF-4CD3-BF72-4B2D98419775}" type="presOf" srcId="{1249D169-ECE4-4BA0-91E2-1EA609815AB9}" destId="{CB5720F9-352D-4957-B93B-E8DA14C1085B}" srcOrd="0" destOrd="0" presId="urn:microsoft.com/office/officeart/2009/3/layout/CircleRelationship"/>
    <dgm:cxn modelId="{07E23178-5787-41B2-AEF5-B96DC81A498C}" type="presOf" srcId="{FA23FB84-E00B-4DE1-9869-B21E82988724}" destId="{E10FD53E-47B4-425F-B018-B10D2BE1B5E3}" srcOrd="0" destOrd="0" presId="urn:microsoft.com/office/officeart/2009/3/layout/CircleRelationship"/>
    <dgm:cxn modelId="{865574A5-56B3-4DB7-B979-56B60653E070}" type="presOf" srcId="{F47AB9E5-B387-4486-8613-956825170719}" destId="{5CCA22F4-69AA-48B2-B913-5F2E6392AFC2}" srcOrd="0" destOrd="0" presId="urn:microsoft.com/office/officeart/2009/3/layout/CircleRelationship"/>
    <dgm:cxn modelId="{A3F264D3-0BC5-4363-B6EC-207597E355EE}" srcId="{E28484D7-1729-4C7C-BD0A-5240114E5954}" destId="{45B9BFF5-E18C-4CD3-953F-29AD9A7DB4C2}" srcOrd="3" destOrd="0" parTransId="{16C33439-09B9-4D51-80E7-4CD666E49671}" sibTransId="{EB1B85D7-346F-4451-89DA-FC6D4CB5B8EF}"/>
    <dgm:cxn modelId="{4CC3531B-A415-4F6C-812F-46EB1CEB438B}" srcId="{E28484D7-1729-4C7C-BD0A-5240114E5954}" destId="{B5E2DDDB-AE4C-4442-9740-5F885A2652C5}" srcOrd="2" destOrd="0" parTransId="{7D04CC87-FC07-4D30-93B5-6796FB2AB561}" sibTransId="{8E75CFCF-50C7-4F8B-B6FA-B177F7661730}"/>
    <dgm:cxn modelId="{9203ACB4-BE16-4871-A9D4-BBDD4E2E6F74}" type="presParOf" srcId="{E10FD53E-47B4-425F-B018-B10D2BE1B5E3}" destId="{A972855A-69DE-4F82-BEFA-C0A0E910184C}" srcOrd="0" destOrd="0" presId="urn:microsoft.com/office/officeart/2009/3/layout/CircleRelationship"/>
    <dgm:cxn modelId="{86EE831C-85A9-4E31-90B7-5870A05651B2}" type="presParOf" srcId="{E10FD53E-47B4-425F-B018-B10D2BE1B5E3}" destId="{58FBFA82-7575-444E-BAC3-C831B4E3AF94}" srcOrd="1" destOrd="0" presId="urn:microsoft.com/office/officeart/2009/3/layout/CircleRelationship"/>
    <dgm:cxn modelId="{D349C056-D36F-4213-9219-6B5A48B85C54}" type="presParOf" srcId="{E10FD53E-47B4-425F-B018-B10D2BE1B5E3}" destId="{80BBC97E-5BE0-4C57-8AFE-B0D27BD0C47C}" srcOrd="2" destOrd="0" presId="urn:microsoft.com/office/officeart/2009/3/layout/CircleRelationship"/>
    <dgm:cxn modelId="{0E31AE74-AAC2-4918-BAA1-21028B0BE3D3}" type="presParOf" srcId="{E10FD53E-47B4-425F-B018-B10D2BE1B5E3}" destId="{A70B5C6D-D094-4BC2-980F-E0230D53A5C5}" srcOrd="3" destOrd="0" presId="urn:microsoft.com/office/officeart/2009/3/layout/CircleRelationship"/>
    <dgm:cxn modelId="{FB493CA2-39AE-4943-A8FA-492E00BD05E7}" type="presParOf" srcId="{E10FD53E-47B4-425F-B018-B10D2BE1B5E3}" destId="{5854E320-7C5D-4110-90F2-6EF8E750C0D8}" srcOrd="4" destOrd="0" presId="urn:microsoft.com/office/officeart/2009/3/layout/CircleRelationship"/>
    <dgm:cxn modelId="{2112A2F3-AC2D-41D0-A33E-F4DD9953BF8E}" type="presParOf" srcId="{E10FD53E-47B4-425F-B018-B10D2BE1B5E3}" destId="{9A0F3243-1AF6-4062-BCE7-A350269A42E7}" srcOrd="5" destOrd="0" presId="urn:microsoft.com/office/officeart/2009/3/layout/CircleRelationship"/>
    <dgm:cxn modelId="{A692DD4E-4A62-41B7-B5F8-560437D16762}" type="presParOf" srcId="{E10FD53E-47B4-425F-B018-B10D2BE1B5E3}" destId="{5CCA22F4-69AA-48B2-B913-5F2E6392AFC2}" srcOrd="6" destOrd="0" presId="urn:microsoft.com/office/officeart/2009/3/layout/CircleRelationship"/>
    <dgm:cxn modelId="{6714EE43-A82F-4633-9776-6E23D09E4682}" type="presParOf" srcId="{E10FD53E-47B4-425F-B018-B10D2BE1B5E3}" destId="{FE51A76B-6D26-40D8-8277-D6A60BF8E125}" srcOrd="7" destOrd="0" presId="urn:microsoft.com/office/officeart/2009/3/layout/CircleRelationship"/>
    <dgm:cxn modelId="{C2CD74D8-66B8-476D-823D-C1EE6C44CF76}" type="presParOf" srcId="{FE51A76B-6D26-40D8-8277-D6A60BF8E125}" destId="{9A579363-3C7C-43AA-B9D3-044B0E12A087}" srcOrd="0" destOrd="0" presId="urn:microsoft.com/office/officeart/2009/3/layout/CircleRelationship"/>
    <dgm:cxn modelId="{A5DCA6B1-0732-4E85-9D43-E7A9ECAD4FAE}" type="presParOf" srcId="{E10FD53E-47B4-425F-B018-B10D2BE1B5E3}" destId="{82F95F3F-3315-49D7-B594-AB3DECDBC418}" srcOrd="8" destOrd="0" presId="urn:microsoft.com/office/officeart/2009/3/layout/CircleRelationship"/>
    <dgm:cxn modelId="{6F5681CB-985C-4355-9BDE-1D60E497303C}" type="presParOf" srcId="{82F95F3F-3315-49D7-B594-AB3DECDBC418}" destId="{69DDAA01-E25A-4CDF-A130-3FD161188C6C}" srcOrd="0" destOrd="0" presId="urn:microsoft.com/office/officeart/2009/3/layout/CircleRelationship"/>
    <dgm:cxn modelId="{A45937A2-827E-496C-8DA0-7C4952B335CF}" type="presParOf" srcId="{E10FD53E-47B4-425F-B018-B10D2BE1B5E3}" destId="{5EEF5CDE-887B-4471-A677-FDB8DD0709A0}" srcOrd="9" destOrd="0" presId="urn:microsoft.com/office/officeart/2009/3/layout/CircleRelationship"/>
    <dgm:cxn modelId="{2E5D1EC9-D25D-4404-B360-7A2CA4D396FC}" type="presParOf" srcId="{E10FD53E-47B4-425F-B018-B10D2BE1B5E3}" destId="{E7F90FB8-EC2B-40ED-A8E4-1E8F6D1F22A4}" srcOrd="10" destOrd="0" presId="urn:microsoft.com/office/officeart/2009/3/layout/CircleRelationship"/>
    <dgm:cxn modelId="{646ABB93-1E67-4F99-A237-C9B0702E482D}" type="presParOf" srcId="{E7F90FB8-EC2B-40ED-A8E4-1E8F6D1F22A4}" destId="{885F3652-AE70-459C-8602-F8FC0ADDC2DA}" srcOrd="0" destOrd="0" presId="urn:microsoft.com/office/officeart/2009/3/layout/CircleRelationship"/>
    <dgm:cxn modelId="{2F66ED17-1045-4CCB-8DD4-02541FE6E4F2}" type="presParOf" srcId="{E10FD53E-47B4-425F-B018-B10D2BE1B5E3}" destId="{7A8C1D6B-D59B-4649-817D-BE3211699869}" srcOrd="11" destOrd="0" presId="urn:microsoft.com/office/officeart/2009/3/layout/CircleRelationship"/>
    <dgm:cxn modelId="{3A8ADDBE-379A-4C5F-8C09-7CE313CDFE4F}" type="presParOf" srcId="{7A8C1D6B-D59B-4649-817D-BE3211699869}" destId="{F19A0A5E-0600-438A-A4ED-FBC20C687743}" srcOrd="0" destOrd="0" presId="urn:microsoft.com/office/officeart/2009/3/layout/CircleRelationship"/>
    <dgm:cxn modelId="{FD5A0F3E-5A9F-4FA4-8467-12BDC11C5F87}" type="presParOf" srcId="{E10FD53E-47B4-425F-B018-B10D2BE1B5E3}" destId="{F2A104B7-0EC3-481F-9552-229BD8EE89BA}" srcOrd="12" destOrd="0" presId="urn:microsoft.com/office/officeart/2009/3/layout/CircleRelationship"/>
    <dgm:cxn modelId="{C7321DF2-48BB-4492-8407-1A12DB583732}" type="presParOf" srcId="{F2A104B7-0EC3-481F-9552-229BD8EE89BA}" destId="{5BA59412-C97B-44DC-A75C-B19F5D7F1A7E}" srcOrd="0" destOrd="0" presId="urn:microsoft.com/office/officeart/2009/3/layout/CircleRelationship"/>
    <dgm:cxn modelId="{5F777E9D-D45B-4BC8-984F-365B9EDA0FDA}" type="presParOf" srcId="{E10FD53E-47B4-425F-B018-B10D2BE1B5E3}" destId="{82F6C00E-EF93-4BB5-B126-5422E514ED14}" srcOrd="13" destOrd="0" presId="urn:microsoft.com/office/officeart/2009/3/layout/CircleRelationship"/>
    <dgm:cxn modelId="{52BFE582-0283-48F1-925C-49792F2C3DDA}" type="presParOf" srcId="{E10FD53E-47B4-425F-B018-B10D2BE1B5E3}" destId="{533C012B-48EC-47F1-A381-D61020A240D9}" srcOrd="14" destOrd="0" presId="urn:microsoft.com/office/officeart/2009/3/layout/CircleRelationship"/>
    <dgm:cxn modelId="{8BB788CB-ADC2-411F-9394-63FA8AB6188D}" type="presParOf" srcId="{533C012B-48EC-47F1-A381-D61020A240D9}" destId="{32528DE7-4648-4A71-88FB-66F0E9B6D435}" srcOrd="0" destOrd="0" presId="urn:microsoft.com/office/officeart/2009/3/layout/CircleRelationship"/>
    <dgm:cxn modelId="{B1628E22-CD32-4F43-98C4-79A69075CC0B}" type="presParOf" srcId="{E10FD53E-47B4-425F-B018-B10D2BE1B5E3}" destId="{A39A9581-AFDA-42AC-9922-6E438F9578C3}" srcOrd="15" destOrd="0" presId="urn:microsoft.com/office/officeart/2009/3/layout/CircleRelationship"/>
    <dgm:cxn modelId="{01DE9C6E-8937-4BF6-9F3F-0BF8E1FC75D5}" type="presParOf" srcId="{E10FD53E-47B4-425F-B018-B10D2BE1B5E3}" destId="{711A4BB1-3041-46CF-B8D6-AD8FA3A1641D}" srcOrd="16" destOrd="0" presId="urn:microsoft.com/office/officeart/2009/3/layout/CircleRelationship"/>
    <dgm:cxn modelId="{1FE3217A-C323-4662-99B5-416E8385B674}" type="presParOf" srcId="{711A4BB1-3041-46CF-B8D6-AD8FA3A1641D}" destId="{57515B8F-976A-4286-9F0B-FD559C4E3467}" srcOrd="0" destOrd="0" presId="urn:microsoft.com/office/officeart/2009/3/layout/CircleRelationship"/>
    <dgm:cxn modelId="{509DCF14-8C67-4180-9A27-2EF984EE9244}" type="presParOf" srcId="{E10FD53E-47B4-425F-B018-B10D2BE1B5E3}" destId="{CB5720F9-352D-4957-B93B-E8DA14C1085B}" srcOrd="17" destOrd="0" presId="urn:microsoft.com/office/officeart/2009/3/layout/CircleRelationship"/>
    <dgm:cxn modelId="{6C41E30C-831F-4386-8872-5D264C5FB033}" type="presParOf" srcId="{E10FD53E-47B4-425F-B018-B10D2BE1B5E3}" destId="{8CD8445A-27DF-4F58-95C5-28415D3BE450}" srcOrd="18" destOrd="0" presId="urn:microsoft.com/office/officeart/2009/3/layout/CircleRelationship"/>
    <dgm:cxn modelId="{55C7EC26-7860-49DF-806B-AACD6B8E5846}" type="presParOf" srcId="{8CD8445A-27DF-4F58-95C5-28415D3BE450}" destId="{978029E3-4F25-4365-A91A-11C968196517}" srcOrd="0" destOrd="0" presId="urn:microsoft.com/office/officeart/2009/3/layout/CircleRelationship"/>
    <dgm:cxn modelId="{88C4C46A-BB31-412B-9DAB-E5BED932BBFA}" type="presParOf" srcId="{E10FD53E-47B4-425F-B018-B10D2BE1B5E3}" destId="{DDC63BBE-EB55-4A47-AC4C-D51BA1F9F4DB}" srcOrd="19" destOrd="0" presId="urn:microsoft.com/office/officeart/2009/3/layout/CircleRelationship"/>
    <dgm:cxn modelId="{14912CC6-0D1D-4AC4-988A-55B4EFB2F480}" type="presParOf" srcId="{DDC63BBE-EB55-4A47-AC4C-D51BA1F9F4DB}" destId="{E0D7AB74-04CA-4713-B4B9-E06EC723741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7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1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1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6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2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7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97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5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69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7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13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03CEEF-3B50-4D6A-A95D-47A66B0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1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5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6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73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28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42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7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62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13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44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63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6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1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03CEEF-3B50-4D6A-A95D-47A66B0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55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4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2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01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81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48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02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93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38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0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0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103CEEF-3B50-4D6A-A95D-47A66B0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25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2EA2F-6E87-4626-87E6-2734EB2991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15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9D07D-AD2A-4BDC-AC6F-CD7FB0F9F9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3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1E76D-91D7-4C26-A088-096D44FCD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2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4BC33-6E96-4206-B3E1-C7A9E93D94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63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F7398-2F01-4A8D-956A-FFE4277DB0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43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40ED3-94C5-4455-95A9-DAC73E2B57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53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6427D-094D-47C4-97E6-EB8D722ABC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497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FD1A3-F5D8-48A8-A02E-D6F56F78C4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47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7A1A0-762E-4C6D-B376-3B9E40B1B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8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1AC72-95F8-4B8C-8D7D-82DE2AA82B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00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913C-728F-4A76-910D-5E8BC1F832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23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2E9E-AA2B-4E55-A165-33E132A5C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9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93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193B2-A53E-43B1-BFC5-449BFA4E44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04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79689-A524-464F-8FB8-0DB3853E9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6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A1EBA-8279-4CC0-B8FB-B2DC7B04D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99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5E840-282A-429C-AA7E-82FEB7AD31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92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AA656-5B32-45C5-B6FE-CA2ED6FE14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49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3CBFE-F548-41EA-A210-6066562D32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45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25E4-58BD-4196-9F77-53559A1D3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43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93C64-8A46-4F7B-900A-37F4AA338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93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57DD-6F3D-4641-A5A1-2A10168619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6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A5F44-91F1-49E1-A4B4-6955D1247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6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024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7BC72-17CE-4F2C-88DB-EB07D63F68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40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B22A6-9359-4F6E-BF79-3402F5A7E4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0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1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5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A814-F04B-4B89-A7C5-48016F01CCAE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2A82D-6017-46B4-809C-FD67DBBA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1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0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5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92DF5-FD4A-425A-A5AD-381111EEB7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2A52-F980-4F1A-B5DD-428B4C5162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2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0005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74561C-8D89-4EC7-B5E0-23852CBBDAA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1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CC"/>
            </a:gs>
            <a:gs pos="100000">
              <a:srgbClr val="00005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1105A7-7873-44AB-A82D-FF2DA43CBCE4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5" Type="http://schemas.openxmlformats.org/officeDocument/2006/relationships/comments" Target="../comments/comment1.xml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Microsoft_Excel_97-2003_Worksheet1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creel\Desktop\ZAMBIA\Zambia 2013 pictures\IMG_9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5" y="0"/>
            <a:ext cx="8290593" cy="68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304" y="0"/>
            <a:ext cx="8290593" cy="523220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Predation risk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 and population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ynamics</a:t>
            </a:r>
          </a:p>
        </p:txBody>
      </p:sp>
    </p:spTree>
    <p:extLst>
      <p:ext uri="{BB962C8B-B14F-4D97-AF65-F5344CB8AC3E}">
        <p14:creationId xmlns:p14="http://schemas.microsoft.com/office/powerpoint/2010/main" val="30963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82615" y="4572002"/>
            <a:ext cx="680948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herd units where elk were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 counted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classified in midwinter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(calves/100 cows) by agencies and/or published studies from 1978 to 2010.</a:t>
            </a:r>
          </a:p>
          <a:p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herds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recolonized by wolves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(with pre-post data), 6 herds continuously </a:t>
            </a:r>
            <a:r>
              <a:rPr 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uncolonized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resident packs as of 2010</a:t>
            </a: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2" name="Picture 11" descr="C:\Users\david\Dropbox\projectdave\2011postdoc\elkpopdyn\data&amp;analysis\R_objects\figure_objects\gya\poptrends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36" y="205493"/>
            <a:ext cx="2159822" cy="411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15614" y="241628"/>
            <a:ext cx="5115870" cy="4023360"/>
            <a:chOff x="382086" y="1095509"/>
            <a:chExt cx="5115870" cy="4023360"/>
          </a:xfrm>
        </p:grpSpPr>
        <p:pic>
          <p:nvPicPr>
            <p:cNvPr id="4" name="Picture 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18014" r="14925" b="5242"/>
            <a:stretch/>
          </p:blipFill>
          <p:spPr bwMode="auto">
            <a:xfrm>
              <a:off x="914400" y="1095509"/>
              <a:ext cx="3429000" cy="40233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382086" y="1434415"/>
              <a:ext cx="5115870" cy="3664769"/>
              <a:chOff x="382086" y="1434415"/>
              <a:chExt cx="5115870" cy="3664769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>
              <a:xfrm>
                <a:off x="3697451" y="4499785"/>
                <a:ext cx="1800505" cy="599399"/>
                <a:chOff x="0" y="-25103"/>
                <a:chExt cx="1800748" cy="668345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79460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D32FD"/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0" y="447773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8B8B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Text Box 21"/>
                <p:cNvSpPr txBox="1"/>
                <p:nvPr/>
              </p:nvSpPr>
              <p:spPr>
                <a:xfrm>
                  <a:off x="230831" y="345429"/>
                  <a:ext cx="1377950" cy="29781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GYA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" name="Text Box 23"/>
                <p:cNvSpPr txBox="1"/>
                <p:nvPr/>
              </p:nvSpPr>
              <p:spPr>
                <a:xfrm>
                  <a:off x="224423" y="-25103"/>
                  <a:ext cx="1576325" cy="36203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Outer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10" name="Text Box 14"/>
              <p:cNvSpPr txBox="1">
                <a:spLocks/>
              </p:cNvSpPr>
              <p:nvPr/>
            </p:nvSpPr>
            <p:spPr>
              <a:xfrm>
                <a:off x="2743200" y="1747851"/>
                <a:ext cx="1657350" cy="4851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M O N T A N A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11" name="Text Box 15"/>
              <p:cNvSpPr txBox="1">
                <a:spLocks/>
              </p:cNvSpPr>
              <p:nvPr/>
            </p:nvSpPr>
            <p:spPr>
              <a:xfrm>
                <a:off x="2895601" y="3672456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W Y O M I N G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58486" y="235607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599114" y="223299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023872" y="3271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09029" y="2633076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3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6312" y="291007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4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83723" y="2509990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138715" y="143441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7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45280" y="1747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8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66488" y="402949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9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53558" y="4429711"/>
                <a:ext cx="37534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10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571874" y="2901987"/>
                <a:ext cx="473331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95294" y="2494576"/>
                <a:ext cx="50995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12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 Box 15"/>
              <p:cNvSpPr txBox="1">
                <a:spLocks/>
              </p:cNvSpPr>
              <p:nvPr/>
            </p:nvSpPr>
            <p:spPr>
              <a:xfrm>
                <a:off x="382086" y="3340841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 smtClean="0">
                    <a:solidFill>
                      <a:srgbClr val="808080"/>
                    </a:solidFill>
                    <a:ea typeface="Calibri"/>
                    <a:cs typeface="Times New Roman"/>
                  </a:rPr>
                  <a:t>I D A H O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alykill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2912533" cy="4865688"/>
          </a:xfrm>
          <a:noFill/>
        </p:spPr>
      </p:pic>
      <p:pic>
        <p:nvPicPr>
          <p:cNvPr id="29700" name="Picture 3" descr="elk cow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219200"/>
            <a:ext cx="288995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810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What are the relative magnitudes of direct and risk effects?</a:t>
            </a:r>
          </a:p>
        </p:txBody>
      </p:sp>
    </p:spTree>
    <p:extLst>
      <p:ext uri="{BB962C8B-B14F-4D97-AF65-F5344CB8AC3E}">
        <p14:creationId xmlns:p14="http://schemas.microsoft.com/office/powerpoint/2010/main" val="2576176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MT vege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2" y="228600"/>
            <a:ext cx="6434667" cy="5132388"/>
          </a:xfrm>
          <a:noFill/>
        </p:spPr>
      </p:pic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58422" y="3962400"/>
          <a:ext cx="1957212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0" name="Photo Editor Photo" r:id="rId4" imgW="2476190" imgH="2742857" progId="MSPhotoEd.3">
                  <p:embed/>
                </p:oleObj>
              </mc:Choice>
              <mc:Fallback>
                <p:oleObj name="Photo Editor Photo" r:id="rId4" imgW="2476190" imgH="2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22" y="3962400"/>
                        <a:ext cx="1957212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Line 9"/>
          <p:cNvSpPr>
            <a:spLocks noChangeShapeType="1"/>
          </p:cNvSpPr>
          <p:nvPr/>
        </p:nvSpPr>
        <p:spPr bwMode="auto">
          <a:xfrm>
            <a:off x="2362201" y="3981450"/>
            <a:ext cx="2616201" cy="5715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5" name="Line 10"/>
          <p:cNvSpPr>
            <a:spLocks noChangeShapeType="1"/>
          </p:cNvSpPr>
          <p:nvPr/>
        </p:nvSpPr>
        <p:spPr bwMode="auto">
          <a:xfrm flipV="1">
            <a:off x="2362201" y="4800600"/>
            <a:ext cx="2616202" cy="16002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4978400" y="4038600"/>
            <a:ext cx="677333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1185336" y="5562604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YNP</a:t>
            </a:r>
          </a:p>
        </p:txBody>
      </p:sp>
      <p:sp>
        <p:nvSpPr>
          <p:cNvPr id="5128" name="Rectangle 13"/>
          <p:cNvSpPr>
            <a:spLocks noChangeArrowheads="1"/>
          </p:cNvSpPr>
          <p:nvPr/>
        </p:nvSpPr>
        <p:spPr bwMode="auto">
          <a:xfrm>
            <a:off x="440267" y="3581400"/>
            <a:ext cx="541867" cy="9906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440269" y="1752601"/>
            <a:ext cx="1247457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Gallatin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Canyon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Site</a:t>
            </a:r>
          </a:p>
        </p:txBody>
      </p:sp>
      <p:sp>
        <p:nvSpPr>
          <p:cNvPr id="5130" name="Line 16"/>
          <p:cNvSpPr>
            <a:spLocks noChangeShapeType="1"/>
          </p:cNvSpPr>
          <p:nvPr/>
        </p:nvSpPr>
        <p:spPr bwMode="auto">
          <a:xfrm>
            <a:off x="440267" y="2971800"/>
            <a:ext cx="0" cy="5334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 flipH="1">
            <a:off x="1049869" y="2971800"/>
            <a:ext cx="474133" cy="5334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33" name="Rectangle 19"/>
          <p:cNvSpPr>
            <a:spLocks noChangeArrowheads="1"/>
          </p:cNvSpPr>
          <p:nvPr/>
        </p:nvSpPr>
        <p:spPr bwMode="auto">
          <a:xfrm>
            <a:off x="4165600" y="381000"/>
            <a:ext cx="291253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39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804384030"/>
              </p:ext>
            </p:extLst>
          </p:nvPr>
        </p:nvGraphicFramePr>
        <p:xfrm>
          <a:off x="350896" y="348547"/>
          <a:ext cx="8183504" cy="620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8" name="Photo Editor Photo" r:id="rId3" imgW="8573697" imgH="5772956" progId="MSPhotoEd.3">
                  <p:embed/>
                </p:oleObj>
              </mc:Choice>
              <mc:Fallback>
                <p:oleObj name="Photo Editor Photo" r:id="rId3" imgW="8573697" imgH="57729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96" y="348547"/>
                        <a:ext cx="8183504" cy="6204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3131229" y="5257802"/>
            <a:ext cx="5196876" cy="120032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</a:t>
            </a:r>
            <a:r>
              <a:rPr lang="en-US" altLang="en-US" sz="2400" dirty="0" smtClean="0"/>
              <a:t>ightings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r</a:t>
            </a:r>
            <a:r>
              <a:rPr lang="en-US" altLang="en-US" sz="2400" dirty="0" smtClean="0"/>
              <a:t>adio-telemetry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fresh tracks or kills</a:t>
            </a:r>
            <a:endParaRPr lang="en-US" altLang="en-US" sz="24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97187" y="4426805"/>
            <a:ext cx="5230919" cy="83099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 smtClean="0"/>
              <a:t>Determine </a:t>
            </a:r>
            <a:r>
              <a:rPr lang="en-US" altLang="en-US" sz="2400" b="1" dirty="0"/>
              <a:t>wolf presence/absence </a:t>
            </a:r>
          </a:p>
          <a:p>
            <a:r>
              <a:rPr lang="en-US" altLang="en-US" sz="2400" b="1" dirty="0"/>
              <a:t>w</a:t>
            </a:r>
            <a:r>
              <a:rPr lang="en-US" altLang="en-US" sz="2400" b="1" dirty="0" smtClean="0"/>
              <a:t>ithin a drainage </a:t>
            </a:r>
            <a:r>
              <a:rPr lang="en-US" altLang="en-US" sz="2400" b="1" dirty="0"/>
              <a:t>on a given day</a:t>
            </a:r>
          </a:p>
        </p:txBody>
      </p:sp>
    </p:spTree>
    <p:extLst>
      <p:ext uri="{BB962C8B-B14F-4D97-AF65-F5344CB8AC3E}">
        <p14:creationId xmlns:p14="http://schemas.microsoft.com/office/powerpoint/2010/main" val="132849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8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1" y="2606675"/>
          <a:ext cx="3818467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0" name="Chart" r:id="rId3" imgW="6858000" imgH="4572000" progId="MSGraph.Chart.8">
                  <p:embed followColorScheme="full"/>
                </p:oleObj>
              </mc:Choice>
              <mc:Fallback>
                <p:oleObj name="Chart" r:id="rId3" imgW="6858000" imgH="45720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1" y="2606675"/>
                        <a:ext cx="3818467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90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6715197"/>
              </p:ext>
            </p:extLst>
          </p:nvPr>
        </p:nvGraphicFramePr>
        <p:xfrm>
          <a:off x="1204636" y="801687"/>
          <a:ext cx="6637867" cy="55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" name="Graph" r:id="rId5" imgW="5943600" imgH="4457880" progId="STATISTICA.Graph">
                  <p:embed/>
                </p:oleObj>
              </mc:Choice>
              <mc:Fallback>
                <p:oleObj name="Graph" r:id="rId5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636" y="801687"/>
                        <a:ext cx="6637867" cy="559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97" name="Line 17"/>
          <p:cNvSpPr>
            <a:spLocks noChangeShapeType="1"/>
          </p:cNvSpPr>
          <p:nvPr/>
        </p:nvSpPr>
        <p:spPr bwMode="auto">
          <a:xfrm>
            <a:off x="3762829" y="1219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298" name="Text Box 18"/>
          <p:cNvSpPr txBox="1">
            <a:spLocks noChangeArrowheads="1"/>
          </p:cNvSpPr>
          <p:nvPr/>
        </p:nvSpPr>
        <p:spPr bwMode="auto">
          <a:xfrm>
            <a:off x="838200" y="228600"/>
            <a:ext cx="7086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collars: Elk moved into woodland when wolves were present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645589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Creel et al. 2005 </a:t>
            </a:r>
            <a:r>
              <a:rPr lang="en-US" sz="14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86:3387-3397</a:t>
            </a:r>
          </a:p>
        </p:txBody>
      </p:sp>
    </p:spTree>
    <p:extLst>
      <p:ext uri="{BB962C8B-B14F-4D97-AF65-F5344CB8AC3E}">
        <p14:creationId xmlns:p14="http://schemas.microsoft.com/office/powerpoint/2010/main" val="6187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95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966788"/>
              </p:ext>
            </p:extLst>
          </p:nvPr>
        </p:nvGraphicFramePr>
        <p:xfrm>
          <a:off x="1828800" y="990600"/>
          <a:ext cx="5758543" cy="488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8" name="Graph" r:id="rId3" imgW="5257800" imgH="3960000" progId="STATISTICA.Graph">
                  <p:embed/>
                </p:oleObj>
              </mc:Choice>
              <mc:Fallback>
                <p:oleObj name="Graph" r:id="rId3" imgW="5257800" imgH="396000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990600"/>
                        <a:ext cx="5758543" cy="48823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2107417" y="2036020"/>
            <a:ext cx="1548052" cy="369332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Wolves absent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2065867" y="4572000"/>
            <a:ext cx="1631152" cy="36933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Wolves present</a:t>
            </a:r>
          </a:p>
        </p:txBody>
      </p:sp>
      <p:sp>
        <p:nvSpPr>
          <p:cNvPr id="149512" name="Line 8"/>
          <p:cNvSpPr>
            <a:spLocks noChangeShapeType="1"/>
          </p:cNvSpPr>
          <p:nvPr/>
        </p:nvSpPr>
        <p:spPr bwMode="auto">
          <a:xfrm>
            <a:off x="3759200" y="2209800"/>
            <a:ext cx="406400" cy="304800"/>
          </a:xfrm>
          <a:prstGeom prst="line">
            <a:avLst/>
          </a:prstGeom>
          <a:noFill/>
          <a:ln w="19050">
            <a:solidFill>
              <a:srgbClr val="00339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9517" name="Line 13"/>
          <p:cNvSpPr>
            <a:spLocks noChangeShapeType="1"/>
          </p:cNvSpPr>
          <p:nvPr/>
        </p:nvSpPr>
        <p:spPr bwMode="auto">
          <a:xfrm flipV="1">
            <a:off x="3759201" y="4114800"/>
            <a:ext cx="406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9343" y="6356951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Creel &amp; Winnie 2007 </a:t>
            </a:r>
            <a:r>
              <a:rPr lang="en-US" sz="14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Anim. </a:t>
            </a:r>
            <a:r>
              <a:rPr lang="en-US" sz="1400" i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</a:t>
            </a:r>
            <a:r>
              <a:rPr lang="en-US" sz="14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69:1181-1189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600" y="424542"/>
            <a:ext cx="407034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disaggregated into smaller herds.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://www.nps.gov/features/yell/slidefile/mammals/elk/Images/15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" y="369571"/>
            <a:ext cx="8927315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330" y="4835992"/>
            <a:ext cx="8328660" cy="14773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These responses reduce the rate of encounter with wolves … but consequently less time, in smaller groups, within preferred foraging habitat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There is context – dependent variation among populations in these responses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204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85984359"/>
              </p:ext>
            </p:extLst>
          </p:nvPr>
        </p:nvGraphicFramePr>
        <p:xfrm>
          <a:off x="1371600" y="990600"/>
          <a:ext cx="6230938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3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6230938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609600" y="424542"/>
            <a:ext cx="767389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(but not male) elk increase vigilance when wolves are present ….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6519829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Winnie &amp; Creel 2007 </a:t>
            </a:r>
            <a:r>
              <a:rPr lang="en-US" sz="1400" i="1" dirty="0" smtClean="0">
                <a:solidFill>
                  <a:prstClr val="white"/>
                </a:solidFill>
              </a:rPr>
              <a:t>Anim. </a:t>
            </a:r>
            <a:r>
              <a:rPr lang="en-US" sz="1400" i="1" dirty="0" err="1" smtClean="0">
                <a:solidFill>
                  <a:prstClr val="white"/>
                </a:solidFill>
              </a:rPr>
              <a:t>Behav</a:t>
            </a:r>
            <a:r>
              <a:rPr lang="en-US" sz="1400" i="1" dirty="0" smtClean="0">
                <a:solidFill>
                  <a:prstClr val="white"/>
                </a:solidFill>
              </a:rPr>
              <a:t>.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71: 215 - 225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9034" y="1066800"/>
            <a:ext cx="15149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Adult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1388533" y="304800"/>
            <a:ext cx="406521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Physical condition </a:t>
            </a:r>
            <a:r>
              <a:rPr lang="en-US" altLang="en-US" sz="2400">
                <a:solidFill>
                  <a:schemeClr val="bg2"/>
                </a:solidFill>
              </a:rPr>
              <a:t>varies</a:t>
            </a:r>
            <a:r>
              <a:rPr lang="en-US" altLang="en-US" sz="2400"/>
              <a:t> by sex</a:t>
            </a:r>
          </a:p>
        </p:txBody>
      </p:sp>
      <p:graphicFrame>
        <p:nvGraphicFramePr>
          <p:cNvPr id="276486" name="Object 6"/>
          <p:cNvGraphicFramePr>
            <a:graphicFrameLocks noChangeAspect="1"/>
          </p:cNvGraphicFramePr>
          <p:nvPr/>
        </p:nvGraphicFramePr>
        <p:xfrm>
          <a:off x="643467" y="228600"/>
          <a:ext cx="7518400" cy="634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67" y="228600"/>
                        <a:ext cx="7518400" cy="634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48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90" y="535632"/>
            <a:ext cx="3443210" cy="25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20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2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14545606"/>
              </p:ext>
            </p:extLst>
          </p:nvPr>
        </p:nvGraphicFramePr>
        <p:xfrm>
          <a:off x="1456268" y="990600"/>
          <a:ext cx="6163733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6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268" y="990600"/>
                        <a:ext cx="6163733" cy="520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442157" y="344488"/>
            <a:ext cx="380104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…with consequences for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foraging...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6519829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Winnie &amp; Creel 2007  </a:t>
            </a:r>
            <a:r>
              <a:rPr lang="en-US" sz="1400" i="1" dirty="0" smtClean="0">
                <a:solidFill>
                  <a:prstClr val="white"/>
                </a:solidFill>
              </a:rPr>
              <a:t>Anim. </a:t>
            </a:r>
            <a:r>
              <a:rPr lang="en-US" sz="1400" i="1" dirty="0" err="1" smtClean="0">
                <a:solidFill>
                  <a:prstClr val="white"/>
                </a:solidFill>
              </a:rPr>
              <a:t>Behav</a:t>
            </a:r>
            <a:r>
              <a:rPr lang="en-US" sz="1400" i="1" dirty="0" smtClean="0">
                <a:solidFill>
                  <a:prstClr val="white"/>
                </a:solidFill>
              </a:rPr>
              <a:t>.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71: 215 - 225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9034" y="1066800"/>
            <a:ext cx="15149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Adult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8" y="228600"/>
            <a:ext cx="398074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255419" y="6302575"/>
            <a:ext cx="40046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err="1"/>
              <a:t>Peckarsky</a:t>
            </a:r>
            <a:r>
              <a:rPr lang="en-US" sz="1400" dirty="0"/>
              <a:t> et al. (1993) </a:t>
            </a:r>
            <a:r>
              <a:rPr lang="en-US" sz="1400" i="1" dirty="0"/>
              <a:t>Ecology</a:t>
            </a:r>
            <a:r>
              <a:rPr lang="en-US" sz="1400" dirty="0"/>
              <a:t> 74, 1836 - 1843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8" y="3657601"/>
            <a:ext cx="275166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68" y="3733803"/>
            <a:ext cx="32173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1752600"/>
            <a:ext cx="3378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7" y="228600"/>
            <a:ext cx="158891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2400"/>
            <a:ext cx="186548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BARGE All-Purpose CEMENT Rubber Leather Shoe Waterproof Glue 1 Qt  (o.946 L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8" y="4158616"/>
            <a:ext cx="546937" cy="6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828800" y="4876800"/>
            <a:ext cx="990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4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2133600" y="914400"/>
            <a:ext cx="4267200" cy="5105400"/>
            <a:chOff x="1747" y="8296"/>
            <a:chExt cx="3885" cy="5190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" y="8296"/>
              <a:ext cx="3885" cy="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0" name="AutoShape 4"/>
            <p:cNvSpPr>
              <a:spLocks noChangeArrowheads="1"/>
            </p:cNvSpPr>
            <p:nvPr/>
          </p:nvSpPr>
          <p:spPr bwMode="auto">
            <a:xfrm>
              <a:off x="2414" y="8851"/>
              <a:ext cx="422" cy="250"/>
            </a:xfrm>
            <a:prstGeom prst="rightArrow">
              <a:avLst>
                <a:gd name="adj1" fmla="val 50000"/>
                <a:gd name="adj2" fmla="val 422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3600" y="368936"/>
            <a:ext cx="187743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nutrition...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62484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Christianson &amp; Creel 2008  </a:t>
            </a:r>
            <a:r>
              <a:rPr lang="en-US" sz="1400" i="1" dirty="0" err="1" smtClean="0">
                <a:solidFill>
                  <a:prstClr val="white"/>
                </a:solidFill>
              </a:rPr>
              <a:t>Behav</a:t>
            </a:r>
            <a:r>
              <a:rPr lang="en-US" sz="1400" i="1" dirty="0" smtClean="0">
                <a:solidFill>
                  <a:prstClr val="white"/>
                </a:solidFill>
              </a:rPr>
              <a:t> </a:t>
            </a:r>
            <a:r>
              <a:rPr lang="en-US" sz="1400" i="1" dirty="0" err="1" smtClean="0">
                <a:solidFill>
                  <a:prstClr val="white"/>
                </a:solidFill>
              </a:rPr>
              <a:t>Ecol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19: 1258 </a:t>
            </a:r>
            <a:r>
              <a:rPr lang="en-US" sz="1400" dirty="0" smtClean="0">
                <a:solidFill>
                  <a:prstClr val="white"/>
                </a:solidFill>
              </a:rPr>
              <a:t>– 1266</a:t>
            </a:r>
          </a:p>
          <a:p>
            <a:r>
              <a:rPr lang="en-US" sz="1400" dirty="0">
                <a:solidFill>
                  <a:prstClr val="white"/>
                </a:solidFill>
              </a:rPr>
              <a:t>Christianson &amp; Creel </a:t>
            </a:r>
            <a:r>
              <a:rPr lang="en-US" sz="1400" dirty="0" smtClean="0">
                <a:solidFill>
                  <a:prstClr val="white"/>
                </a:solidFill>
              </a:rPr>
              <a:t>2010</a:t>
            </a:r>
            <a:r>
              <a:rPr lang="en-US" sz="1400" i="1" dirty="0" smtClean="0">
                <a:solidFill>
                  <a:prstClr val="white"/>
                </a:solidFill>
              </a:rPr>
              <a:t>  Ecology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91:1184-1191</a:t>
            </a:r>
          </a:p>
        </p:txBody>
      </p:sp>
    </p:spTree>
    <p:extLst>
      <p:ext uri="{BB962C8B-B14F-4D97-AF65-F5344CB8AC3E}">
        <p14:creationId xmlns:p14="http://schemas.microsoft.com/office/powerpoint/2010/main" val="14546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ewborn cal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313" r="209" b="313"/>
          <a:stretch>
            <a:fillRect/>
          </a:stretch>
        </p:blipFill>
        <p:spPr bwMode="auto">
          <a:xfrm>
            <a:off x="508000" y="381000"/>
            <a:ext cx="8202789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6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429000"/>
            <a:ext cx="3115733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2201333" y="6172201"/>
            <a:ext cx="14045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Cortisol</a:t>
            </a:r>
          </a:p>
        </p:txBody>
      </p:sp>
      <p:pic>
        <p:nvPicPr>
          <p:cNvPr id="563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57201"/>
            <a:ext cx="3115733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3" y="3429003"/>
            <a:ext cx="318346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3" y="45720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5452533" y="6172201"/>
            <a:ext cx="2345514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Progesterone</a:t>
            </a:r>
          </a:p>
        </p:txBody>
      </p:sp>
    </p:spTree>
    <p:extLst>
      <p:ext uri="{BB962C8B-B14F-4D97-AF65-F5344CB8AC3E}">
        <p14:creationId xmlns:p14="http://schemas.microsoft.com/office/powerpoint/2010/main" val="396543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99185"/>
              </p:ext>
            </p:extLst>
          </p:nvPr>
        </p:nvGraphicFramePr>
        <p:xfrm>
          <a:off x="533401" y="990601"/>
          <a:ext cx="8193087" cy="501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8" name="Chart" r:id="rId4" imgW="5886490" imgH="3600490" progId="Excel.Chart.8">
                  <p:embed/>
                </p:oleObj>
              </mc:Choice>
              <mc:Fallback>
                <p:oleObj name="Chart" r:id="rId4" imgW="5886490" imgH="360049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990601"/>
                        <a:ext cx="8193087" cy="501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6219825"/>
            <a:ext cx="437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3400" y="282593"/>
            <a:ext cx="7239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progesterone decreases with increasing predation risk…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9496" y="1718379"/>
            <a:ext cx="4191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 at 2 week intervals 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after 15 March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0383" y="1409819"/>
            <a:ext cx="1951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1495 fecal samples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1601" y="3969680"/>
            <a:ext cx="298422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Symbol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types denote annual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means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7448" y="4554454"/>
            <a:ext cx="352660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Tests controlled for herd composition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81401" y="5791200"/>
            <a:ext cx="294798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51580" y="56065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Risk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6151" y="556377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 Risk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" y="15726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000" y="152400"/>
            <a:ext cx="6400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progesterone concentration predicts calf recruitment.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6019800"/>
            <a:ext cx="437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732816808"/>
              </p:ext>
            </p:extLst>
          </p:nvPr>
        </p:nvGraphicFramePr>
        <p:xfrm>
          <a:off x="685800" y="651926"/>
          <a:ext cx="8039059" cy="516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5" name="Chart" r:id="rId5" imgW="5886490" imgH="3781565" progId="Excel.Chart.8">
                  <p:embed/>
                </p:oleObj>
              </mc:Choice>
              <mc:Fallback>
                <p:oleObj name="Chart" r:id="rId5" imgW="5886490" imgH="3781565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51926"/>
                        <a:ext cx="8039059" cy="516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8200" y="1757365"/>
            <a:ext cx="738664" cy="2233945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Calves/100 Cows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following season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5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3514" y="516504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Calf recruitment is a strong driver of population dynamics in elk (as in most ungulates)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4543425" cy="465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593715"/>
              </p:ext>
            </p:extLst>
          </p:nvPr>
        </p:nvGraphicFramePr>
        <p:xfrm>
          <a:off x="2590800" y="457200"/>
          <a:ext cx="5410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19400" y="4953000"/>
            <a:ext cx="23622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GYA Herds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953000"/>
            <a:ext cx="2362200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Outer Herds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747908" y="3000347"/>
            <a:ext cx="2318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Calves per 100 cows</a:t>
            </a: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181600" y="838200"/>
            <a:ext cx="0" cy="40386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2"/>
            <a:ext cx="8754047" cy="566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4009" y="6319616"/>
            <a:ext cx="5162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Creel &amp; Christianson 2008 </a:t>
            </a:r>
            <a:r>
              <a:rPr lang="en-US" sz="1400" i="1" dirty="0" smtClean="0">
                <a:solidFill>
                  <a:prstClr val="white"/>
                </a:solidFill>
              </a:rPr>
              <a:t>Trends </a:t>
            </a:r>
            <a:r>
              <a:rPr lang="en-US" sz="1400" i="1" dirty="0">
                <a:solidFill>
                  <a:prstClr val="white"/>
                </a:solidFill>
              </a:rPr>
              <a:t>in Ecology &amp; Evolution </a:t>
            </a:r>
            <a:r>
              <a:rPr lang="en-US" sz="1400" dirty="0">
                <a:solidFill>
                  <a:prstClr val="white"/>
                </a:solidFill>
              </a:rPr>
              <a:t>23: 194-201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1" y="609602"/>
            <a:ext cx="8182192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ea typeface="Calibri"/>
                <a:cs typeface="Times New Roman"/>
              </a:rPr>
              <a:t>Griffin </a:t>
            </a:r>
            <a:r>
              <a:rPr lang="en-US" sz="2000" i="1" dirty="0">
                <a:ea typeface="Calibri"/>
                <a:cs typeface="Times New Roman"/>
              </a:rPr>
              <a:t>et al.</a:t>
            </a:r>
            <a:r>
              <a:rPr lang="en-US" sz="2000" dirty="0">
                <a:ea typeface="Calibri"/>
                <a:cs typeface="Times New Roman"/>
              </a:rPr>
              <a:t> (2011) </a:t>
            </a:r>
            <a:r>
              <a:rPr lang="en-US" sz="2000" dirty="0" smtClean="0">
                <a:ea typeface="Calibri"/>
                <a:cs typeface="Times New Roman"/>
              </a:rPr>
              <a:t>review of 1,999 </a:t>
            </a:r>
            <a:r>
              <a:rPr lang="en-US" sz="2000" dirty="0">
                <a:ea typeface="Calibri"/>
                <a:cs typeface="Times New Roman"/>
              </a:rPr>
              <a:t>radio-collared </a:t>
            </a:r>
            <a:r>
              <a:rPr lang="en-US" sz="2000" dirty="0" smtClean="0">
                <a:ea typeface="Calibri"/>
                <a:cs typeface="Times New Roman"/>
              </a:rPr>
              <a:t>calves </a:t>
            </a:r>
            <a:r>
              <a:rPr lang="en-US" sz="2000" dirty="0">
                <a:ea typeface="Calibri"/>
                <a:cs typeface="Times New Roman"/>
              </a:rPr>
              <a:t>in 12 </a:t>
            </a:r>
            <a:r>
              <a:rPr lang="en-US" sz="2000" dirty="0" smtClean="0">
                <a:ea typeface="Calibri"/>
                <a:cs typeface="Times New Roman"/>
              </a:rPr>
              <a:t>populations found that “wolf </a:t>
            </a:r>
            <a:r>
              <a:rPr lang="en-US" sz="2000" dirty="0">
                <a:ea typeface="Calibri"/>
                <a:cs typeface="Times New Roman"/>
              </a:rPr>
              <a:t>predation was low and most likely a compensatory source of mortality”.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96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alykill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1" y="2133600"/>
            <a:ext cx="2638859" cy="4408488"/>
          </a:xfrm>
          <a:noFill/>
        </p:spPr>
      </p:pic>
      <p:pic>
        <p:nvPicPr>
          <p:cNvPr id="29700" name="Picture 3" descr="elk cow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133600"/>
            <a:ext cx="261902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41516"/>
                <a:ext cx="3124200" cy="93147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𝑽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𝒙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𝒕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𝝎</m:t>
                          </m:r>
                        </m:sup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𝒕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𝒕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𝒙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mbria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1514"/>
                <a:ext cx="3124200" cy="9314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572000" y="137636"/>
            <a:ext cx="45977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 are a highly  K-selected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species:</a:t>
            </a:r>
          </a:p>
          <a:p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offspring per bout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long lived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highly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iteroparous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8967" y="1307069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R.A. Fisher (1930)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46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1419" y="4114800"/>
            <a:ext cx="843827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Additive direct mortality </a:t>
            </a:r>
            <a:r>
              <a:rPr lang="en-US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6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small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yield this pattern.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2,746 radio-collared elk in 45 populations, Brodie </a:t>
            </a:r>
            <a:r>
              <a:rPr lang="en-US" sz="1600" i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(2013) found that “wolves and all carnivore species combined had additive effects on 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elk 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mortality, but only reduced survival by &lt;2%”. </a:t>
            </a:r>
            <a:endParaRPr lang="en-US" sz="16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Widespread </a:t>
            </a:r>
            <a:r>
              <a:rPr lang="en-US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reductions in pregnancy rate have been &gt;10X  larger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observed effects on mortality, spatiotemporally aligned with wolf recolonization and changes in elk dynamics.</a:t>
            </a:r>
          </a:p>
          <a:p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plausible limiting factors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not shown the spatiotemporal patterns of change that would produce these changes in elk dynamics.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C:\Users\david\Dropbox\projectdave\2011postdoc\elkpopdyn\data&amp;analysis\R_objects\figure_objects\gya\poptrends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36" y="205494"/>
            <a:ext cx="1902664" cy="361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15614" y="241628"/>
            <a:ext cx="4739189" cy="3594276"/>
            <a:chOff x="382086" y="1095509"/>
            <a:chExt cx="5115870" cy="4023360"/>
          </a:xfrm>
        </p:grpSpPr>
        <p:pic>
          <p:nvPicPr>
            <p:cNvPr id="4" name="Picture 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18014" r="14925" b="5242"/>
            <a:stretch/>
          </p:blipFill>
          <p:spPr bwMode="auto">
            <a:xfrm>
              <a:off x="914400" y="1095509"/>
              <a:ext cx="3429000" cy="40233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382086" y="1434415"/>
              <a:ext cx="5115870" cy="3664769"/>
              <a:chOff x="382086" y="1434415"/>
              <a:chExt cx="5115870" cy="3664769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>
              <a:xfrm>
                <a:off x="3697451" y="4499785"/>
                <a:ext cx="1800505" cy="599399"/>
                <a:chOff x="0" y="-25103"/>
                <a:chExt cx="1800748" cy="668345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79460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D32FD"/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0" y="447773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8B8B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Text Box 21"/>
                <p:cNvSpPr txBox="1"/>
                <p:nvPr/>
              </p:nvSpPr>
              <p:spPr>
                <a:xfrm>
                  <a:off x="230831" y="345429"/>
                  <a:ext cx="1377950" cy="29781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GYA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" name="Text Box 23"/>
                <p:cNvSpPr txBox="1"/>
                <p:nvPr/>
              </p:nvSpPr>
              <p:spPr>
                <a:xfrm>
                  <a:off x="224423" y="-25103"/>
                  <a:ext cx="1576325" cy="36203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Outer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10" name="Text Box 14"/>
              <p:cNvSpPr txBox="1">
                <a:spLocks/>
              </p:cNvSpPr>
              <p:nvPr/>
            </p:nvSpPr>
            <p:spPr>
              <a:xfrm>
                <a:off x="2743200" y="1747851"/>
                <a:ext cx="1657350" cy="4851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M O N T A N A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11" name="Text Box 15"/>
              <p:cNvSpPr txBox="1">
                <a:spLocks/>
              </p:cNvSpPr>
              <p:nvPr/>
            </p:nvSpPr>
            <p:spPr>
              <a:xfrm>
                <a:off x="2895601" y="3672456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W Y O M I N G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58486" y="2356077"/>
                <a:ext cx="284135" cy="310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599114" y="2232991"/>
                <a:ext cx="229686" cy="310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023872" y="3271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09029" y="2633076"/>
                <a:ext cx="229686" cy="310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3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96312" y="291007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4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83723" y="2509990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138715" y="143441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7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45280" y="1747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8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66488" y="402949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9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53558" y="4429711"/>
                <a:ext cx="37534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10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571874" y="2901987"/>
                <a:ext cx="473331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95294" y="2494576"/>
                <a:ext cx="50995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12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 Box 15"/>
              <p:cNvSpPr txBox="1">
                <a:spLocks/>
              </p:cNvSpPr>
              <p:nvPr/>
            </p:nvSpPr>
            <p:spPr>
              <a:xfrm>
                <a:off x="382086" y="3340841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 smtClean="0">
                    <a:solidFill>
                      <a:srgbClr val="808080"/>
                    </a:solidFill>
                    <a:ea typeface="Calibri"/>
                    <a:cs typeface="Times New Roman"/>
                  </a:rPr>
                  <a:t>I D A H O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8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sciencemag.org/content/334/6061/1398/F2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6" y="1143001"/>
            <a:ext cx="6982473" cy="48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38246" y="6266407"/>
            <a:ext cx="3358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Zanette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(2011) </a:t>
            </a: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334,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1398</a:t>
            </a:r>
            <a:r>
              <a:rPr lang="fr-FR" sz="1400" dirty="0" smtClean="0"/>
              <a:t>.</a:t>
            </a:r>
            <a:endParaRPr lang="en-US" sz="1400" dirty="0"/>
          </a:p>
        </p:txBody>
      </p:sp>
      <p:pic>
        <p:nvPicPr>
          <p:cNvPr id="23557" name="Picture 5" descr="http://www.google.com/url?source=imgres&amp;ct=img&amp;q=http://2.bp.blogspot.com/-gY5ttHDc96o/Te0k3krw9qI/AAAAAAAAChA/PxxAF1n167c/s1600/Song%252BSparrow3.jpg&amp;sa=X&amp;ei=Je0_UMYaqdiKAqHdgPgO&amp;ved=0CAQQ8wc&amp;usg=AFQjCNH6c2HT-oBGdDvepo7ERxQwcKAj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43741" cy="21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3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56000">
              <a:schemeClr val="accent3">
                <a:lumMod val="7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08355409"/>
              </p:ext>
            </p:extLst>
          </p:nvPr>
        </p:nvGraphicFramePr>
        <p:xfrm>
          <a:off x="685800" y="457200"/>
          <a:ext cx="8001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3333" y="1895048"/>
            <a:ext cx="727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</a:rPr>
              <a:t>W</a:t>
            </a:r>
            <a:r>
              <a:rPr lang="en-US" sz="1400" b="1" dirty="0" smtClean="0">
                <a:solidFill>
                  <a:prstClr val="white"/>
                </a:solidFill>
              </a:rPr>
              <a:t>olves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1074" y="3153717"/>
            <a:ext cx="597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Bears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45443" y="2082701"/>
            <a:ext cx="825215" cy="720327"/>
          </a:xfrm>
          <a:prstGeom prst="ellipse">
            <a:avLst/>
          </a:prstGeom>
          <a:gradFill>
            <a:gsLst>
              <a:gs pos="0">
                <a:schemeClr val="accent5"/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Oval 6"/>
          <p:cNvSpPr/>
          <p:nvPr/>
        </p:nvSpPr>
        <p:spPr>
          <a:xfrm>
            <a:off x="6829248" y="1254115"/>
            <a:ext cx="698325" cy="702067"/>
          </a:xfrm>
          <a:prstGeom prst="ellipse">
            <a:avLst/>
          </a:prstGeom>
          <a:gradFill>
            <a:gsLst>
              <a:gs pos="0">
                <a:schemeClr val="accent5"/>
              </a:gs>
              <a:gs pos="80000">
                <a:schemeClr val="accent1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6788525" y="2288975"/>
            <a:ext cx="73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Offtake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3432" y="1476279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white"/>
                </a:solidFill>
              </a:rPr>
              <a:t>Risk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1676400" y="2330863"/>
            <a:ext cx="1066800" cy="1032488"/>
          </a:xfrm>
          <a:prstGeom prst="noSmoking">
            <a:avLst>
              <a:gd name="adj" fmla="val 5427"/>
            </a:avLst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" y="2803027"/>
            <a:ext cx="609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5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6388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7"/>
          <p:cNvSpPr txBox="1"/>
          <p:nvPr/>
        </p:nvSpPr>
        <p:spPr>
          <a:xfrm>
            <a:off x="5332004" y="1714500"/>
            <a:ext cx="1676400" cy="4191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U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Arial"/>
                <a:ea typeface="Calibri"/>
                <a:cs typeface="Times New Roman"/>
              </a:rPr>
              <a:t>ncolonized</a:t>
            </a:r>
            <a:r>
              <a:rPr lang="en-US" b="1" dirty="0" smtClean="0">
                <a:solidFill>
                  <a:srgbClr val="0000FF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/>
                <a:ea typeface="Calibri"/>
                <a:cs typeface="Times New Roman"/>
              </a:rPr>
              <a:t>H</a:t>
            </a:r>
            <a:r>
              <a:rPr lang="en-US" b="1" dirty="0" smtClean="0">
                <a:solidFill>
                  <a:srgbClr val="0000FF"/>
                </a:solidFill>
                <a:effectLst/>
                <a:latin typeface="Arial"/>
                <a:ea typeface="Calibri"/>
                <a:cs typeface="Times New Roman"/>
              </a:rPr>
              <a:t>erds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5299347" y="4713516"/>
            <a:ext cx="1913890" cy="2667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W</a:t>
            </a:r>
            <a:r>
              <a:rPr lang="en-US" b="1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olf-colonized </a:t>
            </a:r>
            <a:r>
              <a:rPr lang="en-US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H</a:t>
            </a:r>
            <a:r>
              <a:rPr lang="en-US" b="1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erds</a:t>
            </a:r>
            <a:endParaRPr lang="en-US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7042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Can  HARVEST patterns explain the observed differences in calf recruitment?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079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0840"/>
            <a:ext cx="4800600" cy="478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24934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Can changes in CLIMATE explain the observed differences in calf recruitment? 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43943" y="1143000"/>
            <a:ext cx="571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UNCOLONIZED HERDS        </a:t>
            </a:r>
            <a:r>
              <a:rPr lang="en-US" b="1" dirty="0" smtClean="0">
                <a:solidFill>
                  <a:srgbClr val="FF0000"/>
                </a:solidFill>
              </a:rPr>
              <a:t>WOLF COLONIZED HERDS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373088"/>
            <a:ext cx="2057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WINTER SNOW ACCUMULATION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119F47"/>
                </a:solidFill>
              </a:rPr>
              <a:t>GROWING SEASON</a:t>
            </a:r>
          </a:p>
          <a:p>
            <a:r>
              <a:rPr lang="en-US" b="1" dirty="0" smtClean="0">
                <a:solidFill>
                  <a:srgbClr val="119F47"/>
                </a:solidFill>
              </a:rPr>
              <a:t>PRECIPITATION</a:t>
            </a:r>
            <a:endParaRPr lang="en-US" b="1" dirty="0">
              <a:solidFill>
                <a:srgbClr val="119F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ioone.org/na101/home/literatum/publisher/bioone/journals/content/wmon/2006/00840173-161/0084-0173%282006%29161%5B1%3Atsaeio%5D2.0.co%3B2/production/images/medium/i0084-0173-161-1-1-fp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1150"/>
            <a:ext cx="7162800" cy="57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20162" y="5990919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Schwartz et al. 2006, Wildlife Monographs 161: 1-68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592" y="658370"/>
            <a:ext cx="703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changes in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GRIZZLY BEAR NUMBERS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observed changes in calf recruitment?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ioone.org/na101/home/literatum/publisher/bioone/journals/content/wmon/2006/00840173-161/0084-0173%282006%29161%5B1%3Atsaeio%5D2.0.co%3B2/production/images/medium/i0084-0173-161-1-1-f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0"/>
            <a:ext cx="47625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5101" y="1371600"/>
            <a:ext cx="187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Adjusted Estimate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101" y="2014728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Count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6144807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Schwartz et al. 2006, Wildlife Monographs 161: 1-68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95800" y="3352800"/>
            <a:ext cx="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4228" y="316682"/>
            <a:ext cx="326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Changes in Grizzly Bear Numbers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ioone.org/na101/home/literatum/publisher/bioone/journals/content/wmon/2006/00840173-161/0084-0173%282006%29161%5B1%3Atsaeio%5D2.0.co%3B2/production/images/medium/i0084-0173-161-1-1-f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3" y="1533979"/>
            <a:ext cx="4762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2951" y="4267200"/>
            <a:ext cx="723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“Figure 5. Counts of unique female grizzly bears with cubs-of-year from 1983 to 2002 inside Yellowstone National Park (YNP) (open triangles) and outside YNP (solid squares). </a:t>
            </a:r>
            <a:r>
              <a:rPr lang="en-US" b="1" dirty="0" smtClean="0">
                <a:solidFill>
                  <a:prstClr val="black"/>
                </a:solidFill>
              </a:rPr>
              <a:t>The slope of the fitted line inside YNP (dashed line) was not different from zero, whereas the slope for counts outside YNP (solid line) was significantly different from zero (</a:t>
            </a:r>
            <a:r>
              <a:rPr lang="en-US" b="1" i="1" dirty="0" smtClean="0">
                <a:solidFill>
                  <a:prstClr val="black"/>
                </a:solidFill>
              </a:rPr>
              <a:t>P</a:t>
            </a:r>
            <a:r>
              <a:rPr lang="en-US" b="1" dirty="0" smtClean="0">
                <a:solidFill>
                  <a:prstClr val="black"/>
                </a:solidFill>
              </a:rPr>
              <a:t> ≤ 0.001). “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999" y="479274"/>
            <a:ext cx="326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Changes in Grizzly Bear Numbers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7511" y="23981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Within YNP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7511" y="182880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Outside YNP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22" y="6165060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Schwartz et al. 2006, Wildlife Monographs 161: 1-68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114800" y="1676400"/>
            <a:ext cx="0" cy="5217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6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alykill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2912533" cy="4865688"/>
          </a:xfrm>
          <a:noFill/>
        </p:spPr>
      </p:pic>
      <p:pic>
        <p:nvPicPr>
          <p:cNvPr id="29700" name="Picture 3" descr="elk cow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219200"/>
            <a:ext cx="288995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810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What are the relative magnitudes of direct and risk effects?</a:t>
            </a:r>
          </a:p>
        </p:txBody>
      </p:sp>
    </p:spTree>
    <p:extLst>
      <p:ext uri="{BB962C8B-B14F-4D97-AF65-F5344CB8AC3E}">
        <p14:creationId xmlns:p14="http://schemas.microsoft.com/office/powerpoint/2010/main" val="3318346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creel\Documents\Word documents\Manuscripts\ecolets risk effect review\creel ele-0012-2018.r1\fig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1" y="457200"/>
            <a:ext cx="870429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21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fishandgame.idaho.gov/images/public/hunt/h_elkHerdS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7927646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7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ncrypted-tbn2.gstatic.com/images?q=tbn:ANd9GcQlnEi_o2QYaqE8HH303sgIlX5DW3SD7yix26HEC-hRnUptabk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85" y="3810000"/>
            <a:ext cx="4213608" cy="277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-rohan.sdsu.edu/%7Ejmahaffy/courses/f09/math636/lectures/lotka/images/mr2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5" y="685800"/>
            <a:ext cx="4191000" cy="27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1295402"/>
            <a:ext cx="3911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lynx hare cycles, much of the decline </a:t>
            </a:r>
          </a:p>
          <a:p>
            <a:r>
              <a:rPr lang="en-US" dirty="0"/>
              <a:t>p</a:t>
            </a:r>
            <a:r>
              <a:rPr lang="en-US" dirty="0" smtClean="0"/>
              <a:t>hase for hares is driven by lower</a:t>
            </a:r>
          </a:p>
          <a:p>
            <a:r>
              <a:rPr lang="en-US" dirty="0"/>
              <a:t>r</a:t>
            </a:r>
            <a:r>
              <a:rPr lang="en-US" dirty="0" smtClean="0"/>
              <a:t>eproduction, not just higher</a:t>
            </a:r>
          </a:p>
          <a:p>
            <a:r>
              <a:rPr lang="en-US" dirty="0"/>
              <a:t>a</a:t>
            </a:r>
            <a:r>
              <a:rPr lang="en-US" dirty="0" smtClean="0"/>
              <a:t>dult mortality.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2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7000">
              <a:srgbClr val="070D64"/>
            </a:gs>
            <a:gs pos="85000">
              <a:srgbClr val="0A128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7"/>
          <p:cNvSpPr>
            <a:spLocks noChangeShapeType="1"/>
          </p:cNvSpPr>
          <p:nvPr/>
        </p:nvSpPr>
        <p:spPr bwMode="auto">
          <a:xfrm flipH="1">
            <a:off x="5249333" y="609600"/>
            <a:ext cx="1151467" cy="3048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Line 2"/>
          <p:cNvSpPr>
            <a:spLocks noChangeShapeType="1"/>
          </p:cNvSpPr>
          <p:nvPr/>
        </p:nvSpPr>
        <p:spPr bwMode="auto">
          <a:xfrm flipH="1" flipV="1">
            <a:off x="4504268" y="1600200"/>
            <a:ext cx="677333" cy="18288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0" name="Line 3"/>
          <p:cNvSpPr>
            <a:spLocks noChangeShapeType="1"/>
          </p:cNvSpPr>
          <p:nvPr/>
        </p:nvSpPr>
        <p:spPr bwMode="auto">
          <a:xfrm flipH="1" flipV="1">
            <a:off x="6739468" y="2971800"/>
            <a:ext cx="880533" cy="6096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1" name="Line 4"/>
          <p:cNvSpPr>
            <a:spLocks noChangeShapeType="1"/>
          </p:cNvSpPr>
          <p:nvPr/>
        </p:nvSpPr>
        <p:spPr bwMode="auto">
          <a:xfrm flipV="1">
            <a:off x="5723467" y="2971800"/>
            <a:ext cx="609600" cy="533400"/>
          </a:xfrm>
          <a:prstGeom prst="line">
            <a:avLst/>
          </a:prstGeom>
          <a:noFill/>
          <a:ln w="38100">
            <a:solidFill>
              <a:srgbClr val="C0C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2" name="Line 5"/>
          <p:cNvSpPr>
            <a:spLocks noChangeShapeType="1"/>
          </p:cNvSpPr>
          <p:nvPr/>
        </p:nvSpPr>
        <p:spPr bwMode="auto">
          <a:xfrm flipH="1">
            <a:off x="2989351" y="1447800"/>
            <a:ext cx="1286933" cy="2895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3" name="Line 6"/>
          <p:cNvSpPr>
            <a:spLocks noChangeShapeType="1"/>
          </p:cNvSpPr>
          <p:nvPr/>
        </p:nvSpPr>
        <p:spPr bwMode="auto">
          <a:xfrm>
            <a:off x="4842933" y="1371600"/>
            <a:ext cx="1016000" cy="7620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3623734" y="1066801"/>
            <a:ext cx="1838965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Direct Predation</a:t>
            </a:r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5926667" y="2209802"/>
            <a:ext cx="1338828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Behavioral </a:t>
            </a:r>
          </a:p>
          <a:p>
            <a:r>
              <a:rPr lang="en-US">
                <a:solidFill>
                  <a:prstClr val="black"/>
                </a:solidFill>
              </a:rPr>
              <a:t>Response</a:t>
            </a:r>
          </a:p>
        </p:txBody>
      </p:sp>
      <p:sp>
        <p:nvSpPr>
          <p:cNvPr id="24586" name="Line 9"/>
          <p:cNvSpPr>
            <a:spLocks noChangeShapeType="1"/>
          </p:cNvSpPr>
          <p:nvPr/>
        </p:nvSpPr>
        <p:spPr bwMode="auto">
          <a:xfrm flipH="1" flipV="1">
            <a:off x="4639733" y="1600200"/>
            <a:ext cx="1286933" cy="990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7078134" y="3505200"/>
            <a:ext cx="172354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Physiological </a:t>
            </a:r>
          </a:p>
          <a:p>
            <a:r>
              <a:rPr lang="en-US">
                <a:solidFill>
                  <a:prstClr val="black"/>
                </a:solidFill>
              </a:rPr>
              <a:t>Consequences</a:t>
            </a:r>
          </a:p>
        </p:txBody>
      </p:sp>
      <p:sp>
        <p:nvSpPr>
          <p:cNvPr id="24588" name="Text Box 11"/>
          <p:cNvSpPr txBox="1">
            <a:spLocks noChangeArrowheads="1"/>
          </p:cNvSpPr>
          <p:nvPr/>
        </p:nvSpPr>
        <p:spPr bwMode="auto">
          <a:xfrm>
            <a:off x="2527776" y="4419601"/>
            <a:ext cx="1005403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Survival</a:t>
            </a:r>
          </a:p>
        </p:txBody>
      </p:sp>
      <p:sp>
        <p:nvSpPr>
          <p:cNvPr id="24589" name="Line 12"/>
          <p:cNvSpPr>
            <a:spLocks noChangeShapeType="1"/>
          </p:cNvSpPr>
          <p:nvPr/>
        </p:nvSpPr>
        <p:spPr bwMode="auto">
          <a:xfrm>
            <a:off x="7078133" y="2819400"/>
            <a:ext cx="812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1" name="Text Box 14"/>
          <p:cNvSpPr txBox="1">
            <a:spLocks noChangeArrowheads="1"/>
          </p:cNvSpPr>
          <p:nvPr/>
        </p:nvSpPr>
        <p:spPr bwMode="auto">
          <a:xfrm>
            <a:off x="2473297" y="5219700"/>
            <a:ext cx="1556836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Reproduction</a:t>
            </a:r>
          </a:p>
        </p:txBody>
      </p:sp>
      <p:sp>
        <p:nvSpPr>
          <p:cNvPr id="24592" name="Line 15"/>
          <p:cNvSpPr>
            <a:spLocks noChangeShapeType="1"/>
          </p:cNvSpPr>
          <p:nvPr/>
        </p:nvSpPr>
        <p:spPr bwMode="auto">
          <a:xfrm flipH="1">
            <a:off x="1815365" y="4669192"/>
            <a:ext cx="579492" cy="25503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3" name="Line 16"/>
          <p:cNvSpPr>
            <a:spLocks noChangeShapeType="1"/>
          </p:cNvSpPr>
          <p:nvPr/>
        </p:nvSpPr>
        <p:spPr bwMode="auto">
          <a:xfrm flipH="1" flipV="1">
            <a:off x="1782707" y="5143500"/>
            <a:ext cx="579492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4" name="Text Box 17"/>
          <p:cNvSpPr txBox="1">
            <a:spLocks noChangeArrowheads="1"/>
          </p:cNvSpPr>
          <p:nvPr/>
        </p:nvSpPr>
        <p:spPr bwMode="auto">
          <a:xfrm>
            <a:off x="507999" y="4735288"/>
            <a:ext cx="1274708" cy="646331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Population</a:t>
            </a:r>
          </a:p>
          <a:p>
            <a:r>
              <a:rPr lang="en-US" dirty="0">
                <a:solidFill>
                  <a:prstClr val="black"/>
                </a:solidFill>
              </a:rPr>
              <a:t>Dynamics</a:t>
            </a:r>
          </a:p>
        </p:txBody>
      </p:sp>
      <p:sp>
        <p:nvSpPr>
          <p:cNvPr id="24595" name="Text Box 18"/>
          <p:cNvSpPr txBox="1">
            <a:spLocks noChangeArrowheads="1"/>
          </p:cNvSpPr>
          <p:nvPr/>
        </p:nvSpPr>
        <p:spPr bwMode="auto">
          <a:xfrm>
            <a:off x="4775200" y="3429002"/>
            <a:ext cx="172354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Energetic </a:t>
            </a:r>
          </a:p>
          <a:p>
            <a:r>
              <a:rPr lang="en-US">
                <a:solidFill>
                  <a:prstClr val="black"/>
                </a:solidFill>
              </a:rPr>
              <a:t>Consequences</a:t>
            </a:r>
          </a:p>
        </p:txBody>
      </p:sp>
      <p:sp>
        <p:nvSpPr>
          <p:cNvPr id="24596" name="Line 19"/>
          <p:cNvSpPr>
            <a:spLocks noChangeShapeType="1"/>
          </p:cNvSpPr>
          <p:nvPr/>
        </p:nvSpPr>
        <p:spPr bwMode="auto">
          <a:xfrm flipH="1">
            <a:off x="5317067" y="2819400"/>
            <a:ext cx="6096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8" name="Line 21"/>
          <p:cNvSpPr>
            <a:spLocks noChangeShapeType="1"/>
          </p:cNvSpPr>
          <p:nvPr/>
        </p:nvSpPr>
        <p:spPr bwMode="auto">
          <a:xfrm flipH="1">
            <a:off x="3623733" y="3962400"/>
            <a:ext cx="1151467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99" name="Line 22"/>
          <p:cNvSpPr>
            <a:spLocks noChangeShapeType="1"/>
          </p:cNvSpPr>
          <p:nvPr/>
        </p:nvSpPr>
        <p:spPr bwMode="auto">
          <a:xfrm flipH="1">
            <a:off x="4030133" y="3962400"/>
            <a:ext cx="81280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600" name="Line 23"/>
          <p:cNvSpPr>
            <a:spLocks noChangeShapeType="1"/>
          </p:cNvSpPr>
          <p:nvPr/>
        </p:nvSpPr>
        <p:spPr bwMode="auto">
          <a:xfrm flipH="1">
            <a:off x="3691467" y="4038600"/>
            <a:ext cx="3386667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601" name="Line 24"/>
          <p:cNvSpPr>
            <a:spLocks noChangeShapeType="1"/>
          </p:cNvSpPr>
          <p:nvPr/>
        </p:nvSpPr>
        <p:spPr bwMode="auto">
          <a:xfrm flipH="1">
            <a:off x="4030133" y="4114800"/>
            <a:ext cx="304800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602" name="Freeform 25"/>
          <p:cNvSpPr>
            <a:spLocks/>
          </p:cNvSpPr>
          <p:nvPr/>
        </p:nvSpPr>
        <p:spPr bwMode="auto">
          <a:xfrm>
            <a:off x="5462699" y="1283733"/>
            <a:ext cx="2912533" cy="2209800"/>
          </a:xfrm>
          <a:custGeom>
            <a:avLst/>
            <a:gdLst>
              <a:gd name="T0" fmla="*/ 2147483647 w 2064"/>
              <a:gd name="T1" fmla="*/ 2147483647 h 1392"/>
              <a:gd name="T2" fmla="*/ 2147483647 w 2064"/>
              <a:gd name="T3" fmla="*/ 2147483647 h 1392"/>
              <a:gd name="T4" fmla="*/ 0 w 2064"/>
              <a:gd name="T5" fmla="*/ 0 h 1392"/>
              <a:gd name="T6" fmla="*/ 0 60000 65536"/>
              <a:gd name="T7" fmla="*/ 0 60000 65536"/>
              <a:gd name="T8" fmla="*/ 0 60000 65536"/>
              <a:gd name="T9" fmla="*/ 0 w 2064"/>
              <a:gd name="T10" fmla="*/ 0 h 1392"/>
              <a:gd name="T11" fmla="*/ 2064 w 2064"/>
              <a:gd name="T12" fmla="*/ 1392 h 13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4" h="1392">
                <a:moveTo>
                  <a:pt x="2064" y="1392"/>
                </a:moveTo>
                <a:cubicBezTo>
                  <a:pt x="1972" y="1004"/>
                  <a:pt x="1880" y="616"/>
                  <a:pt x="1536" y="384"/>
                </a:cubicBezTo>
                <a:cubicBezTo>
                  <a:pt x="1192" y="152"/>
                  <a:pt x="596" y="76"/>
                  <a:pt x="0" y="0"/>
                </a:cubicBezTo>
              </a:path>
            </a:pathLst>
          </a:custGeom>
          <a:noFill/>
          <a:ln w="25400" cap="flat">
            <a:solidFill>
              <a:srgbClr val="C0C0C0"/>
            </a:solidFill>
            <a:prstDash val="lgDash"/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603" name="Text Box 26"/>
          <p:cNvSpPr txBox="1">
            <a:spLocks noChangeArrowheads="1"/>
          </p:cNvSpPr>
          <p:nvPr/>
        </p:nvSpPr>
        <p:spPr bwMode="auto">
          <a:xfrm>
            <a:off x="5858933" y="457201"/>
            <a:ext cx="2159566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Predation Pressure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6812" y="6214254"/>
            <a:ext cx="4787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Creel &amp; Christianson (2008) 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</a:t>
            </a:r>
            <a:r>
              <a:rPr lang="en-US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 194-201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Screel\Desktop\giraf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991775" cy="633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eopold_kil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1"/>
            <a:ext cx="9144000" cy="6500813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7462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15862" y="5881728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USFWS 2016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023938"/>
            <a:ext cx="79152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6" y="762001"/>
            <a:ext cx="8165532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0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Screel\My Documents\Word documents\Manuscripts\science indirect costs paper\1135918co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52400"/>
            <a:ext cx="4419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6845" y="6172202"/>
            <a:ext cx="3710311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EIA Predator-prey models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962&quot;&gt;&lt;object type=&quot;3&quot; unique_id=&quot;13075&quot;&gt;&lt;property id=&quot;20148&quot; value=&quot;5&quot;/&gt;&lt;property id=&quot;20300&quot; value=&quot;Slide 7&quot;/&gt;&lt;property id=&quot;20307&quot; value=&quot;269&quot;/&gt;&lt;/object&gt;&lt;object type=&quot;3&quot; unique_id=&quot;13076&quot;&gt;&lt;property id=&quot;20148&quot; value=&quot;5&quot;/&gt;&lt;property id=&quot;20300&quot; value=&quot;Slide 8&quot;/&gt;&lt;property id=&quot;20307&quot; value=&quot;270&quot;/&gt;&lt;/object&gt;&lt;object type=&quot;3&quot; unique_id=&quot;13077&quot;&gt;&lt;property id=&quot;20148&quot; value=&quot;5&quot;/&gt;&lt;property id=&quot;20300&quot; value=&quot;Slide 9&quot;/&gt;&lt;property id=&quot;20307&quot; value=&quot;271&quot;/&gt;&lt;/object&gt;&lt;object type=&quot;3&quot; unique_id=&quot;13078&quot;&gt;&lt;property id=&quot;20148&quot; value=&quot;5&quot;/&gt;&lt;property id=&quot;20300&quot; value=&quot;Slide 10&quot;/&gt;&lt;property id=&quot;20307&quot; value=&quot;272&quot;/&gt;&lt;/object&gt;&lt;object type=&quot;3&quot; unique_id=&quot;13079&quot;&gt;&lt;property id=&quot;20148&quot; value=&quot;5&quot;/&gt;&lt;property id=&quot;20300&quot; value=&quot;Slide 21&quot;/&gt;&lt;property id=&quot;20307&quot; value=&quot;273&quot;/&gt;&lt;/object&gt;&lt;object type=&quot;3&quot; unique_id=&quot;13080&quot;&gt;&lt;property id=&quot;20148&quot; value=&quot;5&quot;/&gt;&lt;property id=&quot;20300&quot; value=&quot;Slide 25&quot;/&gt;&lt;property id=&quot;20307&quot; value=&quot;274&quot;/&gt;&lt;/object&gt;&lt;object type=&quot;3&quot; unique_id=&quot;13081&quot;&gt;&lt;property id=&quot;20148&quot; value=&quot;5&quot;/&gt;&lt;property id=&quot;20300&quot; value=&quot;Slide 26&quot;/&gt;&lt;property id=&quot;20307&quot; value=&quot;275&quot;/&gt;&lt;/object&gt;&lt;object type=&quot;3&quot; unique_id=&quot;13082&quot;&gt;&lt;property id=&quot;20148&quot; value=&quot;5&quot;/&gt;&lt;property id=&quot;20300&quot; value=&quot;Slide 30&quot;/&gt;&lt;property id=&quot;20307&quot; value=&quot;276&quot;/&gt;&lt;/object&gt;&lt;object type=&quot;3&quot; unique_id=&quot;13092&quot;&gt;&lt;property id=&quot;20148&quot; value=&quot;5&quot;/&gt;&lt;property id=&quot;20300&quot; value=&quot;Slide 33&quot;/&gt;&lt;property id=&quot;20307&quot; value=&quot;287&quot;/&gt;&lt;/object&gt;&lt;object type=&quot;3&quot; unique_id=&quot;13093&quot;&gt;&lt;property id=&quot;20148&quot; value=&quot;5&quot;/&gt;&lt;property id=&quot;20300&quot; value=&quot;Slide 34&quot;/&gt;&lt;property id=&quot;20307&quot; value=&quot;288&quot;/&gt;&lt;/object&gt;&lt;object type=&quot;3&quot; unique_id=&quot;13094&quot;&gt;&lt;property id=&quot;20148&quot; value=&quot;5&quot;/&gt;&lt;property id=&quot;20300&quot; value=&quot;Slide 35&quot;/&gt;&lt;property id=&quot;20307&quot; value=&quot;289&quot;/&gt;&lt;/object&gt;&lt;object type=&quot;3&quot; unique_id=&quot;13099&quot;&gt;&lt;property id=&quot;20148&quot; value=&quot;5&quot;/&gt;&lt;property id=&quot;20300&quot; value=&quot;Slide 6&quot;/&gt;&lt;property id=&quot;20307&quot; value=&quot;294&quot;/&gt;&lt;/object&gt;&lt;object type=&quot;3&quot; unique_id=&quot;13100&quot;&gt;&lt;property id=&quot;20148&quot; value=&quot;5&quot;/&gt;&lt;property id=&quot;20300&quot; value=&quot;Slide 5&quot;/&gt;&lt;property id=&quot;20307&quot; value=&quot;295&quot;/&gt;&lt;/object&gt;&lt;object type=&quot;3&quot; unique_id=&quot;14782&quot;&gt;&lt;property id=&quot;20148&quot; value=&quot;5&quot;/&gt;&lt;property id=&quot;20300&quot; value=&quot;Slide 2&quot;/&gt;&lt;property id=&quot;20307&quot; value=&quot;316&quot;/&gt;&lt;/object&gt;&lt;object type=&quot;3&quot; unique_id=&quot;14785&quot;&gt;&lt;property id=&quot;20148&quot; value=&quot;5&quot;/&gt;&lt;property id=&quot;20300&quot; value=&quot;Slide 3&quot;/&gt;&lt;property id=&quot;20307&quot; value=&quot;299&quot;/&gt;&lt;/object&gt;&lt;object type=&quot;3&quot; unique_id=&quot;14786&quot;&gt;&lt;property id=&quot;20148&quot; value=&quot;5&quot;/&gt;&lt;property id=&quot;20300&quot; value=&quot;Slide 28&quot;/&gt;&lt;property id=&quot;20307&quot; value=&quot;300&quot;/&gt;&lt;/object&gt;&lt;object type=&quot;3&quot; unique_id=&quot;14789&quot;&gt;&lt;property id=&quot;20148&quot; value=&quot;5&quot;/&gt;&lt;property id=&quot;20300&quot; value=&quot;Slide 14&quot;/&gt;&lt;property id=&quot;20307&quot; value=&quot;304&quot;/&gt;&lt;/object&gt;&lt;object type=&quot;3&quot; unique_id=&quot;14790&quot;&gt;&lt;property id=&quot;20148&quot; value=&quot;5&quot;/&gt;&lt;property id=&quot;20300&quot; value=&quot;Slide 15&quot;/&gt;&lt;property id=&quot;20307&quot; value=&quot;305&quot;/&gt;&lt;/object&gt;&lt;object type=&quot;3&quot; unique_id=&quot;14791&quot;&gt;&lt;property id=&quot;20148&quot; value=&quot;5&quot;/&gt;&lt;property id=&quot;20300&quot; value=&quot;Slide 17&quot;/&gt;&lt;property id=&quot;20307&quot; value=&quot;306&quot;/&gt;&lt;/object&gt;&lt;object type=&quot;3&quot; unique_id=&quot;14792&quot;&gt;&lt;property id=&quot;20148&quot; value=&quot;5&quot;/&gt;&lt;property id=&quot;20300&quot; value=&quot;Slide 19&quot;/&gt;&lt;property id=&quot;20307&quot; value=&quot;307&quot;/&gt;&lt;/object&gt;&lt;object type=&quot;3&quot; unique_id=&quot;14793&quot;&gt;&lt;property id=&quot;20148&quot; value=&quot;5&quot;/&gt;&lt;property id=&quot;20300&quot; value=&quot;Slide 20&quot;/&gt;&lt;property id=&quot;20307&quot; value=&quot;308&quot;/&gt;&lt;/object&gt;&lt;object type=&quot;3&quot; unique_id=&quot;14795&quot;&gt;&lt;property id=&quot;20148&quot; value=&quot;5&quot;/&gt;&lt;property id=&quot;20300&quot; value=&quot;Slide 24&quot;/&gt;&lt;property id=&quot;20307&quot; value=&quot;310&quot;/&gt;&lt;/object&gt;&lt;object type=&quot;3&quot; unique_id=&quot;14798&quot;&gt;&lt;property id=&quot;20148&quot; value=&quot;5&quot;/&gt;&lt;property id=&quot;20300&quot; value=&quot;Slide 27&quot;/&gt;&lt;property id=&quot;20307&quot; value=&quot;313&quot;/&gt;&lt;/object&gt;&lt;object type=&quot;3&quot; unique_id=&quot;15581&quot;&gt;&lt;property id=&quot;20148&quot; value=&quot;5&quot;/&gt;&lt;property id=&quot;20300&quot; value=&quot;Slide 1&quot;/&gt;&lt;property id=&quot;20307&quot; value=&quot;321&quot;/&gt;&lt;/object&gt;&lt;object type=&quot;3&quot; unique_id=&quot;15586&quot;&gt;&lt;property id=&quot;20148&quot; value=&quot;5&quot;/&gt;&lt;property id=&quot;20300&quot; value=&quot;Slide 29&quot;/&gt;&lt;property id=&quot;20307&quot; value=&quot;322&quot;/&gt;&lt;/object&gt;&lt;object type=&quot;3&quot; unique_id=&quot;16836&quot;&gt;&lt;property id=&quot;20148&quot; value=&quot;5&quot;/&gt;&lt;property id=&quot;20300&quot; value=&quot;Slide 11&quot;/&gt;&lt;property id=&quot;20307&quot; value=&quot;329&quot;/&gt;&lt;/object&gt;&lt;object type=&quot;3&quot; unique_id=&quot;19110&quot;&gt;&lt;property id=&quot;20148&quot; value=&quot;5&quot;/&gt;&lt;property id=&quot;20300&quot; value=&quot;Slide 32&quot;/&gt;&lt;property id=&quot;20307&quot; value=&quot;335&quot;/&gt;&lt;/object&gt;&lt;object type=&quot;3&quot; unique_id=&quot;21360&quot;&gt;&lt;property id=&quot;20148&quot; value=&quot;5&quot;/&gt;&lt;property id=&quot;20300&quot; value=&quot;Slide 23&quot;/&gt;&lt;property id=&quot;20307&quot; value=&quot;340&quot;/&gt;&lt;/object&gt;&lt;object type=&quot;3&quot; unique_id=&quot;22615&quot;&gt;&lt;property id=&quot;20148&quot; value=&quot;5&quot;/&gt;&lt;property id=&quot;20300&quot; value=&quot;Slide 31&quot;/&gt;&lt;property id=&quot;20307&quot; value=&quot;341&quot;/&gt;&lt;/object&gt;&lt;object type=&quot;3&quot; unique_id=&quot;22850&quot;&gt;&lt;property id=&quot;20148&quot; value=&quot;5&quot;/&gt;&lt;property id=&quot;20300&quot; value=&quot;Slide 16&quot;/&gt;&lt;property id=&quot;20307&quot; value=&quot;343&quot;/&gt;&lt;/object&gt;&lt;object type=&quot;3&quot; unique_id=&quot;24317&quot;&gt;&lt;property id=&quot;20148&quot; value=&quot;5&quot;/&gt;&lt;property id=&quot;20300&quot; value=&quot;Slide 12&quot;/&gt;&lt;property id=&quot;20307&quot; value=&quot;345&quot;/&gt;&lt;/object&gt;&lt;object type=&quot;3&quot; unique_id=&quot;28232&quot;&gt;&lt;property id=&quot;20148&quot; value=&quot;5&quot;/&gt;&lt;property id=&quot;20300&quot; value=&quot;Slide 13&quot;/&gt;&lt;property id=&quot;20307&quot; value=&quot;347&quot;/&gt;&lt;/object&gt;&lt;object type=&quot;3&quot; unique_id=&quot;29444&quot;&gt;&lt;property id=&quot;20148&quot; value=&quot;5&quot;/&gt;&lt;property id=&quot;20300&quot; value=&quot;Slide 4&quot;/&gt;&lt;property id=&quot;20307&quot; value=&quot;349&quot;/&gt;&lt;/object&gt;&lt;object type=&quot;3&quot; unique_id=&quot;29853&quot;&gt;&lt;property id=&quot;20148&quot; value=&quot;5&quot;/&gt;&lt;property id=&quot;20300&quot; value=&quot;Slide 22&quot;/&gt;&lt;property id=&quot;20307&quot; value=&quot;351&quot;/&gt;&lt;/object&gt;&lt;object type=&quot;3&quot; unique_id=&quot;30203&quot;&gt;&lt;property id=&quot;20148&quot; value=&quot;5&quot;/&gt;&lt;property id=&quot;20300&quot; value=&quot;Slide 38&quot;/&gt;&lt;property id=&quot;20307&quot; value=&quot;352&quot;/&gt;&lt;/object&gt;&lt;object type=&quot;3&quot; unique_id=&quot;30243&quot;&gt;&lt;property id=&quot;20148&quot; value=&quot;5&quot;/&gt;&lt;property id=&quot;20300&quot; value=&quot;Slide 37&quot;/&gt;&lt;property id=&quot;20307&quot; value=&quot;353&quot;/&gt;&lt;/object&gt;&lt;object type=&quot;3&quot; unique_id=&quot;30784&quot;&gt;&lt;property id=&quot;20148&quot; value=&quot;5&quot;/&gt;&lt;property id=&quot;20300&quot; value=&quot;Slide 36&quot;/&gt;&lt;property id=&quot;20307&quot; value=&quot;354&quot;/&gt;&lt;/object&gt;&lt;object type=&quot;3&quot; unique_id=&quot;31019&quot;&gt;&lt;property id=&quot;20148&quot; value=&quot;5&quot;/&gt;&lt;property id=&quot;20300&quot; value=&quot;Slide 18&quot;/&gt;&lt;property id=&quot;20307&quot; value=&quot;355&quot;/&gt;&lt;/object&gt;&lt;/object&gt;&lt;object type=&quot;8&quot; unique_id=&quot;1097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868</Words>
  <Application>Microsoft Office PowerPoint</Application>
  <PresentationFormat>On-screen Show (4:3)</PresentationFormat>
  <Paragraphs>157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Office Theme</vt:lpstr>
      <vt:lpstr>1_Office Theme</vt:lpstr>
      <vt:lpstr>2_Office Theme</vt:lpstr>
      <vt:lpstr>3_Office Theme</vt:lpstr>
      <vt:lpstr>Blank Presentation</vt:lpstr>
      <vt:lpstr>1_Blank Presentation</vt:lpstr>
      <vt:lpstr>Photo Editor Photo</vt:lpstr>
      <vt:lpstr>Chart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Creel, Scott</dc:creator>
  <cp:lastModifiedBy>Creel, Scott</cp:lastModifiedBy>
  <cp:revision>199</cp:revision>
  <dcterms:created xsi:type="dcterms:W3CDTF">2014-01-02T20:11:48Z</dcterms:created>
  <dcterms:modified xsi:type="dcterms:W3CDTF">2018-04-09T18:26:42Z</dcterms:modified>
</cp:coreProperties>
</file>