
<file path=[Content_Types].xml><?xml version="1.0" encoding="utf-8"?>
<Types xmlns="http://schemas.openxmlformats.org/package/2006/content-types">
  <Default Extension="png" ContentType="image/png"/>
  <Default Extension="jfif" ContentType="image/jpe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4"/>
  </p:notesMasterIdLst>
  <p:sldIdLst>
    <p:sldId id="345" r:id="rId2"/>
    <p:sldId id="263" r:id="rId3"/>
    <p:sldId id="264" r:id="rId4"/>
    <p:sldId id="341" r:id="rId5"/>
    <p:sldId id="273" r:id="rId6"/>
    <p:sldId id="270" r:id="rId7"/>
    <p:sldId id="334" r:id="rId8"/>
    <p:sldId id="333" r:id="rId9"/>
    <p:sldId id="336" r:id="rId10"/>
    <p:sldId id="335" r:id="rId11"/>
    <p:sldId id="337" r:id="rId12"/>
    <p:sldId id="343" r:id="rId13"/>
    <p:sldId id="329" r:id="rId14"/>
    <p:sldId id="339" r:id="rId15"/>
    <p:sldId id="331" r:id="rId16"/>
    <p:sldId id="332" r:id="rId17"/>
    <p:sldId id="380" r:id="rId18"/>
    <p:sldId id="324" r:id="rId19"/>
    <p:sldId id="326" r:id="rId20"/>
    <p:sldId id="327" r:id="rId21"/>
    <p:sldId id="328" r:id="rId22"/>
    <p:sldId id="381" r:id="rId23"/>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80">
          <p15:clr>
            <a:srgbClr val="A4A3A4"/>
          </p15:clr>
        </p15:guide>
        <p15:guide id="3" orient="horz" pos="648">
          <p15:clr>
            <a:srgbClr val="A4A3A4"/>
          </p15:clr>
        </p15:guide>
        <p15:guide id="4" orient="horz" pos="2640">
          <p15:clr>
            <a:srgbClr val="A4A3A4"/>
          </p15:clr>
        </p15:guide>
        <p15:guide id="5" orient="horz" pos="952">
          <p15:clr>
            <a:srgbClr val="A4A3A4"/>
          </p15:clr>
        </p15:guide>
        <p15:guide id="6" orient="horz" pos="1392">
          <p15:clr>
            <a:srgbClr val="A4A3A4"/>
          </p15:clr>
        </p15:guide>
        <p15:guide id="7" orient="horz" pos="1072">
          <p15:clr>
            <a:srgbClr val="A4A3A4"/>
          </p15:clr>
        </p15:guide>
        <p15:guide id="8" pos="568">
          <p15:clr>
            <a:srgbClr val="A4A3A4"/>
          </p15:clr>
        </p15:guide>
        <p15:guide id="9" pos="816">
          <p15:clr>
            <a:srgbClr val="A4A3A4"/>
          </p15:clr>
        </p15:guide>
        <p15:guide id="10" pos="624">
          <p15:clr>
            <a:srgbClr val="A4A3A4"/>
          </p15:clr>
        </p15:guide>
        <p15:guide id="11" pos="360">
          <p15:clr>
            <a:srgbClr val="A4A3A4"/>
          </p15:clr>
        </p15:guide>
        <p15:guide id="12" pos="16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548"/>
  </p:normalViewPr>
  <p:slideViewPr>
    <p:cSldViewPr>
      <p:cViewPr varScale="1">
        <p:scale>
          <a:sx n="70" d="100"/>
          <a:sy n="70" d="100"/>
        </p:scale>
        <p:origin x="1810" y="62"/>
      </p:cViewPr>
      <p:guideLst>
        <p:guide orient="horz" pos="2160"/>
        <p:guide orient="horz" pos="480"/>
        <p:guide orient="horz" pos="648"/>
        <p:guide orient="horz" pos="2640"/>
        <p:guide orient="horz" pos="952"/>
        <p:guide orient="horz" pos="1392"/>
        <p:guide orient="horz" pos="1072"/>
        <p:guide pos="568"/>
        <p:guide pos="816"/>
        <p:guide pos="624"/>
        <p:guide pos="360"/>
        <p:guide pos="160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ltLang="en-US"/>
          </a:p>
        </p:txBody>
      </p:sp>
      <p:sp>
        <p:nvSpPr>
          <p:cNvPr id="11267" name="Rectangle 3"/>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lt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DF3D4F1-34AD-49A8-AFBA-EFE3CB043EF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E1F6BF3-592A-4734-9211-BE87BB70CF08}" type="slidenum">
              <a:rPr lang="en-US" altLang="en-US" smtClean="0"/>
              <a:pPr>
                <a:spcBef>
                  <a:spcPct val="0"/>
                </a:spcBef>
              </a:pPr>
              <a:t>2</a:t>
            </a:fld>
            <a:endParaRPr lang="en-US" altLang="en-US" smtClean="0"/>
          </a:p>
        </p:txBody>
      </p:sp>
      <p:sp>
        <p:nvSpPr>
          <p:cNvPr id="17410"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24C41AA-963A-46D4-9B65-ADABB9A3EAD9}" type="slidenum">
              <a:rPr lang="en-US" altLang="en-US" smtClean="0"/>
              <a:pPr>
                <a:spcBef>
                  <a:spcPct val="0"/>
                </a:spcBef>
              </a:pPr>
              <a:t>3</a:t>
            </a:fld>
            <a:endParaRPr lang="en-US" altLang="en-US" smtClean="0"/>
          </a:p>
        </p:txBody>
      </p:sp>
      <p:sp>
        <p:nvSpPr>
          <p:cNvPr id="19458"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BBF8C6B-61D9-424C-BD79-5C091DF7AB19}" type="slidenum">
              <a:rPr lang="en-US" altLang="en-US" smtClean="0"/>
              <a:pPr>
                <a:spcBef>
                  <a:spcPct val="0"/>
                </a:spcBef>
              </a:pPr>
              <a:t>4</a:t>
            </a:fld>
            <a:endParaRPr lang="en-US" altLang="en-US" smtClean="0"/>
          </a:p>
        </p:txBody>
      </p:sp>
      <p:sp>
        <p:nvSpPr>
          <p:cNvPr id="21506"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87DC2AF-4672-4345-8B3E-E219391FF75F}" type="slidenum">
              <a:rPr lang="en-US" altLang="en-US" smtClean="0"/>
              <a:pPr>
                <a:spcBef>
                  <a:spcPct val="0"/>
                </a:spcBef>
              </a:pPr>
              <a:t>5</a:t>
            </a:fld>
            <a:endParaRPr lang="en-US" altLang="en-US" smtClean="0"/>
          </a:p>
        </p:txBody>
      </p:sp>
      <p:sp>
        <p:nvSpPr>
          <p:cNvPr id="23554"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4EAC008-BAA1-492B-9C37-E1C11233C0CB}" type="slidenum">
              <a:rPr lang="en-US" altLang="en-US" smtClean="0"/>
              <a:pPr>
                <a:spcBef>
                  <a:spcPct val="0"/>
                </a:spcBef>
              </a:pPr>
              <a:t>6</a:t>
            </a:fld>
            <a:endParaRPr lang="en-US" altLang="en-US" smtClean="0"/>
          </a:p>
        </p:txBody>
      </p:sp>
      <p:sp>
        <p:nvSpPr>
          <p:cNvPr id="25602"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p:txBody>
          <a:bodyPr/>
          <a:lstStyle/>
          <a:p>
            <a:pPr eaLnBrk="1" hangingPunct="1">
              <a:defRPr/>
            </a:pPr>
            <a:r>
              <a:rPr lang="en-US" dirty="0">
                <a:cs typeface="+mn-cs"/>
              </a:rPr>
              <a:t>Figure 17.2</a:t>
            </a:r>
          </a:p>
          <a:p>
            <a:pPr eaLnBrk="1" hangingPunct="1">
              <a:defRPr/>
            </a:pPr>
            <a:r>
              <a:rPr lang="en-US" dirty="0">
                <a:cs typeface="+mn-cs"/>
              </a:rPr>
              <a:t>The most abundant species is given rank 1</a:t>
            </a:r>
          </a:p>
          <a:p>
            <a:pPr eaLnBrk="1" hangingPunct="1">
              <a:defRPr/>
            </a:pPr>
            <a:r>
              <a:rPr lang="en-US" dirty="0">
                <a:cs typeface="+mn-cs"/>
              </a:rPr>
              <a:t>Richness shown by just total number of species that are ranked</a:t>
            </a:r>
          </a:p>
          <a:p>
            <a:pPr eaLnBrk="1" hangingPunct="1">
              <a:defRPr/>
            </a:pPr>
            <a:r>
              <a:rPr lang="en-US" dirty="0">
                <a:cs typeface="+mn-cs"/>
              </a:rPr>
              <a:t>Evenness shown by steepness of the slope</a:t>
            </a:r>
          </a:p>
          <a:p>
            <a:pPr eaLnBrk="1" hangingPunct="1">
              <a:defRPr/>
            </a:pPr>
            <a:r>
              <a:rPr lang="en-US" dirty="0">
                <a:cs typeface="+mn-cs"/>
              </a:rPr>
              <a:t>steep slope means low evenness because high ranking species have really high abundance</a:t>
            </a:r>
          </a:p>
          <a:p>
            <a:pPr eaLnBrk="1" hangingPunct="1">
              <a:defRPr/>
            </a:pPr>
            <a:r>
              <a:rPr lang="en-US" dirty="0">
                <a:cs typeface="+mn-cs"/>
              </a:rPr>
              <a:t>Shallow slope means high evenness because abundance of many species' is similar </a:t>
            </a:r>
          </a:p>
          <a:p>
            <a:pPr eaLnBrk="1" hangingPunct="1">
              <a:defRPr/>
            </a:pPr>
            <a:r>
              <a:rPr lang="en-US" dirty="0">
                <a:cs typeface="+mn-cs"/>
              </a:rPr>
              <a:t>Horizontal line (aka no slope) means perfect evenness</a:t>
            </a:r>
          </a:p>
          <a:p>
            <a:pPr eaLnBrk="1" hangingPunct="1">
              <a:defRPr/>
            </a:pPr>
            <a:endParaRPr lang="en-US" dirty="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7651" name="Text Box 2"/>
          <p:cNvSpPr>
            <a:spLocks noGrp="1" noChangeArrowheads="1"/>
          </p:cNvSpPr>
          <p:nvPr>
            <p:ph type="body"/>
          </p:nvPr>
        </p:nvSpPr>
        <p:spPr>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altLang="en-US" dirty="0" smtClean="0">
                <a:latin typeface="Arial" panose="020B0604020202020204" pitchFamily="34" charset="0"/>
                <a:ea typeface="ＭＳ Ｐゴシック" panose="020B0600070205080204" pitchFamily="34" charset="-128"/>
              </a:rPr>
              <a:t>Shallow slope=only a few species, and each one of those has with many individuals – low diversity</a:t>
            </a:r>
          </a:p>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altLang="en-US" dirty="0" smtClean="0">
                <a:latin typeface="Arial" panose="020B0604020202020204" pitchFamily="34" charset="0"/>
                <a:ea typeface="ＭＳ Ｐゴシック" panose="020B0600070205080204" pitchFamily="34" charset="-128"/>
              </a:rPr>
              <a:t>Steep slope= a lot of species with few individuals per species – high diversity</a:t>
            </a:r>
          </a:p>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endParaRPr lang="en-GB" altLang="en-US" dirty="0" smtClean="0">
              <a:latin typeface="Arial" panose="020B0604020202020204" pitchFamily="34" charset="0"/>
              <a:ea typeface="ＭＳ Ｐゴシック" panose="020B0600070205080204" pitchFamily="34" charset="-128"/>
            </a:endParaRPr>
          </a:p>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altLang="en-US" dirty="0" smtClean="0">
                <a:latin typeface="Arial" panose="020B0604020202020204" pitchFamily="34" charset="0"/>
                <a:ea typeface="ＭＳ Ｐゴシック" panose="020B0600070205080204" pitchFamily="34" charset="-128"/>
              </a:rPr>
              <a:t>Individual-based species accumulation curves for primary (unbroken line with shaded 95% confidence intervals) and secondary forests (dashed line) and Eucalyptus plantations (dotted-dash line). (Letters a–e) Five response types, grouping taxa according to our analytical criteria (see Materials and Methods) that showed the following: significant differences between samples from all habitat types (letter a), no clear significant difference between samples from secondary forest and Eucalyptus (letter b), no clear significant difference between samples from primary and secondary forest (letter c), no clear difference between any habitat (letter d), and primary forest appearing as less species-rich than other forest habitats (letter 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ChangeArrowheads="1" noTextEdit="1"/>
          </p:cNvSpPr>
          <p:nvPr>
            <p:ph type="sldImg"/>
          </p:nvPr>
        </p:nvSpPr>
        <p:spPr>
          <a:ln/>
        </p:spPr>
      </p:sp>
      <p:sp>
        <p:nvSpPr>
          <p:cNvPr id="29698"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mtClean="0">
                <a:latin typeface="Arial" panose="020B0604020202020204" pitchFamily="34" charset="0"/>
                <a:ea typeface="ＭＳ Ｐゴシック" panose="020B0600070205080204" pitchFamily="34" charset="-128"/>
              </a:rPr>
              <a:t>Umbrella: a species used for conservation purposes whose habitat encompasses habitat for others in the community, and protection of the umbrella species and its habitat therefore protect the community; Ex: large predators such as lions or wolves, sage grouse</a:t>
            </a:r>
          </a:p>
          <a:p>
            <a:r>
              <a:rPr lang="en-US" altLang="en-US" smtClean="0">
                <a:latin typeface="Arial" panose="020B0604020202020204" pitchFamily="34" charset="0"/>
                <a:ea typeface="ＭＳ Ｐゴシック" panose="020B0600070205080204" pitchFamily="34" charset="-128"/>
              </a:rPr>
              <a:t>Indicator: a species that provides information on the state of an ecosystem. Could indicate deteriorating conditions or simply what kind of conditions are there. Ex: stoneflies in rivers require cool and clean water</a:t>
            </a:r>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1A06632-F35F-47B0-952E-E9798930418E}" type="slidenum">
              <a:rPr lang="en-US" altLang="en-US" smtClean="0"/>
              <a:pPr>
                <a:spcBef>
                  <a:spcPct val="0"/>
                </a:spcBef>
              </a:pPr>
              <a:t>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ChangeArrowheads="1" noTextEdit="1"/>
          </p:cNvSpPr>
          <p:nvPr>
            <p:ph type="sldImg"/>
          </p:nvPr>
        </p:nvSpPr>
        <p:spPr>
          <a:ln/>
        </p:spPr>
      </p:sp>
      <p:sp>
        <p:nvSpPr>
          <p:cNvPr id="34818"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smtClean="0">
                <a:latin typeface="Arial" panose="020B0604020202020204" pitchFamily="34" charset="0"/>
                <a:ea typeface="ＭＳ Ｐゴシック" panose="020B0600070205080204" pitchFamily="34" charset="-128"/>
              </a:rPr>
              <a:t>Elephant browsing damages trees and reduces tree density. Reduced tree density increases grasses below the remaining trees and thus increases large  herbivores. Herbivore counts based on dung counts</a:t>
            </a:r>
          </a:p>
          <a:p>
            <a:r>
              <a:rPr lang="en-US" altLang="en-US" dirty="0" smtClean="0">
                <a:latin typeface="Arial" panose="020B0604020202020204" pitchFamily="34" charset="0"/>
                <a:ea typeface="ＭＳ Ｐゴシック" panose="020B0600070205080204" pitchFamily="34" charset="-128"/>
              </a:rPr>
              <a:t>Elephant present treatments also had higher grass diversity and bird diversity, measured as </a:t>
            </a:r>
            <a:r>
              <a:rPr lang="en-US" altLang="en-US" dirty="0" err="1" smtClean="0">
                <a:latin typeface="Arial" panose="020B0604020202020204" pitchFamily="34" charset="0"/>
                <a:ea typeface="ＭＳ Ｐゴシック" panose="020B0600070205080204" pitchFamily="34" charset="-128"/>
              </a:rPr>
              <a:t>shannon’s</a:t>
            </a:r>
            <a:r>
              <a:rPr lang="en-US" altLang="en-US" dirty="0" smtClean="0">
                <a:latin typeface="Arial" panose="020B0604020202020204" pitchFamily="34" charset="0"/>
                <a:ea typeface="ＭＳ Ｐゴシック" panose="020B0600070205080204" pitchFamily="34" charset="-128"/>
              </a:rPr>
              <a:t> index</a:t>
            </a:r>
          </a:p>
        </p:txBody>
      </p:sp>
      <p:sp>
        <p:nvSpPr>
          <p:cNvPr id="34819"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6F575D9-EA44-4ED2-AF39-80DFE55C548D}" type="slidenum">
              <a:rPr lang="en-US" altLang="en-US" smtClean="0"/>
              <a:pPr>
                <a:spcBef>
                  <a:spcPct val="0"/>
                </a:spcBef>
              </a:pPr>
              <a:t>12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09600"/>
          </a:xfrm>
          <a:prstGeom prst="rect">
            <a:avLst/>
          </a:prstGeom>
          <a:solidFill>
            <a:srgbClr val="008B5D"/>
          </a:solidFill>
          <a:ln>
            <a:noFill/>
          </a:ln>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a:ea typeface="+mn-ea"/>
            </a:endParaRPr>
          </a:p>
        </p:txBody>
      </p:sp>
      <p:sp>
        <p:nvSpPr>
          <p:cNvPr id="5" name="Text Box 5"/>
          <p:cNvSpPr txBox="1">
            <a:spLocks noChangeArrowheads="1"/>
          </p:cNvSpPr>
          <p:nvPr/>
        </p:nvSpPr>
        <p:spPr bwMode="auto">
          <a:xfrm>
            <a:off x="365125" y="44450"/>
            <a:ext cx="8001000" cy="519113"/>
          </a:xfrm>
          <a:prstGeom prst="rect">
            <a:avLst/>
          </a:prstGeom>
          <a:noFill/>
          <a:ln>
            <a:noFill/>
          </a:ln>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altLang="en-US" sz="2800">
                <a:solidFill>
                  <a:schemeClr val="bg1"/>
                </a:solidFill>
                <a:ea typeface="+mn-ea"/>
              </a:rPr>
              <a:t>Chapter 17 Lecture</a:t>
            </a:r>
          </a:p>
        </p:txBody>
      </p:sp>
      <p:sp>
        <p:nvSpPr>
          <p:cNvPr id="6" name="Rectangle 5"/>
          <p:cNvSpPr>
            <a:spLocks noChangeArrowheads="1"/>
          </p:cNvSpPr>
          <p:nvPr/>
        </p:nvSpPr>
        <p:spPr bwMode="gray">
          <a:xfrm>
            <a:off x="0" y="6400800"/>
            <a:ext cx="9144000" cy="457200"/>
          </a:xfrm>
          <a:prstGeom prst="rect">
            <a:avLst/>
          </a:prstGeom>
          <a:solidFill>
            <a:srgbClr val="008B5D"/>
          </a:solidFill>
          <a:ln>
            <a:noFill/>
          </a:ln>
          <a:effec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a:ea typeface="+mn-ea"/>
            </a:endParaRPr>
          </a:p>
        </p:txBody>
      </p:sp>
      <p:pic>
        <p:nvPicPr>
          <p:cNvPr id="7" name="Picture 7"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2063" y="6356350"/>
            <a:ext cx="1528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Pearson_Strap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7621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9"/>
          <p:cNvSpPr>
            <a:spLocks noChangeShapeType="1"/>
          </p:cNvSpPr>
          <p:nvPr/>
        </p:nvSpPr>
        <p:spPr bwMode="gray">
          <a:xfrm>
            <a:off x="0" y="6397625"/>
            <a:ext cx="9139238"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10"/>
          <p:cNvSpPr txBox="1">
            <a:spLocks noChangeArrowheads="1"/>
          </p:cNvSpPr>
          <p:nvPr/>
        </p:nvSpPr>
        <p:spPr bwMode="auto">
          <a:xfrm>
            <a:off x="457200" y="881063"/>
            <a:ext cx="8448675" cy="942975"/>
          </a:xfrm>
          <a:prstGeom prst="rect">
            <a:avLst/>
          </a:prstGeom>
          <a:noFill/>
          <a:ln>
            <a:noFill/>
          </a:ln>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en-US" altLang="en-US" sz="3600" b="1">
                <a:ea typeface="+mn-ea"/>
              </a:rPr>
              <a:t>Elements of Ecology</a:t>
            </a:r>
          </a:p>
          <a:p>
            <a:pPr algn="r" eaLnBrk="1" hangingPunct="1">
              <a:spcBef>
                <a:spcPct val="10000"/>
              </a:spcBef>
              <a:defRPr/>
            </a:pPr>
            <a:r>
              <a:rPr lang="en-US" altLang="en-US">
                <a:ea typeface="+mn-ea"/>
              </a:rPr>
              <a:t>Eighth Edition</a:t>
            </a:r>
            <a:endParaRPr lang="en-US" altLang="en-US" b="1">
              <a:ea typeface="+mn-ea"/>
            </a:endParaRPr>
          </a:p>
        </p:txBody>
      </p:sp>
      <p:sp>
        <p:nvSpPr>
          <p:cNvPr id="246786" name="Rectangle 2"/>
          <p:cNvSpPr>
            <a:spLocks noGrp="1" noChangeArrowheads="1"/>
          </p:cNvSpPr>
          <p:nvPr>
            <p:ph type="ctrTitle"/>
          </p:nvPr>
        </p:nvSpPr>
        <p:spPr>
          <a:xfrm>
            <a:off x="365125" y="3124200"/>
            <a:ext cx="6569075" cy="641350"/>
          </a:xfrm>
        </p:spPr>
        <p:txBody>
          <a:bodyPr lIns="91440"/>
          <a:lstStyle>
            <a:lvl1pPr>
              <a:defRPr sz="3600">
                <a:solidFill>
                  <a:schemeClr val="tx1"/>
                </a:solidFill>
              </a:defRPr>
            </a:lvl1pPr>
          </a:lstStyle>
          <a:p>
            <a:pPr lvl="0"/>
            <a:r>
              <a:rPr lang="en-US" altLang="en-US" noProof="0"/>
              <a:t>Click to edit Master title style</a:t>
            </a:r>
          </a:p>
        </p:txBody>
      </p:sp>
      <p:sp>
        <p:nvSpPr>
          <p:cNvPr id="246787" name="Rectangle 3"/>
          <p:cNvSpPr>
            <a:spLocks noGrp="1" noChangeArrowheads="1"/>
          </p:cNvSpPr>
          <p:nvPr>
            <p:ph type="subTitle" idx="1"/>
          </p:nvPr>
        </p:nvSpPr>
        <p:spPr>
          <a:xfrm>
            <a:off x="365125" y="3811588"/>
            <a:ext cx="6569075" cy="457200"/>
          </a:xfrm>
        </p:spPr>
        <p:txBody>
          <a:bodyPr>
            <a:spAutoFit/>
          </a:bodyPr>
          <a:lstStyle>
            <a:lvl1pPr marL="0" indent="0">
              <a:buFontTx/>
              <a:buNone/>
              <a:defRPr sz="2400"/>
            </a:lvl1pPr>
          </a:lstStyle>
          <a:p>
            <a:pPr lvl="0"/>
            <a:r>
              <a:rPr lang="en-US" altLang="en-US" noProof="0"/>
              <a:t>Click to edit Master subtitle style</a:t>
            </a:r>
          </a:p>
        </p:txBody>
      </p:sp>
    </p:spTree>
    <p:extLst>
      <p:ext uri="{BB962C8B-B14F-4D97-AF65-F5344CB8AC3E}">
        <p14:creationId xmlns:p14="http://schemas.microsoft.com/office/powerpoint/2010/main" val="21551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a:t>© 2012 Pearson Education, Inc.</a:t>
            </a:r>
          </a:p>
        </p:txBody>
      </p:sp>
    </p:spTree>
    <p:extLst>
      <p:ext uri="{BB962C8B-B14F-4D97-AF65-F5344CB8AC3E}">
        <p14:creationId xmlns:p14="http://schemas.microsoft.com/office/powerpoint/2010/main" val="343228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a:t>© 2012 Pearson Education, Inc.</a:t>
            </a:r>
          </a:p>
        </p:txBody>
      </p:sp>
    </p:spTree>
    <p:extLst>
      <p:ext uri="{BB962C8B-B14F-4D97-AF65-F5344CB8AC3E}">
        <p14:creationId xmlns:p14="http://schemas.microsoft.com/office/powerpoint/2010/main" val="308739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a:t>© 2012 Pearson Education, Inc.</a:t>
            </a:r>
          </a:p>
        </p:txBody>
      </p:sp>
    </p:spTree>
    <p:extLst>
      <p:ext uri="{BB962C8B-B14F-4D97-AF65-F5344CB8AC3E}">
        <p14:creationId xmlns:p14="http://schemas.microsoft.com/office/powerpoint/2010/main" val="359647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a:t>© 2012 Pearson Education, Inc.</a:t>
            </a:r>
          </a:p>
        </p:txBody>
      </p:sp>
    </p:spTree>
    <p:extLst>
      <p:ext uri="{BB962C8B-B14F-4D97-AF65-F5344CB8AC3E}">
        <p14:creationId xmlns:p14="http://schemas.microsoft.com/office/powerpoint/2010/main" val="1033212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a:t>© 2012 Pearson Education, Inc.</a:t>
            </a:r>
          </a:p>
        </p:txBody>
      </p:sp>
    </p:spTree>
    <p:extLst>
      <p:ext uri="{BB962C8B-B14F-4D97-AF65-F5344CB8AC3E}">
        <p14:creationId xmlns:p14="http://schemas.microsoft.com/office/powerpoint/2010/main" val="7902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en-GB" altLang="en-US"/>
              <a:t>© 2012 Pearson Education, Inc.</a:t>
            </a:r>
          </a:p>
        </p:txBody>
      </p:sp>
    </p:spTree>
    <p:extLst>
      <p:ext uri="{BB962C8B-B14F-4D97-AF65-F5344CB8AC3E}">
        <p14:creationId xmlns:p14="http://schemas.microsoft.com/office/powerpoint/2010/main" val="417097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GB" altLang="en-US"/>
              <a:t>© 2012 Pearson Education, Inc.</a:t>
            </a:r>
          </a:p>
        </p:txBody>
      </p:sp>
    </p:spTree>
    <p:extLst>
      <p:ext uri="{BB962C8B-B14F-4D97-AF65-F5344CB8AC3E}">
        <p14:creationId xmlns:p14="http://schemas.microsoft.com/office/powerpoint/2010/main" val="969420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ltLang="en-US"/>
              <a:t>© 2012 Pearson Education, Inc.</a:t>
            </a:r>
          </a:p>
        </p:txBody>
      </p:sp>
    </p:spTree>
    <p:extLst>
      <p:ext uri="{BB962C8B-B14F-4D97-AF65-F5344CB8AC3E}">
        <p14:creationId xmlns:p14="http://schemas.microsoft.com/office/powerpoint/2010/main" val="304521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a:t>© 2012 Pearson Education, Inc.</a:t>
            </a:r>
          </a:p>
        </p:txBody>
      </p:sp>
    </p:spTree>
    <p:extLst>
      <p:ext uri="{BB962C8B-B14F-4D97-AF65-F5344CB8AC3E}">
        <p14:creationId xmlns:p14="http://schemas.microsoft.com/office/powerpoint/2010/main" val="216670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a:t>© 2012 Pearson Education, Inc.</a:t>
            </a:r>
          </a:p>
        </p:txBody>
      </p:sp>
    </p:spTree>
    <p:extLst>
      <p:ext uri="{BB962C8B-B14F-4D97-AF65-F5344CB8AC3E}">
        <p14:creationId xmlns:p14="http://schemas.microsoft.com/office/powerpoint/2010/main" val="425519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spAutoFit/>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65125" y="1141413"/>
            <a:ext cx="8229600"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764" name="Rectangle 4"/>
          <p:cNvSpPr>
            <a:spLocks noGrp="1" noChangeArrowheads="1"/>
          </p:cNvSpPr>
          <p:nvPr>
            <p:ph type="ftr" sz="quarter" idx="3"/>
          </p:nvPr>
        </p:nvSpPr>
        <p:spPr bwMode="gray">
          <a:xfrm>
            <a:off x="87313" y="6553200"/>
            <a:ext cx="5399087" cy="179388"/>
          </a:xfrm>
          <a:prstGeom prst="rect">
            <a:avLst/>
          </a:prstGeom>
          <a:noFill/>
          <a:ln>
            <a:noFill/>
          </a:ln>
          <a:effectLst/>
        </p:spPr>
        <p:txBody>
          <a:bodyPr vert="horz" wrap="square" lIns="0" tIns="0" rIns="0" bIns="0" numCol="1" anchor="t" anchorCtr="0" compatLnSpc="1">
            <a:prstTxWarp prst="textNoShape">
              <a:avLst/>
            </a:prstTxWarp>
          </a:bodyPr>
          <a:lstStyle>
            <a:lvl1pPr eaLnBrk="1" hangingPunct="1">
              <a:defRPr sz="900">
                <a:cs typeface="Arial" panose="020B0604020202020204" pitchFamily="34" charset="0"/>
              </a:defRPr>
            </a:lvl1pPr>
          </a:lstStyle>
          <a:p>
            <a:pPr>
              <a:defRPr/>
            </a:pPr>
            <a:r>
              <a:rPr lang="en-GB" altLang="en-US"/>
              <a:t>© 2012 Pearson Education, Inc.</a:t>
            </a:r>
          </a:p>
        </p:txBody>
      </p:sp>
    </p:spTree>
  </p:cSld>
  <p:clrMap bg1="lt1" tx1="dk1" bg2="lt2" tx2="dk2" accent1="accent1" accent2="accent2" accent3="accent3" accent4="accent4" accent5="accent5" accent6="accent6" hlink="hlink" folHlink="folHlink"/>
  <p:sldLayoutIdLst>
    <p:sldLayoutId id="2147483884"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sldNum="0" hdr="0" dt="0"/>
  <p:txStyles>
    <p:titleStyle>
      <a:lvl1pPr algn="l" rtl="0" eaLnBrk="0" fontAlgn="base" hangingPunct="0">
        <a:spcBef>
          <a:spcPct val="50000"/>
        </a:spcBef>
        <a:spcAft>
          <a:spcPct val="0"/>
        </a:spcAft>
        <a:defRPr sz="3200" b="1">
          <a:solidFill>
            <a:srgbClr val="008B5D"/>
          </a:solidFill>
          <a:latin typeface="+mj-lt"/>
          <a:ea typeface="ＭＳ Ｐゴシック" charset="0"/>
          <a:cs typeface="+mj-cs"/>
        </a:defRPr>
      </a:lvl1pPr>
      <a:lvl2pPr algn="l" rtl="0" eaLnBrk="0" fontAlgn="base" hangingPunct="0">
        <a:spcBef>
          <a:spcPct val="50000"/>
        </a:spcBef>
        <a:spcAft>
          <a:spcPct val="0"/>
        </a:spcAft>
        <a:defRPr sz="3200" b="1">
          <a:solidFill>
            <a:srgbClr val="008B5D"/>
          </a:solidFill>
          <a:latin typeface="Arial" charset="0"/>
          <a:ea typeface="ＭＳ Ｐゴシック" charset="0"/>
          <a:cs typeface="Arial" charset="0"/>
        </a:defRPr>
      </a:lvl2pPr>
      <a:lvl3pPr algn="l" rtl="0" eaLnBrk="0" fontAlgn="base" hangingPunct="0">
        <a:spcBef>
          <a:spcPct val="50000"/>
        </a:spcBef>
        <a:spcAft>
          <a:spcPct val="0"/>
        </a:spcAft>
        <a:defRPr sz="3200" b="1">
          <a:solidFill>
            <a:srgbClr val="008B5D"/>
          </a:solidFill>
          <a:latin typeface="Arial" charset="0"/>
          <a:ea typeface="ＭＳ Ｐゴシック" charset="0"/>
          <a:cs typeface="Arial" charset="0"/>
        </a:defRPr>
      </a:lvl3pPr>
      <a:lvl4pPr algn="l" rtl="0" eaLnBrk="0" fontAlgn="base" hangingPunct="0">
        <a:spcBef>
          <a:spcPct val="50000"/>
        </a:spcBef>
        <a:spcAft>
          <a:spcPct val="0"/>
        </a:spcAft>
        <a:defRPr sz="3200" b="1">
          <a:solidFill>
            <a:srgbClr val="008B5D"/>
          </a:solidFill>
          <a:latin typeface="Arial" charset="0"/>
          <a:ea typeface="ＭＳ Ｐゴシック" charset="0"/>
          <a:cs typeface="Arial" charset="0"/>
        </a:defRPr>
      </a:lvl4pPr>
      <a:lvl5pPr algn="l" rtl="0" eaLnBrk="0" fontAlgn="base" hangingPunct="0">
        <a:spcBef>
          <a:spcPct val="50000"/>
        </a:spcBef>
        <a:spcAft>
          <a:spcPct val="0"/>
        </a:spcAft>
        <a:defRPr sz="3200" b="1">
          <a:solidFill>
            <a:srgbClr val="008B5D"/>
          </a:solidFill>
          <a:latin typeface="Arial" charset="0"/>
          <a:ea typeface="ＭＳ Ｐゴシック" charset="0"/>
          <a:cs typeface="Arial" charset="0"/>
        </a:defRPr>
      </a:lvl5pPr>
      <a:lvl6pPr marL="457200" algn="l" rtl="0" fontAlgn="base">
        <a:spcBef>
          <a:spcPct val="50000"/>
        </a:spcBef>
        <a:spcAft>
          <a:spcPct val="0"/>
        </a:spcAft>
        <a:defRPr sz="3200" b="1">
          <a:solidFill>
            <a:srgbClr val="008B5D"/>
          </a:solidFill>
          <a:latin typeface="Arial" charset="0"/>
          <a:cs typeface="Arial" charset="0"/>
        </a:defRPr>
      </a:lvl6pPr>
      <a:lvl7pPr marL="914400" algn="l" rtl="0" fontAlgn="base">
        <a:spcBef>
          <a:spcPct val="50000"/>
        </a:spcBef>
        <a:spcAft>
          <a:spcPct val="0"/>
        </a:spcAft>
        <a:defRPr sz="3200" b="1">
          <a:solidFill>
            <a:srgbClr val="008B5D"/>
          </a:solidFill>
          <a:latin typeface="Arial" charset="0"/>
          <a:cs typeface="Arial" charset="0"/>
        </a:defRPr>
      </a:lvl7pPr>
      <a:lvl8pPr marL="1371600" algn="l" rtl="0" fontAlgn="base">
        <a:spcBef>
          <a:spcPct val="50000"/>
        </a:spcBef>
        <a:spcAft>
          <a:spcPct val="0"/>
        </a:spcAft>
        <a:defRPr sz="3200" b="1">
          <a:solidFill>
            <a:srgbClr val="008B5D"/>
          </a:solidFill>
          <a:latin typeface="Arial" charset="0"/>
          <a:cs typeface="Arial" charset="0"/>
        </a:defRPr>
      </a:lvl8pPr>
      <a:lvl9pPr marL="1828800" algn="l" rtl="0" fontAlgn="base">
        <a:spcBef>
          <a:spcPct val="50000"/>
        </a:spcBef>
        <a:spcAft>
          <a:spcPct val="0"/>
        </a:spcAft>
        <a:defRPr sz="3200" b="1">
          <a:solidFill>
            <a:srgbClr val="008B5D"/>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hyperlink" Target="https://www.pbs.org/video/the-serengeti-rules-41dfr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ontana.edu/screel/teaching/bioe-370/documents/simpson%20shannon.xls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ontana.edu/screel/teaching/bioe-370/documents/simpson%20shannon.xls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noChangeArrowheads="1"/>
          </p:cNvSpPr>
          <p:nvPr>
            <p:ph type="title"/>
          </p:nvPr>
        </p:nvSpPr>
        <p:spPr>
          <a:xfrm>
            <a:off x="0" y="0"/>
            <a:ext cx="9144000" cy="584775"/>
          </a:xfrm>
        </p:spPr>
        <p:txBody>
          <a:bodyPr/>
          <a:lstStyle/>
          <a:p>
            <a:r>
              <a:rPr lang="en-US" altLang="en-US" dirty="0" smtClean="0">
                <a:ea typeface="ＭＳ Ｐゴシック" panose="020B0600070205080204" pitchFamily="34" charset="-128"/>
              </a:rPr>
              <a:t>Community and Ecosystem Ecology</a:t>
            </a:r>
          </a:p>
        </p:txBody>
      </p:sp>
      <p:sp>
        <p:nvSpPr>
          <p:cNvPr id="3" name="Content Placeholder 2"/>
          <p:cNvSpPr>
            <a:spLocks noGrp="1" noChangeArrowheads="1"/>
          </p:cNvSpPr>
          <p:nvPr>
            <p:ph idx="1"/>
          </p:nvPr>
        </p:nvSpPr>
        <p:spPr>
          <a:xfrm>
            <a:off x="457199" y="1027371"/>
            <a:ext cx="8229600" cy="770299"/>
          </a:xfrm>
        </p:spPr>
        <p:txBody>
          <a:bodyPr/>
          <a:lstStyle/>
          <a:p>
            <a:pPr marL="0" indent="0">
              <a:buNone/>
            </a:pPr>
            <a:r>
              <a:rPr lang="en-US" altLang="en-US" sz="2000" dirty="0" smtClean="0">
                <a:ea typeface="ＭＳ Ｐゴシック" panose="020B0600070205080204" pitchFamily="34" charset="-128"/>
              </a:rPr>
              <a:t>Community = set of populations that occupy a given area, interacting directly or indirectly</a:t>
            </a:r>
          </a:p>
          <a:p>
            <a:pPr marL="0" indent="0">
              <a:buNone/>
            </a:pPr>
            <a:endParaRPr lang="en-US" altLang="en-US" dirty="0" smtClean="0">
              <a:ea typeface="ＭＳ Ｐゴシック" panose="020B0600070205080204" pitchFamily="34" charset="-128"/>
            </a:endParaRPr>
          </a:p>
        </p:txBody>
      </p:sp>
      <p:sp>
        <p:nvSpPr>
          <p:cNvPr id="15363" name="Line 9"/>
          <p:cNvSpPr>
            <a:spLocks noChangeShapeType="1"/>
          </p:cNvSpPr>
          <p:nvPr/>
        </p:nvSpPr>
        <p:spPr bwMode="auto">
          <a:xfrm>
            <a:off x="204787" y="914400"/>
            <a:ext cx="8734425" cy="0"/>
          </a:xfrm>
          <a:prstGeom prst="line">
            <a:avLst/>
          </a:prstGeom>
          <a:noFill/>
          <a:ln w="44450">
            <a:solidFill>
              <a:srgbClr val="008B5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3"/>
          <p:cNvGrpSpPr/>
          <p:nvPr/>
        </p:nvGrpSpPr>
        <p:grpSpPr>
          <a:xfrm>
            <a:off x="533400" y="1910640"/>
            <a:ext cx="8299484" cy="4707980"/>
            <a:chOff x="533400" y="1910640"/>
            <a:chExt cx="8299484" cy="4707980"/>
          </a:xfrm>
        </p:grpSpPr>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10640"/>
              <a:ext cx="8299484" cy="470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6837" y="6172200"/>
              <a:ext cx="3865161" cy="369332"/>
            </a:xfrm>
            <a:prstGeom prst="rect">
              <a:avLst/>
            </a:prstGeom>
            <a:noFill/>
          </p:spPr>
          <p:txBody>
            <a:bodyPr wrap="none" rtlCol="0">
              <a:spAutoFit/>
            </a:bodyPr>
            <a:lstStyle/>
            <a:p>
              <a:r>
                <a:rPr lang="en-US" dirty="0" smtClean="0">
                  <a:solidFill>
                    <a:schemeClr val="bg1"/>
                  </a:solidFill>
                </a:rPr>
                <a:t>CH 16, 19.6 – 19.9, OH Set 18 &amp; 19</a:t>
              </a:r>
              <a:endParaRPr lang="en-US" dirty="0">
                <a:solidFill>
                  <a:schemeClr val="bg1"/>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6" name="Picture 2" descr="File:Elephants at Amboseli national park against Mount Kilimanja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2343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2" descr="Elephant Damage. © IUC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41687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descr="http://www.mytripblog.org/mod/file/thumbnail.php?file_guid=178975&amp;size=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663" y="1371600"/>
            <a:ext cx="431958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Screen Shot 2018-11-19 at 1.07.3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20000">
            <a:off x="4776788" y="1814513"/>
            <a:ext cx="42989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3" descr="Screen Shot 2018-11-19 at 1.07.21 PM.png"/>
          <p:cNvPicPr>
            <a:picLocks noChangeAspect="1"/>
          </p:cNvPicPr>
          <p:nvPr/>
        </p:nvPicPr>
        <p:blipFill>
          <a:blip r:embed="rId4">
            <a:extLst>
              <a:ext uri="{28A0092B-C50C-407E-A947-70E740481C1C}">
                <a14:useLocalDpi xmlns:a14="http://schemas.microsoft.com/office/drawing/2010/main" val="0"/>
              </a:ext>
            </a:extLst>
          </a:blip>
          <a:srcRect t="4140"/>
          <a:stretch>
            <a:fillRect/>
          </a:stretch>
        </p:blipFill>
        <p:spPr bwMode="auto">
          <a:xfrm rot="120000">
            <a:off x="-279400" y="293688"/>
            <a:ext cx="5048250" cy="593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4"/>
          <p:cNvSpPr txBox="1">
            <a:spLocks noChangeArrowheads="1"/>
          </p:cNvSpPr>
          <p:nvPr/>
        </p:nvSpPr>
        <p:spPr bwMode="auto">
          <a:xfrm>
            <a:off x="4876800" y="636588"/>
            <a:ext cx="40576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200"/>
              <a:t>Elephants as keystone species</a:t>
            </a:r>
          </a:p>
        </p:txBody>
      </p:sp>
      <p:sp>
        <p:nvSpPr>
          <p:cNvPr id="33796" name="TextBox 1"/>
          <p:cNvSpPr txBox="1">
            <a:spLocks noChangeArrowheads="1"/>
          </p:cNvSpPr>
          <p:nvPr/>
        </p:nvSpPr>
        <p:spPr bwMode="auto">
          <a:xfrm>
            <a:off x="304800" y="6496050"/>
            <a:ext cx="1665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Figs 16.4 and 16.5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2" descr="The sea otters feasting on sea urchins helped the growth of kelp forests, which can sequester at least 0.18 kg of carbon from the atmosphere for every square metre of otter occupied coastal wa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7108825"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1"/>
          <p:cNvSpPr txBox="1">
            <a:spLocks noChangeArrowheads="1"/>
          </p:cNvSpPr>
          <p:nvPr/>
        </p:nvSpPr>
        <p:spPr bwMode="auto">
          <a:xfrm>
            <a:off x="6515100" y="5948363"/>
            <a:ext cx="1501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b="1">
                <a:solidFill>
                  <a:schemeClr val="bg1"/>
                </a:solidFill>
              </a:rPr>
              <a:t>Sea otter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8914" name="Picture 2" descr="sea-otter-urchin-buff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2264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4" descr="Purple Urch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4931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2"/>
          <p:cNvSpPr txBox="1">
            <a:spLocks noChangeArrowheads="1"/>
          </p:cNvSpPr>
          <p:nvPr/>
        </p:nvSpPr>
        <p:spPr bwMode="auto">
          <a:xfrm>
            <a:off x="6781800" y="5510213"/>
            <a:ext cx="1757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b="1">
                <a:solidFill>
                  <a:schemeClr val="bg1"/>
                </a:solidFill>
              </a:rPr>
              <a:t>Sea urchin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2" descr="http://www.californiasciencecenter.org/Exhibits/WorldOfEcology/ForestZone/KelpForest/images/Island-kelp-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404100"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2"/>
          <p:cNvSpPr txBox="1">
            <a:spLocks noChangeArrowheads="1"/>
          </p:cNvSpPr>
          <p:nvPr/>
        </p:nvSpPr>
        <p:spPr bwMode="auto">
          <a:xfrm>
            <a:off x="7308850" y="5724525"/>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b="1">
                <a:solidFill>
                  <a:schemeClr val="bg1"/>
                </a:solidFill>
              </a:rPr>
              <a:t>Kelp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734605" y="72439"/>
            <a:ext cx="1452642" cy="830997"/>
          </a:xfrm>
          <a:prstGeom prst="rect">
            <a:avLst/>
          </a:prstGeom>
          <a:noFill/>
        </p:spPr>
        <p:txBody>
          <a:bodyPr wrap="none" rtlCol="0">
            <a:spAutoFit/>
          </a:bodyPr>
          <a:lstStyle/>
          <a:p>
            <a:r>
              <a:rPr lang="en-US" sz="2400" b="1" dirty="0" smtClean="0"/>
              <a:t>Trophic</a:t>
            </a:r>
          </a:p>
          <a:p>
            <a:r>
              <a:rPr lang="en-US" sz="2400" b="1" dirty="0" smtClean="0"/>
              <a:t>Cascade</a:t>
            </a:r>
            <a:endParaRPr lang="en-US" sz="2400" b="1" dirty="0"/>
          </a:p>
        </p:txBody>
      </p:sp>
      <p:grpSp>
        <p:nvGrpSpPr>
          <p:cNvPr id="26" name="Group 25"/>
          <p:cNvGrpSpPr/>
          <p:nvPr/>
        </p:nvGrpSpPr>
        <p:grpSpPr>
          <a:xfrm>
            <a:off x="1371600" y="269618"/>
            <a:ext cx="6284913" cy="6621039"/>
            <a:chOff x="1998662" y="82180"/>
            <a:chExt cx="6284913" cy="6621039"/>
          </a:xfrm>
        </p:grpSpPr>
        <p:grpSp>
          <p:nvGrpSpPr>
            <p:cNvPr id="25" name="Group 24"/>
            <p:cNvGrpSpPr/>
            <p:nvPr/>
          </p:nvGrpSpPr>
          <p:grpSpPr>
            <a:xfrm>
              <a:off x="1998662" y="82180"/>
              <a:ext cx="3165475" cy="6621039"/>
              <a:chOff x="1998662" y="82180"/>
              <a:chExt cx="3165475" cy="6621039"/>
            </a:xfrm>
          </p:grpSpPr>
          <p:cxnSp>
            <p:nvCxnSpPr>
              <p:cNvPr id="6" name="Straight Connector 5"/>
              <p:cNvCxnSpPr>
                <a:cxnSpLocks/>
              </p:cNvCxnSpPr>
              <p:nvPr/>
            </p:nvCxnSpPr>
            <p:spPr>
              <a:xfrm>
                <a:off x="2801937" y="82180"/>
                <a:ext cx="0" cy="1712489"/>
              </a:xfrm>
              <a:prstGeom prst="line">
                <a:avLst/>
              </a:prstGeom>
              <a:ln w="38100"/>
            </p:spPr>
            <p:style>
              <a:lnRef idx="1">
                <a:schemeClr val="dk1"/>
              </a:lnRef>
              <a:fillRef idx="0">
                <a:schemeClr val="dk1"/>
              </a:fillRef>
              <a:effectRef idx="0">
                <a:schemeClr val="dk1"/>
              </a:effectRef>
              <a:fontRef idx="minor">
                <a:schemeClr val="tx1"/>
              </a:fontRef>
            </p:style>
          </p:cxnSp>
          <p:grpSp>
            <p:nvGrpSpPr>
              <p:cNvPr id="16" name="Group 15"/>
              <p:cNvGrpSpPr/>
              <p:nvPr/>
            </p:nvGrpSpPr>
            <p:grpSpPr>
              <a:xfrm>
                <a:off x="1998662" y="82180"/>
                <a:ext cx="3165475" cy="6621039"/>
                <a:chOff x="2778125" y="203624"/>
                <a:chExt cx="3165475" cy="6621039"/>
              </a:xfrm>
            </p:grpSpPr>
            <p:cxnSp>
              <p:nvCxnSpPr>
                <p:cNvPr id="7" name="Straight Connector 6"/>
                <p:cNvCxnSpPr>
                  <a:cxnSpLocks/>
                </p:cNvCxnSpPr>
                <p:nvPr/>
              </p:nvCxnSpPr>
              <p:spPr>
                <a:xfrm flipH="1">
                  <a:off x="3581400" y="1916113"/>
                  <a:ext cx="2286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p:cNvCxnSpPr>
                  <a:cxnSpLocks/>
                </p:cNvCxnSpPr>
                <p:nvPr/>
              </p:nvCxnSpPr>
              <p:spPr>
                <a:xfrm>
                  <a:off x="3581400" y="2373313"/>
                  <a:ext cx="0" cy="175260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p:cNvCxnSpPr>
                  <a:cxnSpLocks/>
                </p:cNvCxnSpPr>
                <p:nvPr/>
              </p:nvCxnSpPr>
              <p:spPr>
                <a:xfrm flipH="1">
                  <a:off x="3581400" y="4114800"/>
                  <a:ext cx="22098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p:cNvCxnSpPr>
                  <a:cxnSpLocks/>
                </p:cNvCxnSpPr>
                <p:nvPr/>
              </p:nvCxnSpPr>
              <p:spPr>
                <a:xfrm>
                  <a:off x="3657600" y="4648200"/>
                  <a:ext cx="0" cy="1795463"/>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p:cNvCxnSpPr>
                  <a:cxnSpLocks/>
                </p:cNvCxnSpPr>
                <p:nvPr/>
              </p:nvCxnSpPr>
              <p:spPr>
                <a:xfrm flipH="1">
                  <a:off x="3657600" y="6443663"/>
                  <a:ext cx="2286000" cy="0"/>
                </a:xfrm>
                <a:prstGeom prst="line">
                  <a:avLst/>
                </a:prstGeom>
                <a:ln w="38100"/>
              </p:spPr>
              <p:style>
                <a:lnRef idx="1">
                  <a:schemeClr val="dk1"/>
                </a:lnRef>
                <a:fillRef idx="0">
                  <a:schemeClr val="dk1"/>
                </a:fillRef>
                <a:effectRef idx="0">
                  <a:schemeClr val="dk1"/>
                </a:effectRef>
                <a:fontRef idx="minor">
                  <a:schemeClr val="tx1"/>
                </a:fontRef>
              </p:style>
            </p:cxnSp>
            <p:sp>
              <p:nvSpPr>
                <p:cNvPr id="40968" name="TextBox 19"/>
                <p:cNvSpPr txBox="1">
                  <a:spLocks noChangeArrowheads="1"/>
                </p:cNvSpPr>
                <p:nvPr/>
              </p:nvSpPr>
              <p:spPr bwMode="auto">
                <a:xfrm>
                  <a:off x="4341813" y="1916113"/>
                  <a:ext cx="688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t>Time</a:t>
                  </a:r>
                </a:p>
              </p:txBody>
            </p:sp>
            <p:sp>
              <p:nvSpPr>
                <p:cNvPr id="40969" name="TextBox 20"/>
                <p:cNvSpPr txBox="1">
                  <a:spLocks noChangeArrowheads="1"/>
                </p:cNvSpPr>
                <p:nvPr/>
              </p:nvSpPr>
              <p:spPr bwMode="auto">
                <a:xfrm>
                  <a:off x="4379913" y="6456363"/>
                  <a:ext cx="68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Time</a:t>
                  </a:r>
                </a:p>
              </p:txBody>
            </p:sp>
            <p:sp>
              <p:nvSpPr>
                <p:cNvPr id="40970" name="TextBox 21"/>
                <p:cNvSpPr txBox="1">
                  <a:spLocks noChangeArrowheads="1"/>
                </p:cNvSpPr>
                <p:nvPr/>
              </p:nvSpPr>
              <p:spPr bwMode="auto">
                <a:xfrm>
                  <a:off x="4341813" y="4135438"/>
                  <a:ext cx="688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t>Time</a:t>
                  </a:r>
                </a:p>
              </p:txBody>
            </p:sp>
            <p:sp>
              <p:nvSpPr>
                <p:cNvPr id="40971" name="TextBox 22"/>
                <p:cNvSpPr txBox="1">
                  <a:spLocks noChangeArrowheads="1"/>
                </p:cNvSpPr>
                <p:nvPr/>
              </p:nvSpPr>
              <p:spPr bwMode="auto">
                <a:xfrm rot="16200000">
                  <a:off x="2268961" y="722997"/>
                  <a:ext cx="16850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t>Otter biomass </a:t>
                  </a:r>
                </a:p>
                <a:p>
                  <a:pPr eaLnBrk="1" hangingPunct="1">
                    <a:spcBef>
                      <a:spcPct val="0"/>
                    </a:spcBef>
                    <a:buFontTx/>
                    <a:buNone/>
                  </a:pPr>
                  <a:endParaRPr lang="en-US" altLang="en-US" sz="1800" dirty="0"/>
                </a:p>
              </p:txBody>
            </p:sp>
            <p:sp>
              <p:nvSpPr>
                <p:cNvPr id="40972" name="TextBox 23"/>
                <p:cNvSpPr txBox="1">
                  <a:spLocks noChangeArrowheads="1"/>
                </p:cNvSpPr>
                <p:nvPr/>
              </p:nvSpPr>
              <p:spPr bwMode="auto">
                <a:xfrm rot="16200000">
                  <a:off x="2201069" y="2944019"/>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t>urchin biomass </a:t>
                  </a:r>
                </a:p>
                <a:p>
                  <a:pPr eaLnBrk="1" hangingPunct="1">
                    <a:spcBef>
                      <a:spcPct val="0"/>
                    </a:spcBef>
                    <a:buFontTx/>
                    <a:buNone/>
                  </a:pPr>
                  <a:endParaRPr lang="en-US" altLang="en-US" sz="1800" dirty="0"/>
                </a:p>
              </p:txBody>
            </p:sp>
            <p:sp>
              <p:nvSpPr>
                <p:cNvPr id="40973" name="TextBox 24"/>
                <p:cNvSpPr txBox="1">
                  <a:spLocks noChangeArrowheads="1"/>
                </p:cNvSpPr>
                <p:nvPr/>
              </p:nvSpPr>
              <p:spPr bwMode="auto">
                <a:xfrm rot="16200000">
                  <a:off x="2386511" y="5233085"/>
                  <a:ext cx="15055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t>Kelp density </a:t>
                  </a:r>
                </a:p>
                <a:p>
                  <a:pPr eaLnBrk="1" hangingPunct="1">
                    <a:spcBef>
                      <a:spcPct val="0"/>
                    </a:spcBef>
                    <a:buFontTx/>
                    <a:buNone/>
                  </a:pPr>
                  <a:endParaRPr lang="en-US" altLang="en-US" sz="1800" dirty="0"/>
                </a:p>
              </p:txBody>
            </p:sp>
            <p:cxnSp>
              <p:nvCxnSpPr>
                <p:cNvPr id="5" name="Straight Connector 4"/>
                <p:cNvCxnSpPr/>
                <p:nvPr/>
              </p:nvCxnSpPr>
              <p:spPr>
                <a:xfrm>
                  <a:off x="3886200" y="457200"/>
                  <a:ext cx="1905000" cy="1066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891643" y="5022850"/>
                  <a:ext cx="1905000" cy="1066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3820886" y="2757715"/>
                  <a:ext cx="1981200" cy="959984"/>
                </a:xfrm>
                <a:prstGeom prst="line">
                  <a:avLst/>
                </a:prstGeom>
                <a:ln w="28575"/>
              </p:spPr>
              <p:style>
                <a:lnRef idx="1">
                  <a:schemeClr val="dk1"/>
                </a:lnRef>
                <a:fillRef idx="0">
                  <a:schemeClr val="dk1"/>
                </a:fillRef>
                <a:effectRef idx="0">
                  <a:schemeClr val="dk1"/>
                </a:effectRef>
                <a:fontRef idx="minor">
                  <a:schemeClr val="tx1"/>
                </a:fontRef>
              </p:style>
            </p:cxnSp>
          </p:grpSp>
        </p:grpSp>
        <p:grpSp>
          <p:nvGrpSpPr>
            <p:cNvPr id="23" name="Group 22"/>
            <p:cNvGrpSpPr/>
            <p:nvPr/>
          </p:nvGrpSpPr>
          <p:grpSpPr>
            <a:xfrm>
              <a:off x="5772150" y="536575"/>
              <a:ext cx="2511425" cy="5441383"/>
              <a:chOff x="5772150" y="536575"/>
              <a:chExt cx="2511425" cy="5441383"/>
            </a:xfrm>
          </p:grpSpPr>
          <p:sp>
            <p:nvSpPr>
              <p:cNvPr id="18" name="Curved Left Arrow 17"/>
              <p:cNvSpPr/>
              <p:nvPr/>
            </p:nvSpPr>
            <p:spPr>
              <a:xfrm>
                <a:off x="5772150" y="1100797"/>
                <a:ext cx="533400" cy="1675658"/>
              </a:xfrm>
              <a:prstGeom prst="curved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8" name="Curved Left Arrow 27"/>
              <p:cNvSpPr/>
              <p:nvPr/>
            </p:nvSpPr>
            <p:spPr>
              <a:xfrm>
                <a:off x="5845400" y="3546052"/>
                <a:ext cx="533400" cy="1675658"/>
              </a:xfrm>
              <a:prstGeom prst="curved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1" name="Minus 20"/>
              <p:cNvSpPr/>
              <p:nvPr/>
            </p:nvSpPr>
            <p:spPr>
              <a:xfrm>
                <a:off x="7369175" y="536575"/>
                <a:ext cx="914400" cy="914400"/>
              </a:xfrm>
              <a:prstGeom prst="mathMinus">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2" name="Plus 21"/>
              <p:cNvSpPr/>
              <p:nvPr/>
            </p:nvSpPr>
            <p:spPr>
              <a:xfrm>
                <a:off x="7369175" y="2636271"/>
                <a:ext cx="914400" cy="914400"/>
              </a:xfrm>
              <a:prstGeom prst="mathPl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Minus 30"/>
              <p:cNvSpPr/>
              <p:nvPr/>
            </p:nvSpPr>
            <p:spPr>
              <a:xfrm>
                <a:off x="7346950" y="5063558"/>
                <a:ext cx="914400" cy="914400"/>
              </a:xfrm>
              <a:prstGeom prst="mathMin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27" name="TextBox 26"/>
          <p:cNvSpPr txBox="1"/>
          <p:nvPr/>
        </p:nvSpPr>
        <p:spPr>
          <a:xfrm>
            <a:off x="8292512" y="950380"/>
            <a:ext cx="356188" cy="461665"/>
          </a:xfrm>
          <a:prstGeom prst="rect">
            <a:avLst/>
          </a:prstGeom>
          <a:noFill/>
        </p:spPr>
        <p:txBody>
          <a:bodyPr wrap="none" rtlCol="0">
            <a:spAutoFit/>
          </a:bodyPr>
          <a:lstStyle/>
          <a:p>
            <a:r>
              <a:rPr lang="en-US" sz="2400" b="1" dirty="0" smtClean="0"/>
              <a:t>1</a:t>
            </a:r>
            <a:endParaRPr lang="en-US" sz="2400" b="1" dirty="0"/>
          </a:p>
        </p:txBody>
      </p:sp>
      <p:sp>
        <p:nvSpPr>
          <p:cNvPr id="37" name="TextBox 36"/>
          <p:cNvSpPr txBox="1"/>
          <p:nvPr/>
        </p:nvSpPr>
        <p:spPr>
          <a:xfrm>
            <a:off x="8241124" y="3050076"/>
            <a:ext cx="356188" cy="461665"/>
          </a:xfrm>
          <a:prstGeom prst="rect">
            <a:avLst/>
          </a:prstGeom>
          <a:noFill/>
        </p:spPr>
        <p:txBody>
          <a:bodyPr wrap="none" rtlCol="0">
            <a:spAutoFit/>
          </a:bodyPr>
          <a:lstStyle/>
          <a:p>
            <a:r>
              <a:rPr lang="en-US" sz="2400" b="1" dirty="0" smtClean="0"/>
              <a:t>2</a:t>
            </a:r>
            <a:endParaRPr lang="en-US" sz="2400" b="1" dirty="0"/>
          </a:p>
        </p:txBody>
      </p:sp>
      <p:sp>
        <p:nvSpPr>
          <p:cNvPr id="38" name="TextBox 37"/>
          <p:cNvSpPr txBox="1"/>
          <p:nvPr/>
        </p:nvSpPr>
        <p:spPr>
          <a:xfrm>
            <a:off x="8292512" y="5477363"/>
            <a:ext cx="356188" cy="461665"/>
          </a:xfrm>
          <a:prstGeom prst="rect">
            <a:avLst/>
          </a:prstGeom>
          <a:noFill/>
        </p:spPr>
        <p:txBody>
          <a:bodyPr wrap="none" rtlCol="0">
            <a:spAutoFit/>
          </a:bodyPr>
          <a:lstStyle/>
          <a:p>
            <a:r>
              <a:rPr lang="en-US" sz="2400" b="1" dirty="0"/>
              <a:t>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978525" cy="668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3525"/>
            <a:ext cx="4822825" cy="633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TextBox 2"/>
          <p:cNvSpPr txBox="1">
            <a:spLocks noChangeArrowheads="1"/>
          </p:cNvSpPr>
          <p:nvPr/>
        </p:nvSpPr>
        <p:spPr bwMode="auto">
          <a:xfrm>
            <a:off x="5486400" y="2362200"/>
            <a:ext cx="3352800" cy="21236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200" b="1" dirty="0" smtClean="0"/>
              <a:t>Otter</a:t>
            </a:r>
            <a:r>
              <a:rPr lang="en-US" altLang="en-US" sz="2200" b="1" baseline="30000" dirty="0" smtClean="0"/>
              <a:t>1</a:t>
            </a:r>
            <a:r>
              <a:rPr lang="en-US" altLang="en-US" sz="2200" dirty="0" smtClean="0"/>
              <a:t> </a:t>
            </a:r>
            <a:r>
              <a:rPr lang="en-US" altLang="en-US" sz="2200" dirty="0"/>
              <a:t>presence increases </a:t>
            </a:r>
          </a:p>
          <a:p>
            <a:pPr eaLnBrk="1" hangingPunct="1">
              <a:spcBef>
                <a:spcPct val="0"/>
              </a:spcBef>
              <a:buFontTx/>
              <a:buNone/>
            </a:pPr>
            <a:r>
              <a:rPr lang="en-US" altLang="en-US" sz="2200" b="1" dirty="0" smtClean="0"/>
              <a:t>kelp</a:t>
            </a:r>
            <a:r>
              <a:rPr lang="en-US" altLang="en-US" sz="2200" b="1" baseline="30000" dirty="0" smtClean="0"/>
              <a:t>2</a:t>
            </a:r>
            <a:r>
              <a:rPr lang="en-US" altLang="en-US" sz="2200" dirty="0" smtClean="0"/>
              <a:t> </a:t>
            </a:r>
            <a:r>
              <a:rPr lang="en-US" altLang="en-US" sz="2200" dirty="0"/>
              <a:t>density</a:t>
            </a:r>
            <a:r>
              <a:rPr lang="en-US" altLang="en-US" sz="2200" dirty="0" smtClean="0"/>
              <a:t>…</a:t>
            </a:r>
          </a:p>
          <a:p>
            <a:pPr eaLnBrk="1" hangingPunct="1">
              <a:spcBef>
                <a:spcPct val="0"/>
              </a:spcBef>
              <a:buFontTx/>
              <a:buNone/>
            </a:pPr>
            <a:endParaRPr lang="en-US" altLang="en-US" sz="2200" dirty="0"/>
          </a:p>
          <a:p>
            <a:pPr eaLnBrk="1" hangingPunct="1">
              <a:spcBef>
                <a:spcPct val="0"/>
              </a:spcBef>
              <a:buFontTx/>
              <a:buNone/>
            </a:pPr>
            <a:r>
              <a:rPr lang="en-US" altLang="en-US" sz="2200" dirty="0" smtClean="0"/>
              <a:t>… by decreasing </a:t>
            </a:r>
            <a:r>
              <a:rPr lang="en-US" altLang="en-US" sz="2200" b="1" dirty="0" smtClean="0"/>
              <a:t>urchin</a:t>
            </a:r>
            <a:r>
              <a:rPr lang="en-US" altLang="en-US" sz="2200" b="1" baseline="30000" dirty="0" smtClean="0"/>
              <a:t>3</a:t>
            </a:r>
            <a:r>
              <a:rPr lang="en-US" altLang="en-US" sz="2200" dirty="0" smtClean="0"/>
              <a:t> </a:t>
            </a:r>
            <a:r>
              <a:rPr lang="en-US" altLang="en-US" sz="2200" dirty="0"/>
              <a:t>density.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Grp="1" noChangeArrowheads="1"/>
          </p:cNvSpPr>
          <p:nvPr>
            <p:ph type="body" idx="1"/>
          </p:nvPr>
        </p:nvSpPr>
        <p:spPr>
          <a:xfrm>
            <a:off x="304800" y="1008171"/>
            <a:ext cx="8229600" cy="5106987"/>
          </a:xfrm>
        </p:spPr>
        <p:txBody>
          <a:bodyPr/>
          <a:lstStyle/>
          <a:p>
            <a:pPr marL="0" indent="0" eaLnBrk="1" hangingPunct="1">
              <a:buFontTx/>
              <a:buNone/>
              <a:defRPr/>
            </a:pPr>
            <a:r>
              <a:rPr lang="en-US" altLang="en-US" sz="2800" dirty="0" smtClean="0">
                <a:ea typeface="+mn-ea"/>
                <a:cs typeface="+mn-cs"/>
              </a:rPr>
              <a:t>Communities have </a:t>
            </a:r>
            <a:r>
              <a:rPr lang="en-US" altLang="en-US" sz="2800" i="1" dirty="0" smtClean="0">
                <a:ea typeface="+mn-ea"/>
                <a:cs typeface="+mn-cs"/>
              </a:rPr>
              <a:t>emergent </a:t>
            </a:r>
            <a:r>
              <a:rPr lang="en-US" altLang="en-US" sz="2800" i="1" dirty="0">
                <a:ea typeface="+mn-ea"/>
                <a:cs typeface="+mn-cs"/>
              </a:rPr>
              <a:t>properties</a:t>
            </a:r>
            <a:r>
              <a:rPr lang="en-US" altLang="en-US" sz="2800" dirty="0">
                <a:ea typeface="+mn-ea"/>
                <a:cs typeface="+mn-cs"/>
              </a:rPr>
              <a:t> </a:t>
            </a:r>
            <a:r>
              <a:rPr lang="en-US" altLang="en-US" sz="2800" dirty="0" smtClean="0">
                <a:ea typeface="+mn-ea"/>
                <a:cs typeface="+mn-cs"/>
              </a:rPr>
              <a:t>above </a:t>
            </a:r>
            <a:r>
              <a:rPr lang="en-US" altLang="en-US" sz="2800" dirty="0">
                <a:ea typeface="+mn-ea"/>
                <a:cs typeface="+mn-cs"/>
              </a:rPr>
              <a:t>the population level</a:t>
            </a:r>
            <a:r>
              <a:rPr lang="en-US" altLang="en-US" sz="2800" i="1" dirty="0">
                <a:ea typeface="+mn-ea"/>
                <a:cs typeface="+mn-cs"/>
              </a:rPr>
              <a:t> </a:t>
            </a:r>
            <a:endParaRPr lang="en-US" altLang="en-US" sz="2800" i="1" dirty="0" smtClean="0">
              <a:ea typeface="+mn-ea"/>
              <a:cs typeface="+mn-cs"/>
            </a:endParaRPr>
          </a:p>
          <a:p>
            <a:pPr marL="0" indent="0" eaLnBrk="1" hangingPunct="1">
              <a:buFontTx/>
              <a:buNone/>
              <a:defRPr/>
            </a:pPr>
            <a:endParaRPr lang="en-US" altLang="en-US" sz="2800" i="1" dirty="0" smtClean="0">
              <a:ea typeface="+mn-ea"/>
              <a:cs typeface="+mn-cs"/>
            </a:endParaRPr>
          </a:p>
          <a:p>
            <a:pPr eaLnBrk="1" hangingPunct="1">
              <a:defRPr/>
            </a:pPr>
            <a:r>
              <a:rPr lang="en-US" altLang="en-US" sz="2400" dirty="0" smtClean="0"/>
              <a:t>Number </a:t>
            </a:r>
            <a:r>
              <a:rPr lang="en-US" altLang="en-US" sz="2400" dirty="0"/>
              <a:t>of </a:t>
            </a:r>
            <a:r>
              <a:rPr lang="en-US" altLang="en-US" sz="2400" dirty="0" smtClean="0"/>
              <a:t>species</a:t>
            </a:r>
          </a:p>
          <a:p>
            <a:pPr eaLnBrk="1" hangingPunct="1">
              <a:defRPr/>
            </a:pPr>
            <a:r>
              <a:rPr lang="en-US" altLang="en-US" sz="2400" dirty="0" smtClean="0"/>
              <a:t>Relative </a:t>
            </a:r>
            <a:r>
              <a:rPr lang="en-US" altLang="en-US" sz="2400" dirty="0"/>
              <a:t>abundance of each </a:t>
            </a:r>
            <a:r>
              <a:rPr lang="en-US" altLang="en-US" sz="2400" dirty="0" smtClean="0"/>
              <a:t>species</a:t>
            </a:r>
          </a:p>
          <a:p>
            <a:pPr eaLnBrk="1" hangingPunct="1">
              <a:defRPr/>
            </a:pPr>
            <a:r>
              <a:rPr lang="en-US" altLang="en-US" sz="2400" dirty="0" smtClean="0"/>
              <a:t>Coadaptation </a:t>
            </a:r>
            <a:r>
              <a:rPr lang="en-US" altLang="en-US" sz="2400" dirty="0"/>
              <a:t>of species within </a:t>
            </a:r>
            <a:r>
              <a:rPr lang="en-US" altLang="en-US" sz="2400" dirty="0" smtClean="0"/>
              <a:t>community</a:t>
            </a:r>
          </a:p>
          <a:p>
            <a:pPr eaLnBrk="1" hangingPunct="1">
              <a:defRPr/>
            </a:pPr>
            <a:r>
              <a:rPr lang="en-US" altLang="en-US" sz="2400" dirty="0" smtClean="0"/>
              <a:t>Trophic links </a:t>
            </a:r>
            <a:r>
              <a:rPr lang="en-US" altLang="en-US" sz="2400" dirty="0"/>
              <a:t>between </a:t>
            </a:r>
            <a:r>
              <a:rPr lang="en-US" altLang="en-US" sz="2400" dirty="0" smtClean="0"/>
              <a:t>species</a:t>
            </a:r>
          </a:p>
          <a:p>
            <a:pPr eaLnBrk="1" hangingPunct="1">
              <a:defRPr/>
            </a:pPr>
            <a:r>
              <a:rPr lang="en-US" altLang="en-US" sz="2400" dirty="0" smtClean="0"/>
              <a:t>Flow of energy or nutrients</a:t>
            </a:r>
          </a:p>
          <a:p>
            <a:pPr eaLnBrk="1" hangingPunct="1">
              <a:defRPr/>
            </a:pPr>
            <a:r>
              <a:rPr lang="en-US" altLang="en-US" sz="2400" dirty="0" smtClean="0"/>
              <a:t>Stability/Instability </a:t>
            </a:r>
            <a:endParaRPr lang="en-US" altLang="en-US" sz="2400" dirty="0"/>
          </a:p>
        </p:txBody>
      </p:sp>
      <p:grpSp>
        <p:nvGrpSpPr>
          <p:cNvPr id="4" name="Group 3"/>
          <p:cNvGrpSpPr/>
          <p:nvPr/>
        </p:nvGrpSpPr>
        <p:grpSpPr>
          <a:xfrm>
            <a:off x="6553200" y="2455606"/>
            <a:ext cx="1867214" cy="2045848"/>
            <a:chOff x="6591300" y="1981198"/>
            <a:chExt cx="1867214" cy="2045848"/>
          </a:xfrm>
        </p:grpSpPr>
        <p:sp>
          <p:nvSpPr>
            <p:cNvPr id="2" name="Right Brace 1"/>
            <p:cNvSpPr/>
            <p:nvPr/>
          </p:nvSpPr>
          <p:spPr>
            <a:xfrm>
              <a:off x="6607629" y="1981198"/>
              <a:ext cx="250371" cy="1295400"/>
            </a:xfrm>
            <a:prstGeom prst="rightBrace">
              <a:avLst/>
            </a:prstGeom>
            <a:ln w="412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6591300" y="3417446"/>
              <a:ext cx="261257" cy="609600"/>
            </a:xfrm>
            <a:prstGeom prst="rightBrace">
              <a:avLst/>
            </a:prstGeom>
            <a:ln w="412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7042742" y="2305732"/>
              <a:ext cx="1415772" cy="646331"/>
            </a:xfrm>
            <a:prstGeom prst="rect">
              <a:avLst/>
            </a:prstGeom>
            <a:noFill/>
          </p:spPr>
          <p:txBody>
            <a:bodyPr wrap="none" rtlCol="0">
              <a:spAutoFit/>
            </a:bodyPr>
            <a:lstStyle/>
            <a:p>
              <a:r>
                <a:rPr lang="en-US" dirty="0" smtClean="0"/>
                <a:t>Community </a:t>
              </a:r>
            </a:p>
            <a:p>
              <a:r>
                <a:rPr lang="en-US" dirty="0" smtClean="0"/>
                <a:t>Ecology</a:t>
              </a:r>
              <a:endParaRPr lang="en-US" dirty="0"/>
            </a:p>
          </p:txBody>
        </p:sp>
        <p:sp>
          <p:nvSpPr>
            <p:cNvPr id="9" name="TextBox 8"/>
            <p:cNvSpPr txBox="1"/>
            <p:nvPr/>
          </p:nvSpPr>
          <p:spPr>
            <a:xfrm>
              <a:off x="7042742" y="3380715"/>
              <a:ext cx="1377300" cy="646331"/>
            </a:xfrm>
            <a:prstGeom prst="rect">
              <a:avLst/>
            </a:prstGeom>
            <a:noFill/>
          </p:spPr>
          <p:txBody>
            <a:bodyPr wrap="none" rtlCol="0">
              <a:spAutoFit/>
            </a:bodyPr>
            <a:lstStyle/>
            <a:p>
              <a:r>
                <a:rPr lang="en-US" dirty="0" smtClean="0"/>
                <a:t>Ecosystem </a:t>
              </a:r>
            </a:p>
            <a:p>
              <a:r>
                <a:rPr lang="en-US" dirty="0" smtClean="0"/>
                <a:t>Ecology</a:t>
              </a:r>
              <a:endParaRPr lang="en-US" dirty="0"/>
            </a:p>
          </p:txBody>
        </p:sp>
      </p:grpSp>
      <p:sp>
        <p:nvSpPr>
          <p:cNvPr id="16386" name="Rectangle 7"/>
          <p:cNvSpPr>
            <a:spLocks noGrp="1" noChangeArrowheads="1"/>
          </p:cNvSpPr>
          <p:nvPr>
            <p:ph type="title"/>
          </p:nvPr>
        </p:nvSpPr>
        <p:spPr>
          <a:xfrm>
            <a:off x="0" y="304800"/>
            <a:ext cx="9144000" cy="579438"/>
          </a:xfrm>
        </p:spPr>
        <p:txBody>
          <a:bodyPr/>
          <a:lstStyle/>
          <a:p>
            <a:pPr eaLnBrk="1" hangingPunct="1"/>
            <a:r>
              <a:rPr lang="en-US" altLang="en-US" dirty="0" smtClean="0">
                <a:ea typeface="ＭＳ Ｐゴシック" panose="020B0600070205080204" pitchFamily="34" charset="-128"/>
              </a:rPr>
              <a:t>Community Structure &amp; Function</a:t>
            </a:r>
          </a:p>
        </p:txBody>
      </p:sp>
      <p:sp>
        <p:nvSpPr>
          <p:cNvPr id="16388" name="Line 9"/>
          <p:cNvSpPr>
            <a:spLocks noChangeShapeType="1"/>
          </p:cNvSpPr>
          <p:nvPr/>
        </p:nvSpPr>
        <p:spPr bwMode="auto">
          <a:xfrm>
            <a:off x="180975" y="914400"/>
            <a:ext cx="8734425" cy="0"/>
          </a:xfrm>
          <a:prstGeom prst="line">
            <a:avLst/>
          </a:prstGeom>
          <a:noFill/>
          <a:ln w="44450">
            <a:solidFill>
              <a:srgbClr val="008B5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3"/>
          <p:cNvPicPr>
            <a:picLocks noChangeAspect="1"/>
          </p:cNvPicPr>
          <p:nvPr/>
        </p:nvPicPr>
        <p:blipFill>
          <a:blip r:embed="rId3" cstate="print">
            <a:extLst>
              <a:ext uri="{28A0092B-C50C-407E-A947-70E740481C1C}">
                <a14:useLocalDpi xmlns:a14="http://schemas.microsoft.com/office/drawing/2010/main" val="0"/>
              </a:ext>
            </a:extLst>
          </a:blip>
          <a:srcRect t="3842"/>
          <a:stretch>
            <a:fillRect/>
          </a:stretch>
        </p:blipFill>
        <p:spPr bwMode="auto">
          <a:xfrm>
            <a:off x="5540200" y="4620531"/>
            <a:ext cx="3005086" cy="221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533400"/>
            <a:ext cx="4652962"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0" name="TextBox 2"/>
          <p:cNvSpPr txBox="1">
            <a:spLocks noChangeArrowheads="1"/>
          </p:cNvSpPr>
          <p:nvPr/>
        </p:nvSpPr>
        <p:spPr bwMode="auto">
          <a:xfrm>
            <a:off x="5334000" y="914400"/>
            <a:ext cx="37338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200" b="1" dirty="0"/>
              <a:t>OTTER RECOLONIZATION </a:t>
            </a:r>
            <a:br>
              <a:rPr lang="en-US" altLang="en-US" sz="2200" b="1" dirty="0"/>
            </a:br>
            <a:endParaRPr lang="en-US" altLang="en-US" sz="2200" b="1" dirty="0"/>
          </a:p>
          <a:p>
            <a:pPr eaLnBrk="1" hangingPunct="1">
              <a:spcBef>
                <a:spcPct val="0"/>
              </a:spcBef>
              <a:buFontTx/>
              <a:buNone/>
            </a:pPr>
            <a:r>
              <a:rPr lang="en-US" altLang="en-US" sz="2200" dirty="0"/>
              <a:t>Typically leads to urchin </a:t>
            </a:r>
            <a:r>
              <a:rPr lang="en-US" altLang="en-US" sz="2200" dirty="0" smtClean="0"/>
              <a:t>declines…</a:t>
            </a:r>
            <a:endParaRPr lang="en-US" altLang="en-US" sz="2200" dirty="0"/>
          </a:p>
          <a:p>
            <a:pPr eaLnBrk="1" hangingPunct="1">
              <a:spcBef>
                <a:spcPct val="0"/>
              </a:spcBef>
              <a:buFontTx/>
              <a:buNone/>
            </a:pPr>
            <a:endParaRPr lang="en-US" altLang="en-US" sz="2200" dirty="0" smtClean="0"/>
          </a:p>
          <a:p>
            <a:pPr eaLnBrk="1" hangingPunct="1">
              <a:spcBef>
                <a:spcPct val="0"/>
              </a:spcBef>
              <a:buFontTx/>
              <a:buNone/>
            </a:pPr>
            <a:r>
              <a:rPr lang="en-US" altLang="en-US" sz="2200" dirty="0" smtClean="0"/>
              <a:t>… and kelp increase </a:t>
            </a:r>
            <a:r>
              <a:rPr lang="en-US" altLang="en-US" sz="2200" dirty="0"/>
              <a:t>in some cases </a:t>
            </a:r>
            <a:r>
              <a:rPr lang="en-US" altLang="en-US" sz="2200" dirty="0" smtClean="0"/>
              <a:t>…</a:t>
            </a:r>
            <a:endParaRPr lang="en-US" altLang="en-US" sz="2200" dirty="0"/>
          </a:p>
          <a:p>
            <a:pPr eaLnBrk="1" hangingPunct="1">
              <a:spcBef>
                <a:spcPct val="0"/>
              </a:spcBef>
              <a:buFontTx/>
              <a:buNone/>
            </a:pPr>
            <a:endParaRPr lang="en-US" altLang="en-US" sz="2200" dirty="0"/>
          </a:p>
          <a:p>
            <a:pPr eaLnBrk="1" hangingPunct="1">
              <a:spcBef>
                <a:spcPct val="0"/>
              </a:spcBef>
              <a:buFontTx/>
              <a:buNone/>
            </a:pPr>
            <a:r>
              <a:rPr lang="en-US" altLang="en-US" sz="2200" dirty="0" smtClean="0"/>
              <a:t>…but </a:t>
            </a:r>
            <a:r>
              <a:rPr lang="en-US" altLang="en-US" sz="2200" dirty="0"/>
              <a:t>not in others (hysteresis)</a:t>
            </a:r>
          </a:p>
          <a:p>
            <a:pPr eaLnBrk="1" hangingPunct="1">
              <a:spcBef>
                <a:spcPct val="0"/>
              </a:spcBef>
              <a:buFontTx/>
              <a:buNone/>
            </a:pPr>
            <a:endParaRPr lang="en-US" altLang="en-US" sz="2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55688"/>
            <a:ext cx="5562600" cy="560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8" name="TextBox 1"/>
          <p:cNvSpPr txBox="1">
            <a:spLocks noChangeArrowheads="1"/>
          </p:cNvSpPr>
          <p:nvPr/>
        </p:nvSpPr>
        <p:spPr bwMode="auto">
          <a:xfrm>
            <a:off x="1485596" y="228600"/>
            <a:ext cx="6083909"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dirty="0"/>
              <a:t> Recruitment (of kelp) vs Offtake (of kelp by urchins)</a:t>
            </a:r>
          </a:p>
          <a:p>
            <a:pPr algn="ctr" eaLnBrk="1" hangingPunct="1">
              <a:spcBef>
                <a:spcPct val="0"/>
              </a:spcBef>
              <a:buFontTx/>
              <a:buNone/>
            </a:pPr>
            <a:r>
              <a:rPr lang="en-US" altLang="en-US" sz="2000" dirty="0"/>
              <a:t>in a </a:t>
            </a:r>
            <a:r>
              <a:rPr lang="en-US" altLang="en-US" sz="2000" dirty="0" smtClean="0"/>
              <a:t>heuristic </a:t>
            </a:r>
            <a:r>
              <a:rPr lang="en-US" altLang="en-US" sz="2000" dirty="0"/>
              <a:t>model</a:t>
            </a:r>
          </a:p>
        </p:txBody>
      </p:sp>
      <p:sp>
        <p:nvSpPr>
          <p:cNvPr id="45059" name="TextBox 1"/>
          <p:cNvSpPr txBox="1">
            <a:spLocks noChangeArrowheads="1"/>
          </p:cNvSpPr>
          <p:nvPr/>
        </p:nvSpPr>
        <p:spPr bwMode="auto">
          <a:xfrm>
            <a:off x="6650038" y="2514600"/>
            <a:ext cx="2493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a:t>Kelp recruitment curve</a:t>
            </a:r>
          </a:p>
          <a:p>
            <a:pPr algn="ctr" eaLnBrk="1" hangingPunct="1">
              <a:spcBef>
                <a:spcPct val="0"/>
              </a:spcBef>
              <a:buFontTx/>
              <a:buNone/>
            </a:pPr>
            <a:r>
              <a:rPr lang="en-US" altLang="en-US" sz="1800"/>
              <a:t>dV/dt</a:t>
            </a:r>
          </a:p>
        </p:txBody>
      </p:sp>
      <p:cxnSp>
        <p:nvCxnSpPr>
          <p:cNvPr id="4" name="Straight Arrow Connector 3"/>
          <p:cNvCxnSpPr>
            <a:cxnSpLocks noChangeShapeType="1"/>
          </p:cNvCxnSpPr>
          <p:nvPr/>
        </p:nvCxnSpPr>
        <p:spPr bwMode="auto">
          <a:xfrm flipH="1">
            <a:off x="4876800" y="2743200"/>
            <a:ext cx="1752600" cy="304800"/>
          </a:xfrm>
          <a:prstGeom prst="straightConnector1">
            <a:avLst/>
          </a:prstGeom>
          <a:noFill/>
          <a:ln w="38100">
            <a:solidFill>
              <a:srgbClr val="FF6600"/>
            </a:solidFill>
            <a:round/>
            <a:headEnd/>
            <a:tailEnd type="arrow" w="med" len="med"/>
          </a:ln>
          <a:effectLst>
            <a:outerShdw blurRad="40000" dist="20000" dir="5400000" rotWithShape="0">
              <a:srgbClr val="808080">
                <a:alpha val="37999"/>
              </a:srgbClr>
            </a:outerShdw>
          </a:effectLst>
        </p:spPr>
      </p:cxnSp>
      <p:sp>
        <p:nvSpPr>
          <p:cNvPr id="45061" name="TextBox 4"/>
          <p:cNvSpPr txBox="1">
            <a:spLocks noChangeArrowheads="1"/>
          </p:cNvSpPr>
          <p:nvPr/>
        </p:nvSpPr>
        <p:spPr bwMode="auto">
          <a:xfrm rot="-5400000">
            <a:off x="677862" y="2765426"/>
            <a:ext cx="1604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a:t>Urchin offtake </a:t>
            </a:r>
          </a:p>
          <a:p>
            <a:pPr algn="ctr" eaLnBrk="1" hangingPunct="1">
              <a:spcBef>
                <a:spcPct val="0"/>
              </a:spcBef>
              <a:buFontTx/>
              <a:buNone/>
            </a:pPr>
            <a:r>
              <a:rPr lang="en-US" altLang="en-US" sz="1800"/>
              <a:t>or</a:t>
            </a:r>
          </a:p>
        </p:txBody>
      </p:sp>
      <p:sp>
        <p:nvSpPr>
          <p:cNvPr id="45062" name="TextBox 1"/>
          <p:cNvSpPr txBox="1">
            <a:spLocks noChangeArrowheads="1"/>
          </p:cNvSpPr>
          <p:nvPr/>
        </p:nvSpPr>
        <p:spPr bwMode="auto">
          <a:xfrm>
            <a:off x="76200" y="6508750"/>
            <a:ext cx="3636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Estes and Duggins. 1995. Eco Monographs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0"/>
            <a:ext cx="4572000" cy="6858000"/>
          </a:xfrm>
          <a:prstGeom prst="rect">
            <a:avLst/>
          </a:prstGeom>
        </p:spPr>
      </p:pic>
    </p:spTree>
    <p:extLst>
      <p:ext uri="{BB962C8B-B14F-4D97-AF65-F5344CB8AC3E}">
        <p14:creationId xmlns:p14="http://schemas.microsoft.com/office/powerpoint/2010/main" val="1256876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title"/>
          </p:nvPr>
        </p:nvSpPr>
        <p:spPr>
          <a:xfrm>
            <a:off x="0" y="381000"/>
            <a:ext cx="9144000" cy="579438"/>
          </a:xfrm>
        </p:spPr>
        <p:txBody>
          <a:bodyPr/>
          <a:lstStyle/>
          <a:p>
            <a:pPr eaLnBrk="1" hangingPunct="1"/>
            <a:r>
              <a:rPr lang="en-US" altLang="en-US" smtClean="0">
                <a:ea typeface="ＭＳ Ｐゴシック" panose="020B0600070205080204" pitchFamily="34" charset="-128"/>
              </a:rPr>
              <a:t>Community Structure and Diversity</a:t>
            </a:r>
          </a:p>
        </p:txBody>
      </p:sp>
      <p:sp>
        <p:nvSpPr>
          <p:cNvPr id="4099" name="Rectangle 8"/>
          <p:cNvSpPr>
            <a:spLocks noGrp="1" noChangeArrowheads="1"/>
          </p:cNvSpPr>
          <p:nvPr>
            <p:ph type="body" idx="1"/>
          </p:nvPr>
        </p:nvSpPr>
        <p:spPr>
          <a:xfrm>
            <a:off x="365125" y="1522413"/>
            <a:ext cx="8229600" cy="4344987"/>
          </a:xfrm>
        </p:spPr>
        <p:txBody>
          <a:bodyPr/>
          <a:lstStyle/>
          <a:p>
            <a:pPr eaLnBrk="1" hangingPunct="1">
              <a:defRPr/>
            </a:pPr>
            <a:r>
              <a:rPr lang="en-US" sz="2800" b="1" dirty="0">
                <a:cs typeface="+mn-cs"/>
              </a:rPr>
              <a:t>Species richness</a:t>
            </a:r>
            <a:r>
              <a:rPr lang="en-US" sz="2800" dirty="0">
                <a:cs typeface="+mn-cs"/>
              </a:rPr>
              <a:t> (</a:t>
            </a:r>
            <a:r>
              <a:rPr lang="en-US" sz="2800" i="1" dirty="0">
                <a:cs typeface="+mn-cs"/>
              </a:rPr>
              <a:t>S</a:t>
            </a:r>
            <a:r>
              <a:rPr lang="en-US" sz="2800" dirty="0">
                <a:cs typeface="+mn-cs"/>
              </a:rPr>
              <a:t>) = the number of species in the community</a:t>
            </a:r>
          </a:p>
          <a:p>
            <a:pPr eaLnBrk="1" hangingPunct="1">
              <a:defRPr/>
            </a:pPr>
            <a:endParaRPr lang="en-US" sz="2800" dirty="0">
              <a:cs typeface="+mn-cs"/>
            </a:endParaRPr>
          </a:p>
          <a:p>
            <a:pPr eaLnBrk="1" hangingPunct="1">
              <a:defRPr/>
            </a:pPr>
            <a:r>
              <a:rPr lang="en-US" sz="2800" b="1" dirty="0">
                <a:cs typeface="+mn-cs"/>
              </a:rPr>
              <a:t>Species evenness</a:t>
            </a:r>
            <a:r>
              <a:rPr lang="en-US" sz="2800" dirty="0">
                <a:cs typeface="+mn-cs"/>
              </a:rPr>
              <a:t>  (or </a:t>
            </a:r>
            <a:r>
              <a:rPr lang="en-US" sz="2800" b="1" dirty="0">
                <a:cs typeface="+mn-cs"/>
              </a:rPr>
              <a:t>relative abundance</a:t>
            </a:r>
            <a:r>
              <a:rPr lang="en-US" sz="2800" dirty="0">
                <a:cs typeface="+mn-cs"/>
              </a:rPr>
              <a:t>) = the proportion that individuals of each species contribute to total individuals of all species</a:t>
            </a:r>
          </a:p>
          <a:p>
            <a:pPr lvl="2" eaLnBrk="1" hangingPunct="1">
              <a:defRPr/>
            </a:pPr>
            <a:endParaRPr lang="en-US" dirty="0"/>
          </a:p>
        </p:txBody>
      </p:sp>
      <p:sp>
        <p:nvSpPr>
          <p:cNvPr id="18435" name="Line 10"/>
          <p:cNvSpPr>
            <a:spLocks noChangeShapeType="1"/>
          </p:cNvSpPr>
          <p:nvPr/>
        </p:nvSpPr>
        <p:spPr bwMode="auto">
          <a:xfrm>
            <a:off x="180975" y="1143000"/>
            <a:ext cx="8734425" cy="0"/>
          </a:xfrm>
          <a:prstGeom prst="line">
            <a:avLst/>
          </a:prstGeom>
          <a:noFill/>
          <a:ln w="44450">
            <a:solidFill>
              <a:srgbClr val="008B5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title"/>
          </p:nvPr>
        </p:nvSpPr>
        <p:spPr>
          <a:xfrm>
            <a:off x="0" y="228600"/>
            <a:ext cx="9144000" cy="579438"/>
          </a:xfrm>
        </p:spPr>
        <p:txBody>
          <a:bodyPr/>
          <a:lstStyle/>
          <a:p>
            <a:pPr eaLnBrk="1" hangingPunct="1"/>
            <a:r>
              <a:rPr lang="en-US" altLang="en-US" smtClean="0">
                <a:ea typeface="ＭＳ Ｐゴシック" panose="020B0600070205080204" pitchFamily="34" charset="-128"/>
              </a:rPr>
              <a:t>Two measures of community diversity</a:t>
            </a:r>
          </a:p>
        </p:txBody>
      </p:sp>
      <p:sp>
        <p:nvSpPr>
          <p:cNvPr id="20482" name="Rectangle 8"/>
          <p:cNvSpPr>
            <a:spLocks noGrp="1" noChangeArrowheads="1"/>
          </p:cNvSpPr>
          <p:nvPr>
            <p:ph type="body" idx="1"/>
          </p:nvPr>
        </p:nvSpPr>
        <p:spPr>
          <a:xfrm>
            <a:off x="381000" y="1142206"/>
            <a:ext cx="8229600" cy="5106988"/>
          </a:xfrm>
        </p:spPr>
        <p:txBody>
          <a:bodyPr/>
          <a:lstStyle/>
          <a:p>
            <a:pPr marL="0" indent="0" eaLnBrk="1" hangingPunct="1">
              <a:buFontTx/>
              <a:buNone/>
            </a:pPr>
            <a:r>
              <a:rPr lang="en-US" altLang="en-US" sz="2800" b="1" dirty="0" smtClean="0">
                <a:ea typeface="ＭＳ Ｐゴシック" panose="020B0600070205080204" pitchFamily="34" charset="-128"/>
              </a:rPr>
              <a:t>Simpson’s index</a:t>
            </a:r>
          </a:p>
          <a:p>
            <a:pPr marL="0" indent="0" eaLnBrk="1" hangingPunct="1">
              <a:buFontTx/>
              <a:buNone/>
            </a:pPr>
            <a:r>
              <a:rPr lang="en-US" altLang="en-US" sz="2800" i="1" dirty="0" smtClean="0">
                <a:ea typeface="ＭＳ Ｐゴシック" panose="020B0600070205080204" pitchFamily="34" charset="-128"/>
              </a:rPr>
              <a:t>D = 1/(</a:t>
            </a:r>
            <a:r>
              <a:rPr lang="en-US" altLang="en-US" sz="2800" dirty="0" smtClean="0">
                <a:ea typeface="ＭＳ Ｐゴシック" panose="020B0600070205080204" pitchFamily="34" charset="-128"/>
                <a:sym typeface="Symbol" panose="05050102010706020507" pitchFamily="18" charset="2"/>
              </a:rPr>
              <a:t></a:t>
            </a:r>
            <a:r>
              <a:rPr lang="en-US" altLang="en-US" sz="2800" dirty="0" smtClean="0">
                <a:ea typeface="ＭＳ Ｐゴシック" panose="020B0600070205080204" pitchFamily="34" charset="-128"/>
              </a:rPr>
              <a:t>(</a:t>
            </a:r>
            <a:r>
              <a:rPr lang="en-US" altLang="en-US" sz="2800" i="1" dirty="0" smtClean="0">
                <a:ea typeface="ＭＳ Ｐゴシック" panose="020B0600070205080204" pitchFamily="34" charset="-128"/>
              </a:rPr>
              <a:t>p</a:t>
            </a:r>
            <a:r>
              <a:rPr lang="en-US" altLang="en-US" sz="2800" i="1" baseline="-25000" dirty="0" smtClean="0">
                <a:ea typeface="ＭＳ Ｐゴシック" panose="020B0600070205080204" pitchFamily="34" charset="-128"/>
              </a:rPr>
              <a:t>i</a:t>
            </a:r>
            <a:r>
              <a:rPr lang="en-US" altLang="en-US" sz="2800" i="1" baseline="30000" dirty="0" smtClean="0">
                <a:ea typeface="ＭＳ Ｐゴシック" panose="020B0600070205080204" pitchFamily="34" charset="-128"/>
              </a:rPr>
              <a:t>2</a:t>
            </a:r>
            <a:r>
              <a:rPr lang="en-US" altLang="en-US" sz="2800" dirty="0" smtClean="0">
                <a:ea typeface="ＭＳ Ｐゴシック" panose="020B0600070205080204" pitchFamily="34" charset="-128"/>
              </a:rPr>
              <a:t>))</a:t>
            </a:r>
          </a:p>
          <a:p>
            <a:pPr marL="0" indent="0" eaLnBrk="1" hangingPunct="1">
              <a:buFontTx/>
              <a:buNone/>
            </a:pPr>
            <a:endParaRPr lang="en-US" altLang="en-US" sz="2800" dirty="0" smtClean="0">
              <a:ea typeface="ＭＳ Ｐゴシック" panose="020B0600070205080204" pitchFamily="34" charset="-128"/>
            </a:endParaRPr>
          </a:p>
          <a:p>
            <a:pPr marL="0" lvl="1" indent="0" eaLnBrk="1" hangingPunct="1">
              <a:buFontTx/>
              <a:buNone/>
            </a:pPr>
            <a:r>
              <a:rPr lang="en-US" altLang="en-US" i="1" dirty="0" smtClean="0">
                <a:ea typeface="ＭＳ Ｐゴシック" panose="020B0600070205080204" pitchFamily="34" charset="-128"/>
              </a:rPr>
              <a:t>p</a:t>
            </a:r>
            <a:r>
              <a:rPr lang="en-US" altLang="en-US" i="1" baseline="-25000" dirty="0" smtClean="0">
                <a:ea typeface="ＭＳ Ｐゴシック" panose="020B0600070205080204" pitchFamily="34" charset="-128"/>
              </a:rPr>
              <a:t>i</a:t>
            </a:r>
            <a:r>
              <a:rPr lang="en-US" altLang="en-US" dirty="0" smtClean="0">
                <a:ea typeface="ＭＳ Ｐゴシック" panose="020B0600070205080204" pitchFamily="34" charset="-128"/>
              </a:rPr>
              <a:t> 	= relative abundance of species </a:t>
            </a:r>
            <a:r>
              <a:rPr lang="en-US" altLang="en-US" dirty="0" err="1" smtClean="0">
                <a:ea typeface="ＭＳ Ｐゴシック" panose="020B0600070205080204" pitchFamily="34" charset="-128"/>
              </a:rPr>
              <a:t>i</a:t>
            </a:r>
            <a:r>
              <a:rPr lang="en-US" altLang="en-US" dirty="0" smtClean="0">
                <a:ea typeface="ＭＳ Ｐゴシック" panose="020B0600070205080204" pitchFamily="34" charset="-128"/>
              </a:rPr>
              <a:t> = </a:t>
            </a:r>
            <a:r>
              <a:rPr lang="en-US" altLang="en-US" i="1" dirty="0" err="1" smtClean="0">
                <a:ea typeface="ＭＳ Ｐゴシック" panose="020B0600070205080204" pitchFamily="34" charset="-128"/>
              </a:rPr>
              <a:t>n</a:t>
            </a:r>
            <a:r>
              <a:rPr lang="en-US" altLang="en-US" i="1" baseline="-25000" dirty="0" err="1" smtClean="0">
                <a:ea typeface="ＭＳ Ｐゴシック" panose="020B0600070205080204" pitchFamily="34" charset="-128"/>
              </a:rPr>
              <a:t>i</a:t>
            </a:r>
            <a:r>
              <a:rPr lang="en-US" altLang="en-US" dirty="0" smtClean="0">
                <a:ea typeface="ＭＳ Ｐゴシック" panose="020B0600070205080204" pitchFamily="34" charset="-128"/>
              </a:rPr>
              <a:t> / </a:t>
            </a:r>
            <a:r>
              <a:rPr lang="en-US" altLang="en-US" i="1" dirty="0" smtClean="0">
                <a:ea typeface="ＭＳ Ｐゴシック" panose="020B0600070205080204" pitchFamily="34" charset="-128"/>
              </a:rPr>
              <a:t>N</a:t>
            </a:r>
            <a:endParaRPr lang="en-US" altLang="en-US" dirty="0" smtClean="0">
              <a:ea typeface="ＭＳ Ｐゴシック" panose="020B0600070205080204" pitchFamily="34" charset="-128"/>
            </a:endParaRPr>
          </a:p>
          <a:p>
            <a:pPr marL="0" indent="0" eaLnBrk="1" hangingPunct="1">
              <a:buFontTx/>
              <a:buNone/>
            </a:pPr>
            <a:endParaRPr lang="en-US" altLang="en-US" dirty="0" smtClean="0">
              <a:ea typeface="ＭＳ Ｐゴシック" panose="020B0600070205080204" pitchFamily="34" charset="-128"/>
            </a:endParaRPr>
          </a:p>
          <a:p>
            <a:pPr marL="0" indent="0" eaLnBrk="1" hangingPunct="1">
              <a:buFontTx/>
              <a:buNone/>
            </a:pPr>
            <a:r>
              <a:rPr lang="en-US" altLang="en-US" sz="2800" i="1" dirty="0" smtClean="0">
                <a:ea typeface="ＭＳ Ｐゴシック" panose="020B0600070205080204" pitchFamily="34" charset="-128"/>
              </a:rPr>
              <a:t>D</a:t>
            </a:r>
            <a:r>
              <a:rPr lang="en-US" altLang="en-US" sz="2800" dirty="0" smtClean="0">
                <a:ea typeface="ＭＳ Ｐゴシック" panose="020B0600070205080204" pitchFamily="34" charset="-128"/>
              </a:rPr>
              <a:t> 	= 1  if only 1 species is present (no diversity)</a:t>
            </a:r>
          </a:p>
          <a:p>
            <a:pPr marL="0" indent="0" eaLnBrk="1" hangingPunct="1">
              <a:buFontTx/>
              <a:buNone/>
            </a:pPr>
            <a:endParaRPr lang="en-US" altLang="en-US" sz="2800" dirty="0" smtClean="0">
              <a:ea typeface="ＭＳ Ｐゴシック" panose="020B0600070205080204" pitchFamily="34" charset="-128"/>
            </a:endParaRPr>
          </a:p>
          <a:p>
            <a:pPr marL="0" indent="0" eaLnBrk="1" hangingPunct="1">
              <a:buFontTx/>
              <a:buNone/>
            </a:pPr>
            <a:r>
              <a:rPr lang="en-US" altLang="en-US" sz="2800" i="1" dirty="0" err="1" smtClean="0">
                <a:ea typeface="ＭＳ Ｐゴシック" panose="020B0600070205080204" pitchFamily="34" charset="-128"/>
              </a:rPr>
              <a:t>D</a:t>
            </a:r>
            <a:r>
              <a:rPr lang="en-US" altLang="en-US" sz="2800" baseline="-25000" dirty="0" err="1" smtClean="0">
                <a:ea typeface="ＭＳ Ｐゴシック" panose="020B0600070205080204" pitchFamily="34" charset="-128"/>
              </a:rPr>
              <a:t>max</a:t>
            </a:r>
            <a:r>
              <a:rPr lang="en-US" altLang="en-US" sz="2800" baseline="-25000" dirty="0" smtClean="0">
                <a:ea typeface="ＭＳ Ｐゴシック" panose="020B0600070205080204" pitchFamily="34" charset="-128"/>
              </a:rPr>
              <a:t>	</a:t>
            </a:r>
            <a:r>
              <a:rPr lang="en-US" altLang="en-US" sz="2800" dirty="0" smtClean="0">
                <a:ea typeface="ＭＳ Ｐゴシック" panose="020B0600070205080204" pitchFamily="34" charset="-128"/>
              </a:rPr>
              <a:t>= </a:t>
            </a:r>
            <a:r>
              <a:rPr lang="en-US" altLang="en-US" sz="2800" i="1" dirty="0" smtClean="0">
                <a:ea typeface="ＭＳ Ｐゴシック" panose="020B0600070205080204" pitchFamily="34" charset="-128"/>
              </a:rPr>
              <a:t>S</a:t>
            </a:r>
            <a:r>
              <a:rPr lang="en-US" altLang="en-US" sz="2800" dirty="0" smtClean="0">
                <a:ea typeface="ＭＳ Ｐゴシック" panose="020B0600070205080204" pitchFamily="34" charset="-128"/>
              </a:rPr>
              <a:t> if all species have equal numbers</a:t>
            </a:r>
          </a:p>
          <a:p>
            <a:pPr marL="0" indent="0" eaLnBrk="1" hangingPunct="1">
              <a:buFontTx/>
              <a:buNone/>
            </a:pPr>
            <a:r>
              <a:rPr lang="en-US" altLang="en-US" sz="2800" dirty="0" smtClean="0">
                <a:ea typeface="ＭＳ Ｐゴシック" panose="020B0600070205080204" pitchFamily="34" charset="-128"/>
              </a:rPr>
              <a:t>	  (perfect evenness)</a:t>
            </a:r>
          </a:p>
          <a:p>
            <a:pPr lvl="2" eaLnBrk="1" hangingPunct="1"/>
            <a:endParaRPr lang="en-US" altLang="en-US" dirty="0" smtClean="0">
              <a:ea typeface="ＭＳ Ｐゴシック" panose="020B0600070205080204" pitchFamily="34" charset="-128"/>
            </a:endParaRPr>
          </a:p>
        </p:txBody>
      </p:sp>
      <p:sp>
        <p:nvSpPr>
          <p:cNvPr id="20483" name="Line 9"/>
          <p:cNvSpPr>
            <a:spLocks noChangeShapeType="1"/>
          </p:cNvSpPr>
          <p:nvPr/>
        </p:nvSpPr>
        <p:spPr bwMode="auto">
          <a:xfrm>
            <a:off x="180975" y="914400"/>
            <a:ext cx="8734425" cy="0"/>
          </a:xfrm>
          <a:prstGeom prst="line">
            <a:avLst/>
          </a:prstGeom>
          <a:noFill/>
          <a:ln w="44450">
            <a:solidFill>
              <a:srgbClr val="008B5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p:nvPr/>
        </p:nvSpPr>
        <p:spPr>
          <a:xfrm>
            <a:off x="3657600" y="6400800"/>
            <a:ext cx="5352747" cy="369332"/>
          </a:xfrm>
          <a:prstGeom prst="rect">
            <a:avLst/>
          </a:prstGeom>
          <a:noFill/>
        </p:spPr>
        <p:txBody>
          <a:bodyPr wrap="none" rtlCol="0">
            <a:spAutoFit/>
          </a:bodyPr>
          <a:lstStyle/>
          <a:p>
            <a:r>
              <a:rPr lang="en-US" dirty="0" smtClean="0"/>
              <a:t>Excel worksheet “</a:t>
            </a:r>
            <a:r>
              <a:rPr lang="en-US" dirty="0" smtClean="0">
                <a:hlinkClick r:id="rId3"/>
              </a:rPr>
              <a:t>Simpson and Shannon</a:t>
            </a:r>
            <a:r>
              <a:rPr lang="en-US" dirty="0" smtClean="0"/>
              <a:t> example”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title"/>
          </p:nvPr>
        </p:nvSpPr>
        <p:spPr>
          <a:xfrm>
            <a:off x="0" y="106363"/>
            <a:ext cx="9144000" cy="579437"/>
          </a:xfrm>
        </p:spPr>
        <p:txBody>
          <a:bodyPr/>
          <a:lstStyle/>
          <a:p>
            <a:pPr eaLnBrk="1" hangingPunct="1"/>
            <a:r>
              <a:rPr lang="en-US" altLang="en-US" smtClean="0">
                <a:ea typeface="ＭＳ Ｐゴシック" panose="020B0600070205080204" pitchFamily="34" charset="-128"/>
              </a:rPr>
              <a:t>Two measures of community diversity</a:t>
            </a:r>
          </a:p>
        </p:txBody>
      </p:sp>
      <p:sp>
        <p:nvSpPr>
          <p:cNvPr id="6147" name="Rectangle 8"/>
          <p:cNvSpPr>
            <a:spLocks noGrp="1" noChangeArrowheads="1"/>
          </p:cNvSpPr>
          <p:nvPr>
            <p:ph type="body" idx="1"/>
          </p:nvPr>
        </p:nvSpPr>
        <p:spPr>
          <a:xfrm>
            <a:off x="381000" y="1066800"/>
            <a:ext cx="8229600" cy="5106988"/>
          </a:xfrm>
        </p:spPr>
        <p:txBody>
          <a:bodyPr/>
          <a:lstStyle/>
          <a:p>
            <a:pPr marL="0" indent="0" eaLnBrk="1" hangingPunct="1">
              <a:buFontTx/>
              <a:buNone/>
              <a:defRPr/>
            </a:pPr>
            <a:r>
              <a:rPr lang="en-US" sz="2800" b="1" dirty="0">
                <a:cs typeface="+mn-cs"/>
              </a:rPr>
              <a:t>Shannon (or Shannon-Weiner or Shannon-Weaver) index </a:t>
            </a:r>
          </a:p>
          <a:p>
            <a:pPr marL="0" indent="0" eaLnBrk="1" hangingPunct="1">
              <a:buFontTx/>
              <a:buNone/>
              <a:defRPr/>
            </a:pPr>
            <a:endParaRPr lang="en-US" sz="2800" b="1" dirty="0">
              <a:cs typeface="+mn-cs"/>
            </a:endParaRPr>
          </a:p>
          <a:p>
            <a:pPr marL="0" indent="0" eaLnBrk="1" hangingPunct="1">
              <a:buFontTx/>
              <a:buNone/>
              <a:defRPr/>
            </a:pPr>
            <a:r>
              <a:rPr lang="en-US" sz="2800" i="1" dirty="0">
                <a:cs typeface="+mn-cs"/>
              </a:rPr>
              <a:t>H</a:t>
            </a:r>
            <a:r>
              <a:rPr lang="en-US" sz="2800" b="1" dirty="0">
                <a:cs typeface="+mn-cs"/>
              </a:rPr>
              <a:t> </a:t>
            </a:r>
            <a:r>
              <a:rPr lang="en-US" sz="2800" dirty="0">
                <a:cs typeface="+mn-cs"/>
              </a:rPr>
              <a:t>= -</a:t>
            </a:r>
            <a:r>
              <a:rPr lang="en-US" sz="2800" dirty="0">
                <a:cs typeface="+mn-cs"/>
                <a:sym typeface="Symbol" charset="0"/>
              </a:rPr>
              <a:t></a:t>
            </a:r>
            <a:r>
              <a:rPr lang="en-US" sz="2800" dirty="0">
                <a:cs typeface="+mn-cs"/>
              </a:rPr>
              <a:t>(</a:t>
            </a:r>
            <a:r>
              <a:rPr lang="en-US" sz="2800" i="1" dirty="0">
                <a:cs typeface="+mn-cs"/>
              </a:rPr>
              <a:t>p</a:t>
            </a:r>
            <a:r>
              <a:rPr lang="en-US" sz="2800" i="1" baseline="-25000" dirty="0">
                <a:cs typeface="+mn-cs"/>
              </a:rPr>
              <a:t>i</a:t>
            </a:r>
            <a:r>
              <a:rPr lang="en-US" sz="2800" dirty="0">
                <a:cs typeface="+mn-cs"/>
              </a:rPr>
              <a:t>)(</a:t>
            </a:r>
            <a:r>
              <a:rPr lang="en-US" sz="2800" dirty="0" err="1">
                <a:cs typeface="+mn-cs"/>
              </a:rPr>
              <a:t>ln</a:t>
            </a:r>
            <a:r>
              <a:rPr lang="en-US" sz="2800" i="1" dirty="0" err="1">
                <a:cs typeface="+mn-cs"/>
              </a:rPr>
              <a:t>p</a:t>
            </a:r>
            <a:r>
              <a:rPr lang="en-US" sz="2800" i="1" baseline="-25000" dirty="0" err="1">
                <a:cs typeface="+mn-cs"/>
              </a:rPr>
              <a:t>i</a:t>
            </a:r>
            <a:r>
              <a:rPr lang="en-US" sz="2800" dirty="0">
                <a:cs typeface="+mn-cs"/>
              </a:rPr>
              <a:t>)</a:t>
            </a:r>
          </a:p>
          <a:p>
            <a:pPr marL="0" indent="0" eaLnBrk="1" hangingPunct="1">
              <a:buFontTx/>
              <a:buNone/>
              <a:defRPr/>
            </a:pPr>
            <a:r>
              <a:rPr lang="en-US" i="1" dirty="0"/>
              <a:t>p</a:t>
            </a:r>
            <a:r>
              <a:rPr lang="en-US" i="1" baseline="-25000" dirty="0"/>
              <a:t>i</a:t>
            </a:r>
            <a:r>
              <a:rPr lang="en-US" dirty="0"/>
              <a:t> = relative abundance of each species </a:t>
            </a:r>
          </a:p>
          <a:p>
            <a:pPr marL="0" indent="0" eaLnBrk="1" hangingPunct="1">
              <a:buFontTx/>
              <a:buNone/>
              <a:defRPr/>
            </a:pPr>
            <a:r>
              <a:rPr lang="en-US" dirty="0"/>
              <a:t>        = </a:t>
            </a:r>
            <a:r>
              <a:rPr lang="en-US" i="1" dirty="0" err="1"/>
              <a:t>n</a:t>
            </a:r>
            <a:r>
              <a:rPr lang="en-US" i="1" baseline="-25000" dirty="0" err="1"/>
              <a:t>i</a:t>
            </a:r>
            <a:r>
              <a:rPr lang="en-US" dirty="0"/>
              <a:t> / </a:t>
            </a:r>
            <a:r>
              <a:rPr lang="en-US" i="1" dirty="0"/>
              <a:t>N</a:t>
            </a:r>
            <a:endParaRPr lang="en-US" dirty="0"/>
          </a:p>
          <a:p>
            <a:pPr marL="0" indent="0" eaLnBrk="1" hangingPunct="1">
              <a:buFontTx/>
              <a:buNone/>
              <a:defRPr/>
            </a:pPr>
            <a:endParaRPr lang="en-US" sz="1200" dirty="0">
              <a:cs typeface="+mn-cs"/>
            </a:endParaRPr>
          </a:p>
          <a:p>
            <a:pPr marL="0" indent="0" eaLnBrk="1" hangingPunct="1">
              <a:buFontTx/>
              <a:buNone/>
              <a:defRPr/>
            </a:pPr>
            <a:r>
              <a:rPr lang="en-US" sz="2800" i="1" dirty="0">
                <a:cs typeface="+mn-cs"/>
              </a:rPr>
              <a:t>H</a:t>
            </a:r>
            <a:r>
              <a:rPr lang="en-US" sz="2800" dirty="0">
                <a:cs typeface="+mn-cs"/>
              </a:rPr>
              <a:t> 	= 0  if only 1 species is present (no diversity)</a:t>
            </a:r>
          </a:p>
          <a:p>
            <a:pPr marL="0" indent="0" eaLnBrk="1" hangingPunct="1">
              <a:buFontTx/>
              <a:buNone/>
              <a:defRPr/>
            </a:pPr>
            <a:endParaRPr lang="en-US" sz="1200" dirty="0">
              <a:cs typeface="+mn-cs"/>
            </a:endParaRPr>
          </a:p>
          <a:p>
            <a:pPr marL="0" indent="0" eaLnBrk="1" hangingPunct="1">
              <a:buFontTx/>
              <a:buNone/>
              <a:defRPr/>
            </a:pPr>
            <a:r>
              <a:rPr lang="en-US" sz="2800" i="1" dirty="0" err="1">
                <a:cs typeface="+mn-cs"/>
              </a:rPr>
              <a:t>H</a:t>
            </a:r>
            <a:r>
              <a:rPr lang="en-US" sz="2800" baseline="-25000" dirty="0" err="1">
                <a:cs typeface="+mn-cs"/>
              </a:rPr>
              <a:t>max</a:t>
            </a:r>
            <a:r>
              <a:rPr lang="en-US" sz="2800" dirty="0">
                <a:cs typeface="+mn-cs"/>
              </a:rPr>
              <a:t>	= </a:t>
            </a:r>
            <a:r>
              <a:rPr lang="en-US" sz="2800" i="1" dirty="0" err="1">
                <a:cs typeface="+mn-cs"/>
              </a:rPr>
              <a:t>ln</a:t>
            </a:r>
            <a:r>
              <a:rPr lang="en-US" sz="2800" dirty="0">
                <a:cs typeface="+mn-cs"/>
              </a:rPr>
              <a:t>(</a:t>
            </a:r>
            <a:r>
              <a:rPr lang="en-US" sz="2800" i="1" dirty="0">
                <a:cs typeface="+mn-cs"/>
              </a:rPr>
              <a:t>S)</a:t>
            </a:r>
            <a:r>
              <a:rPr lang="en-US" sz="2800" dirty="0">
                <a:cs typeface="+mn-cs"/>
              </a:rPr>
              <a:t> if all species have equal numbers</a:t>
            </a:r>
          </a:p>
          <a:p>
            <a:pPr marL="0" indent="0" eaLnBrk="1" hangingPunct="1">
              <a:buFontTx/>
              <a:buNone/>
              <a:defRPr/>
            </a:pPr>
            <a:r>
              <a:rPr lang="en-US" sz="2800" dirty="0">
                <a:cs typeface="+mn-cs"/>
              </a:rPr>
              <a:t>	  (perfect evenness)</a:t>
            </a:r>
          </a:p>
          <a:p>
            <a:pPr lvl="2" eaLnBrk="1" hangingPunct="1">
              <a:defRPr/>
            </a:pPr>
            <a:endParaRPr lang="en-US" dirty="0"/>
          </a:p>
        </p:txBody>
      </p:sp>
      <p:sp>
        <p:nvSpPr>
          <p:cNvPr id="22531" name="Line 9"/>
          <p:cNvSpPr>
            <a:spLocks noChangeShapeType="1"/>
          </p:cNvSpPr>
          <p:nvPr/>
        </p:nvSpPr>
        <p:spPr bwMode="auto">
          <a:xfrm>
            <a:off x="180975" y="838200"/>
            <a:ext cx="8734425" cy="0"/>
          </a:xfrm>
          <a:prstGeom prst="line">
            <a:avLst/>
          </a:prstGeom>
          <a:noFill/>
          <a:ln w="44450">
            <a:solidFill>
              <a:srgbClr val="008B5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Box 4"/>
          <p:cNvSpPr txBox="1"/>
          <p:nvPr/>
        </p:nvSpPr>
        <p:spPr>
          <a:xfrm>
            <a:off x="3551767" y="6402388"/>
            <a:ext cx="5352747" cy="369332"/>
          </a:xfrm>
          <a:prstGeom prst="rect">
            <a:avLst/>
          </a:prstGeom>
          <a:noFill/>
        </p:spPr>
        <p:txBody>
          <a:bodyPr wrap="none" rtlCol="0">
            <a:spAutoFit/>
          </a:bodyPr>
          <a:lstStyle/>
          <a:p>
            <a:r>
              <a:rPr lang="en-US" dirty="0" smtClean="0"/>
              <a:t>Excel worksheet “</a:t>
            </a:r>
            <a:r>
              <a:rPr lang="en-US" dirty="0" smtClean="0">
                <a:hlinkClick r:id="rId3"/>
              </a:rPr>
              <a:t>Simpson and Shannon</a:t>
            </a:r>
            <a:r>
              <a:rPr lang="en-US" dirty="0" smtClean="0"/>
              <a:t> example”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2" descr="17_01Figure-L"/>
          <p:cNvPicPr>
            <a:picLocks noChangeAspect="1" noChangeArrowheads="1"/>
          </p:cNvPicPr>
          <p:nvPr/>
        </p:nvPicPr>
        <p:blipFill>
          <a:blip r:embed="rId3">
            <a:extLst>
              <a:ext uri="{28A0092B-C50C-407E-A947-70E740481C1C}">
                <a14:useLocalDpi xmlns:a14="http://schemas.microsoft.com/office/drawing/2010/main" val="0"/>
              </a:ext>
            </a:extLst>
          </a:blip>
          <a:srcRect b="3415"/>
          <a:stretch>
            <a:fillRect/>
          </a:stretch>
        </p:blipFill>
        <p:spPr bwMode="auto">
          <a:xfrm>
            <a:off x="273050" y="1219200"/>
            <a:ext cx="85979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1"/>
          <p:cNvSpPr txBox="1">
            <a:spLocks noChangeArrowheads="1"/>
          </p:cNvSpPr>
          <p:nvPr/>
        </p:nvSpPr>
        <p:spPr bwMode="auto">
          <a:xfrm>
            <a:off x="1373188" y="228600"/>
            <a:ext cx="7497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Species </a:t>
            </a:r>
            <a:r>
              <a:rPr lang="en-US" altLang="en-US" sz="2400" b="1"/>
              <a:t>Rank - Abundance Curves </a:t>
            </a:r>
            <a:r>
              <a:rPr lang="en-US" altLang="en-US" sz="2400"/>
              <a:t>incorporate both</a:t>
            </a:r>
          </a:p>
          <a:p>
            <a:pPr eaLnBrk="1" hangingPunct="1">
              <a:spcBef>
                <a:spcPct val="0"/>
              </a:spcBef>
              <a:buFontTx/>
              <a:buNone/>
            </a:pPr>
            <a:r>
              <a:rPr lang="en-US" altLang="en-US" sz="2400"/>
              <a:t>richness and even-ness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4822825"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4"/>
          <p:cNvSpPr txBox="1">
            <a:spLocks noChangeArrowheads="1"/>
          </p:cNvSpPr>
          <p:nvPr/>
        </p:nvSpPr>
        <p:spPr bwMode="auto">
          <a:xfrm>
            <a:off x="642938" y="6488113"/>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tabLst>
                <a:tab pos="723900" algn="l"/>
                <a:tab pos="1447800" algn="l"/>
                <a:tab pos="2171700" algn="l"/>
                <a:tab pos="2895600" algn="l"/>
                <a:tab pos="36195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723900" algn="l"/>
                <a:tab pos="1447800" algn="l"/>
                <a:tab pos="2171700" algn="l"/>
                <a:tab pos="2895600" algn="l"/>
                <a:tab pos="36195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723900" algn="l"/>
                <a:tab pos="1447800" algn="l"/>
                <a:tab pos="2171700" algn="l"/>
                <a:tab pos="2895600" algn="l"/>
                <a:tab pos="36195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723900" algn="l"/>
                <a:tab pos="1447800" algn="l"/>
                <a:tab pos="2171700" algn="l"/>
                <a:tab pos="2895600" algn="l"/>
                <a:tab pos="36195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solidFill>
                  <a:srgbClr val="000000"/>
                </a:solidFill>
                <a:ea typeface="msgothic"/>
                <a:cs typeface="msgothic"/>
              </a:rPr>
              <a:t>Barlow et al. PNAS 2007;104:18555-18560</a:t>
            </a:r>
          </a:p>
        </p:txBody>
      </p:sp>
      <p:sp>
        <p:nvSpPr>
          <p:cNvPr id="26630" name="TextBox 4"/>
          <p:cNvSpPr txBox="1">
            <a:spLocks noChangeArrowheads="1"/>
          </p:cNvSpPr>
          <p:nvPr/>
        </p:nvSpPr>
        <p:spPr bwMode="auto">
          <a:xfrm>
            <a:off x="5226050" y="376238"/>
            <a:ext cx="3851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b="1"/>
              <a:t>Species Accumulation Curves</a:t>
            </a:r>
          </a:p>
          <a:p>
            <a:pPr eaLnBrk="1" hangingPunct="1">
              <a:spcBef>
                <a:spcPct val="0"/>
              </a:spcBef>
              <a:buFontTx/>
              <a:buNone/>
            </a:pPr>
            <a:r>
              <a:rPr lang="en-US" altLang="en-US" sz="2000"/>
              <a:t>also reveal richness and </a:t>
            </a:r>
          </a:p>
          <a:p>
            <a:pPr eaLnBrk="1" hangingPunct="1">
              <a:spcBef>
                <a:spcPct val="0"/>
              </a:spcBef>
              <a:buFontTx/>
              <a:buNone/>
            </a:pPr>
            <a:r>
              <a:rPr lang="en-US" altLang="en-US" sz="2000"/>
              <a:t>evenness</a:t>
            </a:r>
          </a:p>
        </p:txBody>
      </p:sp>
      <p:grpSp>
        <p:nvGrpSpPr>
          <p:cNvPr id="2" name="Group 1"/>
          <p:cNvGrpSpPr/>
          <p:nvPr/>
        </p:nvGrpSpPr>
        <p:grpSpPr>
          <a:xfrm>
            <a:off x="5589588" y="2514600"/>
            <a:ext cx="2716212" cy="1436688"/>
            <a:chOff x="5589588" y="2514600"/>
            <a:chExt cx="2716212" cy="1436688"/>
          </a:xfrm>
        </p:grpSpPr>
        <p:sp>
          <p:nvSpPr>
            <p:cNvPr id="26627" name="TextBox 1"/>
            <p:cNvSpPr txBox="1">
              <a:spLocks noChangeArrowheads="1"/>
            </p:cNvSpPr>
            <p:nvPr/>
          </p:nvSpPr>
          <p:spPr bwMode="auto">
            <a:xfrm>
              <a:off x="5589588" y="2514600"/>
              <a:ext cx="159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t>primary forest</a:t>
              </a:r>
            </a:p>
          </p:txBody>
        </p:sp>
        <p:sp>
          <p:nvSpPr>
            <p:cNvPr id="26628" name="TextBox 7"/>
            <p:cNvSpPr txBox="1">
              <a:spLocks noChangeArrowheads="1"/>
            </p:cNvSpPr>
            <p:nvPr/>
          </p:nvSpPr>
          <p:spPr bwMode="auto">
            <a:xfrm>
              <a:off x="5589588" y="3057525"/>
              <a:ext cx="188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secondary forest</a:t>
              </a:r>
            </a:p>
          </p:txBody>
        </p:sp>
        <p:sp>
          <p:nvSpPr>
            <p:cNvPr id="26629" name="TextBox 8"/>
            <p:cNvSpPr txBox="1">
              <a:spLocks noChangeArrowheads="1"/>
            </p:cNvSpPr>
            <p:nvPr/>
          </p:nvSpPr>
          <p:spPr bwMode="auto">
            <a:xfrm>
              <a:off x="5589588" y="3581400"/>
              <a:ext cx="182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plantation forest</a:t>
              </a:r>
            </a:p>
          </p:txBody>
        </p:sp>
        <p:cxnSp>
          <p:nvCxnSpPr>
            <p:cNvPr id="3" name="Straight Connector 2"/>
            <p:cNvCxnSpPr/>
            <p:nvPr/>
          </p:nvCxnSpPr>
          <p:spPr>
            <a:xfrm>
              <a:off x="7620000" y="2743200"/>
              <a:ext cx="609600" cy="0"/>
            </a:xfrm>
            <a:prstGeom prst="line">
              <a:avLst/>
            </a:prstGeom>
            <a:ln>
              <a:solidFill>
                <a:schemeClr val="tx1"/>
              </a:solidFill>
            </a:ln>
            <a:effectLst>
              <a:glow rad="101600">
                <a:schemeClr val="bg2">
                  <a:lumMod val="60000"/>
                  <a:lumOff val="40000"/>
                  <a:alpha val="87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a:cxnSpLocks noChangeShapeType="1"/>
            </p:cNvCxnSpPr>
            <p:nvPr/>
          </p:nvCxnSpPr>
          <p:spPr bwMode="auto">
            <a:xfrm>
              <a:off x="7620000" y="3276600"/>
              <a:ext cx="685800" cy="0"/>
            </a:xfrm>
            <a:prstGeom prst="line">
              <a:avLst/>
            </a:prstGeom>
            <a:noFill/>
            <a:ln w="25400">
              <a:solidFill>
                <a:srgbClr val="000000"/>
              </a:solidFill>
              <a:prstDash val="dash"/>
              <a:round/>
              <a:headEnd/>
              <a:tailEnd/>
            </a:ln>
            <a:effectLst>
              <a:outerShdw blurRad="40000" dist="20000" dir="5400000" rotWithShape="0">
                <a:srgbClr val="808080">
                  <a:alpha val="37999"/>
                </a:srgbClr>
              </a:outerShdw>
            </a:effectLst>
          </p:spPr>
        </p:cxnSp>
        <p:cxnSp>
          <p:nvCxnSpPr>
            <p:cNvPr id="12" name="Straight Connector 11"/>
            <p:cNvCxnSpPr>
              <a:cxnSpLocks noChangeShapeType="1"/>
            </p:cNvCxnSpPr>
            <p:nvPr/>
          </p:nvCxnSpPr>
          <p:spPr bwMode="auto">
            <a:xfrm>
              <a:off x="7620000" y="3810000"/>
              <a:ext cx="609600" cy="0"/>
            </a:xfrm>
            <a:prstGeom prst="line">
              <a:avLst/>
            </a:prstGeom>
            <a:noFill/>
            <a:ln w="25400">
              <a:solidFill>
                <a:srgbClr val="000000"/>
              </a:solidFill>
              <a:prstDash val="lgDashDotDot"/>
              <a:round/>
              <a:headEnd/>
              <a:tailEnd/>
            </a:ln>
            <a:effectLst>
              <a:outerShdw blurRad="40000" dist="20000" dir="5400000" rotWithShape="0">
                <a:srgbClr val="808080">
                  <a:alpha val="37999"/>
                </a:srgbClr>
              </a:outerShdw>
            </a:effectLst>
          </p:spPr>
        </p:cxnSp>
      </p:grpSp>
      <p:sp>
        <p:nvSpPr>
          <p:cNvPr id="26634" name="TextBox 8"/>
          <p:cNvSpPr txBox="1">
            <a:spLocks noChangeArrowheads="1"/>
          </p:cNvSpPr>
          <p:nvPr/>
        </p:nvSpPr>
        <p:spPr bwMode="auto">
          <a:xfrm>
            <a:off x="5562600" y="4572000"/>
            <a:ext cx="24542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smtClean="0"/>
              <a:t>Allow comparison of diversity between taxonomic groups, ecosystems, </a:t>
            </a:r>
          </a:p>
          <a:p>
            <a:pPr eaLnBrk="1" hangingPunct="1">
              <a:spcBef>
                <a:spcPct val="0"/>
              </a:spcBef>
              <a:buFontTx/>
              <a:buNone/>
            </a:pPr>
            <a:r>
              <a:rPr lang="en-US" altLang="en-US" sz="1800" dirty="0" smtClean="0"/>
              <a:t>sampling efforts ...</a:t>
            </a:r>
            <a:endParaRPr lang="en-US" altLang="en-US" sz="1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TextBox 16"/>
          <p:cNvSpPr txBox="1">
            <a:spLocks noChangeArrowheads="1"/>
          </p:cNvSpPr>
          <p:nvPr/>
        </p:nvSpPr>
        <p:spPr bwMode="auto">
          <a:xfrm>
            <a:off x="291069" y="5335635"/>
            <a:ext cx="14329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smtClean="0"/>
              <a:t>UMBRELLA</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INDICATOR</a:t>
            </a:r>
          </a:p>
        </p:txBody>
      </p:sp>
      <p:grpSp>
        <p:nvGrpSpPr>
          <p:cNvPr id="3" name="Group 2"/>
          <p:cNvGrpSpPr/>
          <p:nvPr/>
        </p:nvGrpSpPr>
        <p:grpSpPr>
          <a:xfrm>
            <a:off x="762000" y="1322388"/>
            <a:ext cx="7123340" cy="4545012"/>
            <a:chOff x="762000" y="1322388"/>
            <a:chExt cx="7123340" cy="4545012"/>
          </a:xfrm>
        </p:grpSpPr>
        <p:sp>
          <p:nvSpPr>
            <p:cNvPr id="28675" name="TextBox 7"/>
            <p:cNvSpPr txBox="1">
              <a:spLocks noChangeArrowheads="1"/>
            </p:cNvSpPr>
            <p:nvPr/>
          </p:nvSpPr>
          <p:spPr bwMode="auto">
            <a:xfrm>
              <a:off x="762000" y="2981325"/>
              <a:ext cx="2185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t>Species Ecological </a:t>
              </a:r>
            </a:p>
            <a:p>
              <a:pPr eaLnBrk="1" hangingPunct="1">
                <a:spcBef>
                  <a:spcPct val="0"/>
                </a:spcBef>
                <a:buFontTx/>
                <a:buNone/>
              </a:pPr>
              <a:r>
                <a:rPr lang="en-US" altLang="en-US" sz="1800" dirty="0"/>
                <a:t>Effect</a:t>
              </a:r>
            </a:p>
          </p:txBody>
        </p:sp>
        <p:grpSp>
          <p:nvGrpSpPr>
            <p:cNvPr id="2" name="Group 1"/>
            <p:cNvGrpSpPr/>
            <p:nvPr/>
          </p:nvGrpSpPr>
          <p:grpSpPr>
            <a:xfrm>
              <a:off x="3352800" y="1322388"/>
              <a:ext cx="4532540" cy="4545012"/>
              <a:chOff x="3352800" y="1322388"/>
              <a:chExt cx="4532540" cy="4545012"/>
            </a:xfrm>
          </p:grpSpPr>
          <p:grpSp>
            <p:nvGrpSpPr>
              <p:cNvPr id="28673" name="Group 8"/>
              <p:cNvGrpSpPr>
                <a:grpSpLocks/>
              </p:cNvGrpSpPr>
              <p:nvPr/>
            </p:nvGrpSpPr>
            <p:grpSpPr bwMode="auto">
              <a:xfrm>
                <a:off x="3352800" y="1436688"/>
                <a:ext cx="4495800" cy="3733800"/>
                <a:chOff x="2362200" y="1447800"/>
                <a:chExt cx="4495800" cy="3733800"/>
              </a:xfrm>
            </p:grpSpPr>
            <p:cxnSp>
              <p:nvCxnSpPr>
                <p:cNvPr id="4" name="Straight Connector 3"/>
                <p:cNvCxnSpPr/>
                <p:nvPr/>
              </p:nvCxnSpPr>
              <p:spPr>
                <a:xfrm>
                  <a:off x="2362200" y="1447800"/>
                  <a:ext cx="0" cy="3733800"/>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H="1">
                  <a:off x="2362200" y="5181600"/>
                  <a:ext cx="4495800"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28674" name="TextBox 6"/>
              <p:cNvSpPr txBox="1">
                <a:spLocks noChangeArrowheads="1"/>
              </p:cNvSpPr>
              <p:nvPr/>
            </p:nvSpPr>
            <p:spPr bwMode="auto">
              <a:xfrm>
                <a:off x="3822700" y="5497513"/>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Species abundance (or biomass)</a:t>
                </a:r>
              </a:p>
            </p:txBody>
          </p:sp>
          <p:sp>
            <p:nvSpPr>
              <p:cNvPr id="28676" name="TextBox 9"/>
              <p:cNvSpPr txBox="1">
                <a:spLocks noChangeArrowheads="1"/>
              </p:cNvSpPr>
              <p:nvPr/>
            </p:nvSpPr>
            <p:spPr bwMode="auto">
              <a:xfrm>
                <a:off x="3739356" y="4516324"/>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t>RARE</a:t>
                </a:r>
              </a:p>
            </p:txBody>
          </p:sp>
          <p:sp>
            <p:nvSpPr>
              <p:cNvPr id="28677" name="TextBox 12"/>
              <p:cNvSpPr txBox="1">
                <a:spLocks noChangeArrowheads="1"/>
              </p:cNvSpPr>
              <p:nvPr/>
            </p:nvSpPr>
            <p:spPr bwMode="auto">
              <a:xfrm>
                <a:off x="3657600" y="1600200"/>
                <a:ext cx="1436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KEYSTONE</a:t>
                </a:r>
              </a:p>
            </p:txBody>
          </p:sp>
          <p:sp>
            <p:nvSpPr>
              <p:cNvPr id="28678" name="TextBox 13"/>
              <p:cNvSpPr txBox="1">
                <a:spLocks noChangeArrowheads="1"/>
              </p:cNvSpPr>
              <p:nvPr/>
            </p:nvSpPr>
            <p:spPr bwMode="auto">
              <a:xfrm>
                <a:off x="6470877" y="1600200"/>
                <a:ext cx="1414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t>DOMINANT</a:t>
                </a:r>
              </a:p>
            </p:txBody>
          </p:sp>
          <p:sp>
            <p:nvSpPr>
              <p:cNvPr id="19" name="Right Triangle 18"/>
              <p:cNvSpPr/>
              <p:nvPr/>
            </p:nvSpPr>
            <p:spPr>
              <a:xfrm rot="16200000">
                <a:off x="3871119" y="1094582"/>
                <a:ext cx="3714750" cy="4240212"/>
              </a:xfrm>
              <a:prstGeom prst="rtTriangle">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ight Triangle 20"/>
              <p:cNvSpPr/>
              <p:nvPr/>
            </p:nvSpPr>
            <p:spPr>
              <a:xfrm rot="5400000">
                <a:off x="3690937" y="1060450"/>
                <a:ext cx="3714750" cy="4238625"/>
              </a:xfrm>
              <a:prstGeom prst="rtTriangl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sp>
        <p:nvSpPr>
          <p:cNvPr id="28682" name="TextBox 19"/>
          <p:cNvSpPr txBox="1">
            <a:spLocks noChangeArrowheads="1"/>
          </p:cNvSpPr>
          <p:nvPr/>
        </p:nvSpPr>
        <p:spPr bwMode="auto">
          <a:xfrm>
            <a:off x="838200" y="533400"/>
            <a:ext cx="7453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b="1"/>
              <a:t>Not all species within a community are equivalent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6057106"/>
            <a:ext cx="1295400" cy="72866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0398" y="5004730"/>
            <a:ext cx="1241427" cy="9310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2" descr="http://3.bp.blogspot.com/-RSVi9wirQ0w/TdO--jJLKUI/AAAAAAAAAvc/r1u3RkU4_4M/s640/Belly+scratch+%2528Ambo%2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
            <a:ext cx="60960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Community Structure &amp;amp; Function&amp;quot;&quot;/&gt;&lt;property id=&quot;20307&quot; value=&quot;263&quot;/&gt;&lt;/object&gt;&lt;object type=&quot;3&quot; unique_id=&quot;10004&quot;&gt;&lt;property id=&quot;20148&quot; value=&quot;5&quot;/&gt;&lt;property id=&quot;20300&quot; value=&quot;Slide 2 - &amp;quot;Community Structure and Diversity&amp;quot;&quot;/&gt;&lt;property id=&quot;20307&quot; value=&quot;264&quot;/&gt;&lt;/object&gt;&lt;object type=&quot;3&quot; unique_id=&quot;10005&quot;&gt;&lt;property id=&quot;20148&quot; value=&quot;5&quot;/&gt;&lt;property id=&quot;20300&quot; value=&quot;Slide 5&quot;/&gt;&lt;property id=&quot;20307&quot; value=&quot;270&quot;/&gt;&lt;/object&gt;&lt;object type=&quot;3&quot; unique_id=&quot;10006&quot;&gt;&lt;property id=&quot;20148&quot; value=&quot;5&quot;/&gt;&lt;property id=&quot;20300&quot; value=&quot;Slide 6&quot;/&gt;&lt;property id=&quot;20307&quot; value=&quot;334&quot;/&gt;&lt;/object&gt;&lt;object type=&quot;3&quot; unique_id=&quot;10007&quot;&gt;&lt;property id=&quot;20148&quot; value=&quot;5&quot;/&gt;&lt;property id=&quot;20300&quot; value=&quot;Slide 7&quot;/&gt;&lt;property id=&quot;20307&quot; value=&quot;333&quot;/&gt;&lt;/object&gt;&lt;object type=&quot;3&quot; unique_id=&quot;10010&quot;&gt;&lt;property id=&quot;20148&quot; value=&quot;5&quot;/&gt;&lt;property id=&quot;20300&quot; value=&quot;Slide 4 - &amp;quot;Two measures of community diversity&amp;quot;&quot;/&gt;&lt;property id=&quot;20307&quot; value=&quot;273&quot;/&gt;&lt;/object&gt;&lt;object type=&quot;3&quot; unique_id=&quot;10015&quot;&gt;&lt;property id=&quot;20148&quot; value=&quot;5&quot;/&gt;&lt;property id=&quot;20300&quot; value=&quot;Slide 11&quot;/&gt;&lt;property id=&quot;20307&quot; value=&quot;329&quot;/&gt;&lt;/object&gt;&lt;object type=&quot;3&quot; unique_id=&quot;10016&quot;&gt;&lt;property id=&quot;20148&quot; value=&quot;5&quot;/&gt;&lt;property id=&quot;20300&quot; value=&quot;Slide 13&quot;/&gt;&lt;property id=&quot;20307&quot; value=&quot;331&quot;/&gt;&lt;/object&gt;&lt;object type=&quot;3&quot; unique_id=&quot;10017&quot;&gt;&lt;property id=&quot;20148&quot; value=&quot;5&quot;/&gt;&lt;property id=&quot;20300&quot; value=&quot;Slide 12&quot;/&gt;&lt;property id=&quot;20307&quot; value=&quot;332&quot;/&gt;&lt;/object&gt;&lt;object type=&quot;3&quot; unique_id=&quot;10018&quot;&gt;&lt;property id=&quot;20148&quot; value=&quot;5&quot;/&gt;&lt;property id=&quot;20300&quot; value=&quot;Slide 15&quot;/&gt;&lt;property id=&quot;20307&quot; value=&quot;324&quot;/&gt;&lt;/object&gt;&lt;object type=&quot;3&quot; unique_id=&quot;10019&quot;&gt;&lt;property id=&quot;20148&quot; value=&quot;5&quot;/&gt;&lt;property id=&quot;20300&quot; value=&quot;Slide 16&quot;/&gt;&lt;property id=&quot;20307&quot; value=&quot;325&quot;/&gt;&lt;/object&gt;&lt;object type=&quot;3&quot; unique_id=&quot;10020&quot;&gt;&lt;property id=&quot;20148&quot; value=&quot;5&quot;/&gt;&lt;property id=&quot;20300&quot; value=&quot;Slide 17&quot;/&gt;&lt;property id=&quot;20307&quot; value=&quot;326&quot;/&gt;&lt;/object&gt;&lt;object type=&quot;3&quot; unique_id=&quot;10021&quot;&gt;&lt;property id=&quot;20148&quot; value=&quot;5&quot;/&gt;&lt;property id=&quot;20300&quot; value=&quot;Slide 18&quot;/&gt;&lt;property id=&quot;20307&quot; value=&quot;327&quot;/&gt;&lt;/object&gt;&lt;object type=&quot;3&quot; unique_id=&quot;10022&quot;&gt;&lt;property id=&quot;20148&quot; value=&quot;5&quot;/&gt;&lt;property id=&quot;20300&quot; value=&quot;Slide 19&quot;/&gt;&lt;property id=&quot;20307&quot; value=&quot;328&quot;/&gt;&lt;/object&gt;&lt;object type=&quot;3&quot; unique_id=&quot;10023&quot;&gt;&lt;property id=&quot;20148&quot; value=&quot;5&quot;/&gt;&lt;property id=&quot;20300&quot; value=&quot;Slide 24&quot;/&gt;&lt;property id=&quot;20307&quot; value=&quot;281&quot;/&gt;&lt;/object&gt;&lt;object type=&quot;3&quot; unique_id=&quot;10024&quot;&gt;&lt;property id=&quot;20148&quot; value=&quot;5&quot;/&gt;&lt;property id=&quot;20300&quot; value=&quot;Slide 25&quot;/&gt;&lt;property id=&quot;20307&quot; value=&quot;283&quot;/&gt;&lt;/object&gt;&lt;object type=&quot;3&quot; unique_id=&quot;10026&quot;&gt;&lt;property id=&quot;20148&quot; value=&quot;5&quot;/&gt;&lt;property id=&quot;20300&quot; value=&quot;Slide 21 - &amp;quot;Two Contrasting Views of Communities&amp;quot;&quot;/&gt;&lt;property id=&quot;20307&quot; value=&quot;310&quot;/&gt;&lt;/object&gt;&lt;object type=&quot;3&quot; unique_id=&quot;10031&quot;&gt;&lt;property id=&quot;20148&quot; value=&quot;5&quot;/&gt;&lt;property id=&quot;20300&quot; value=&quot;Slide 22&quot;/&gt;&lt;property id=&quot;20307&quot; value=&quot;315&quot;/&gt;&lt;/object&gt;&lt;object type=&quot;3&quot; unique_id=&quot;10343&quot;&gt;&lt;property id=&quot;20148&quot; value=&quot;5&quot;/&gt;&lt;property id=&quot;20300&quot; value=&quot;Slide 8&quot;/&gt;&lt;property id=&quot;20307&quot; value=&quot;336&quot;/&gt;&lt;/object&gt;&lt;object type=&quot;3&quot; unique_id=&quot;10344&quot;&gt;&lt;property id=&quot;20148&quot; value=&quot;5&quot;/&gt;&lt;property id=&quot;20300&quot; value=&quot;Slide 9&quot;/&gt;&lt;property id=&quot;20307&quot; value=&quot;335&quot;/&gt;&lt;/object&gt;&lt;object type=&quot;3&quot; unique_id=&quot;10345&quot;&gt;&lt;property id=&quot;20148&quot; value=&quot;5&quot;/&gt;&lt;property id=&quot;20300&quot; value=&quot;Slide 10&quot;/&gt;&lt;property id=&quot;20307&quot; value=&quot;337&quot;/&gt;&lt;/object&gt;&lt;object type=&quot;3&quot; unique_id=&quot;10347&quot;&gt;&lt;property id=&quot;20148&quot; value=&quot;5&quot;/&gt;&lt;property id=&quot;20300&quot; value=&quot;Slide 14&quot;/&gt;&lt;property id=&quot;20307&quot; value=&quot;339&quot;/&gt;&lt;/object&gt;&lt;object type=&quot;3&quot; unique_id=&quot;10715&quot;&gt;&lt;property id=&quot;20148&quot; value=&quot;5&quot;/&gt;&lt;property id=&quot;20300&quot; value=&quot;Slide 23&quot;/&gt;&lt;property id=&quot;20307&quot; value=&quot;340&quot;/&gt;&lt;/object&gt;&lt;object type=&quot;3&quot; unique_id=&quot;10981&quot;&gt;&lt;property id=&quot;20148&quot; value=&quot;5&quot;/&gt;&lt;property id=&quot;20300&quot; value=&quot;Slide 3 - &amp;quot;Two measures of community diversity&amp;quot;&quot;/&gt;&lt;property id=&quot;20307&quot; value=&quot;341&quot;/&gt;&lt;/object&gt;&lt;object type=&quot;3&quot; unique_id=&quot;11165&quot;&gt;&lt;property id=&quot;20148&quot; value=&quot;5&quot;/&gt;&lt;property id=&quot;20300&quot; value=&quot;Slide 20&quot;/&gt;&lt;property id=&quot;20307&quot; value=&quot;342&quot;/&gt;&lt;/object&gt;&lt;/object&gt;&lt;object type=&quot;8&quot; unique_id=&quot;10076&quot;&gt;&lt;/object&gt;&lt;/object&gt;&lt;/database&gt;"/>
  <p:tag name="SECTOMILLISECCONVERTED" val="1"/>
</p:tagLst>
</file>

<file path=ppt/theme/theme1.xml><?xml version="1.0" encoding="utf-8"?>
<a:theme xmlns:a="http://schemas.openxmlformats.org/drawingml/2006/main" name="Smith Lecture_Presentation">
  <a:themeElements>
    <a:clrScheme name="Smith Lectur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mith Lecture_Presentation">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ith Lectur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mith Lecture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mith Lecture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ith Lecture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mith Lecture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mith Lecture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mith Lecture_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mith Lecture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mith Lecture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mith Lecture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mith Lecture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mith Lecture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Mac40:Users:premedia:Desktop:12-Nov-2011:Smith LEct. PPTs:Smith Lecture_Presentation.pot</Template>
  <TotalTime>3608</TotalTime>
  <Words>665</Words>
  <Application>Microsoft Office PowerPoint</Application>
  <PresentationFormat>On-screen Show (4:3)</PresentationFormat>
  <Paragraphs>120</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ＭＳ Ｐゴシック</vt:lpstr>
      <vt:lpstr>Arial</vt:lpstr>
      <vt:lpstr>msgothic</vt:lpstr>
      <vt:lpstr>Symbol</vt:lpstr>
      <vt:lpstr>Smith Lecture_Presentation</vt:lpstr>
      <vt:lpstr>Community and Ecosystem Ecology</vt:lpstr>
      <vt:lpstr>Community Structure &amp; Function</vt:lpstr>
      <vt:lpstr>Community Structure and Diversity</vt:lpstr>
      <vt:lpstr>Two measures of community diversity</vt:lpstr>
      <vt:lpstr>Two measures of community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cwolfe</dc:creator>
  <cp:lastModifiedBy>Creel, Scott</cp:lastModifiedBy>
  <cp:revision>217</cp:revision>
  <dcterms:created xsi:type="dcterms:W3CDTF">2008-08-18T13:43:50Z</dcterms:created>
  <dcterms:modified xsi:type="dcterms:W3CDTF">2020-03-25T00:13:40Z</dcterms:modified>
</cp:coreProperties>
</file>