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2" r:id="rId2"/>
    <p:sldId id="267" r:id="rId3"/>
    <p:sldId id="283" r:id="rId4"/>
    <p:sldId id="280" r:id="rId5"/>
    <p:sldId id="268" r:id="rId6"/>
    <p:sldId id="279" r:id="rId7"/>
    <p:sldId id="281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0" r:id="rId17"/>
    <p:sldId id="256" r:id="rId18"/>
    <p:sldId id="257" r:id="rId19"/>
    <p:sldId id="258" r:id="rId20"/>
    <p:sldId id="260" r:id="rId21"/>
    <p:sldId id="259" r:id="rId22"/>
    <p:sldId id="285" r:id="rId23"/>
    <p:sldId id="284" r:id="rId24"/>
    <p:sldId id="262" r:id="rId25"/>
    <p:sldId id="263" r:id="rId26"/>
    <p:sldId id="264" r:id="rId27"/>
    <p:sldId id="265" r:id="rId28"/>
    <p:sldId id="266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08"/>
    <p:restoredTop sz="92135" autoAdjust="0"/>
  </p:normalViewPr>
  <p:slideViewPr>
    <p:cSldViewPr snapToGrid="0" snapToObjects="1">
      <p:cViewPr varScale="1">
        <p:scale>
          <a:sx n="81" d="100"/>
          <a:sy n="81" d="100"/>
        </p:scale>
        <p:origin x="104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EE5C1-2FA3-8847-B0B5-FE294974E004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3EA82-557F-AF48-BDF6-FCA19BCB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at growth (mass) changes with or without predator for</a:t>
            </a:r>
            <a:r>
              <a:rPr lang="en-US" baseline="0" dirty="0"/>
              <a:t> the 3 sizes of bluegills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EA82-557F-AF48-BDF6-FCA19BCB2F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4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Flat areas are evenly displaced vertically, showing</a:t>
            </a:r>
            <a:r>
              <a:rPr lang="en-US" baseline="0" dirty="0"/>
              <a:t> character displacement and limiting similarity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EA82-557F-AF48-BDF6-FCA19BCB2F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5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9613-BDC6-CD43-9EA2-8735F5B2D0A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791A-23D9-AC4C-A8BF-E160E4CC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0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9613-BDC6-CD43-9EA2-8735F5B2D0A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791A-23D9-AC4C-A8BF-E160E4CC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1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9613-BDC6-CD43-9EA2-8735F5B2D0A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791A-23D9-AC4C-A8BF-E160E4CC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9613-BDC6-CD43-9EA2-8735F5B2D0A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791A-23D9-AC4C-A8BF-E160E4CC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9613-BDC6-CD43-9EA2-8735F5B2D0A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791A-23D9-AC4C-A8BF-E160E4CC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8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9613-BDC6-CD43-9EA2-8735F5B2D0A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791A-23D9-AC4C-A8BF-E160E4CC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9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9613-BDC6-CD43-9EA2-8735F5B2D0A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791A-23D9-AC4C-A8BF-E160E4CC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9613-BDC6-CD43-9EA2-8735F5B2D0A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791A-23D9-AC4C-A8BF-E160E4CC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5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9613-BDC6-CD43-9EA2-8735F5B2D0A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791A-23D9-AC4C-A8BF-E160E4CC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9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9613-BDC6-CD43-9EA2-8735F5B2D0A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791A-23D9-AC4C-A8BF-E160E4CC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9613-BDC6-CD43-9EA2-8735F5B2D0A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791A-23D9-AC4C-A8BF-E160E4CC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6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9613-BDC6-CD43-9EA2-8735F5B2D0A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791A-23D9-AC4C-A8BF-E160E4CC4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3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90334" y="1847654"/>
            <a:ext cx="28280" cy="2554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18614" y="4402318"/>
            <a:ext cx="43174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318235" y="1847637"/>
            <a:ext cx="3252247" cy="2498120"/>
          </a:xfrm>
          <a:custGeom>
            <a:avLst/>
            <a:gdLst>
              <a:gd name="connsiteX0" fmla="*/ 0 w 3252247"/>
              <a:gd name="connsiteY0" fmla="*/ 2498120 h 2498120"/>
              <a:gd name="connsiteX1" fmla="*/ 631596 w 3252247"/>
              <a:gd name="connsiteY1" fmla="*/ 1904231 h 2498120"/>
              <a:gd name="connsiteX2" fmla="*/ 1216058 w 3252247"/>
              <a:gd name="connsiteY2" fmla="*/ 499637 h 2498120"/>
              <a:gd name="connsiteX3" fmla="*/ 1216058 w 3252247"/>
              <a:gd name="connsiteY3" fmla="*/ 499637 h 2498120"/>
              <a:gd name="connsiteX4" fmla="*/ 1574276 w 3252247"/>
              <a:gd name="connsiteY4" fmla="*/ 17 h 2498120"/>
              <a:gd name="connsiteX5" fmla="*/ 1989056 w 3252247"/>
              <a:gd name="connsiteY5" fmla="*/ 518491 h 2498120"/>
              <a:gd name="connsiteX6" fmla="*/ 2771480 w 3252247"/>
              <a:gd name="connsiteY6" fmla="*/ 2139901 h 2498120"/>
              <a:gd name="connsiteX7" fmla="*/ 3252247 w 3252247"/>
              <a:gd name="connsiteY7" fmla="*/ 2460412 h 2498120"/>
              <a:gd name="connsiteX8" fmla="*/ 3252247 w 3252247"/>
              <a:gd name="connsiteY8" fmla="*/ 2460412 h 24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2247" h="2498120">
                <a:moveTo>
                  <a:pt x="0" y="2498120"/>
                </a:moveTo>
                <a:cubicBezTo>
                  <a:pt x="214460" y="2367715"/>
                  <a:pt x="428920" y="2237311"/>
                  <a:pt x="631596" y="1904231"/>
                </a:cubicBezTo>
                <a:cubicBezTo>
                  <a:pt x="834272" y="1571151"/>
                  <a:pt x="1216058" y="499637"/>
                  <a:pt x="1216058" y="499637"/>
                </a:cubicBezTo>
                <a:lnTo>
                  <a:pt x="1216058" y="499637"/>
                </a:lnTo>
                <a:cubicBezTo>
                  <a:pt x="1275761" y="416367"/>
                  <a:pt x="1445443" y="-3125"/>
                  <a:pt x="1574276" y="17"/>
                </a:cubicBezTo>
                <a:cubicBezTo>
                  <a:pt x="1703109" y="3159"/>
                  <a:pt x="1789522" y="161844"/>
                  <a:pt x="1989056" y="518491"/>
                </a:cubicBezTo>
                <a:cubicBezTo>
                  <a:pt x="2188590" y="875138"/>
                  <a:pt x="2560948" y="1816248"/>
                  <a:pt x="2771480" y="2139901"/>
                </a:cubicBezTo>
                <a:cubicBezTo>
                  <a:pt x="2982012" y="2463554"/>
                  <a:pt x="3252247" y="2460412"/>
                  <a:pt x="3252247" y="2460412"/>
                </a:cubicBezTo>
                <a:lnTo>
                  <a:pt x="3252247" y="2460412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4890" y="2488676"/>
            <a:ext cx="837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</a:t>
            </a:r>
          </a:p>
          <a:p>
            <a:r>
              <a:rPr lang="en-US" dirty="0"/>
              <a:t>o</a:t>
            </a:r>
            <a:r>
              <a:rPr lang="en-US" dirty="0" smtClean="0"/>
              <a:t>r</a:t>
            </a:r>
          </a:p>
          <a:p>
            <a:r>
              <a:rPr lang="en-US" dirty="0" smtClean="0"/>
              <a:t>Fitness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994" y="4920791"/>
            <a:ext cx="242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Environmental Gradient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51538" y="514615"/>
            <a:ext cx="3537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Ecological Niche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82AE3-FDB2-0846-8BEA-3358B53363E9}"/>
              </a:ext>
            </a:extLst>
          </p:cNvPr>
          <p:cNvSpPr txBox="1"/>
          <p:nvPr/>
        </p:nvSpPr>
        <p:spPr>
          <a:xfrm>
            <a:off x="148521" y="6407157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12; 13.6-13.11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0935A-F21F-B44D-A8B9-D0E45E45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85929"/>
            <a:ext cx="3145967" cy="66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09679-6C25-5C4E-BB80-6B4395B1908B}"/>
              </a:ext>
            </a:extLst>
          </p:cNvPr>
          <p:cNvSpPr txBox="1"/>
          <p:nvPr/>
        </p:nvSpPr>
        <p:spPr>
          <a:xfrm>
            <a:off x="3276596" y="90714"/>
            <a:ext cx="594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of </a:t>
            </a:r>
            <a:r>
              <a:rPr lang="en-US" b="1" dirty="0" smtClean="0"/>
              <a:t>NICHE OVERLAP </a:t>
            </a:r>
            <a:r>
              <a:rPr lang="en-US" dirty="0" smtClean="0"/>
              <a:t>is </a:t>
            </a:r>
            <a:r>
              <a:rPr lang="en-US" dirty="0"/>
              <a:t>useful to examine relationships between species, especially competitive relationships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4796" y="94268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4795" y="1952919"/>
            <a:ext cx="193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Symmetric overlap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65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0935A-F21F-B44D-A8B9-D0E45E45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85929"/>
            <a:ext cx="3145967" cy="66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09679-6C25-5C4E-BB80-6B4395B1908B}"/>
              </a:ext>
            </a:extLst>
          </p:cNvPr>
          <p:cNvSpPr txBox="1"/>
          <p:nvPr/>
        </p:nvSpPr>
        <p:spPr>
          <a:xfrm>
            <a:off x="3276596" y="90714"/>
            <a:ext cx="594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of </a:t>
            </a:r>
            <a:r>
              <a:rPr lang="en-US" b="1" dirty="0" smtClean="0"/>
              <a:t>NICHE OVERLAP </a:t>
            </a:r>
            <a:r>
              <a:rPr lang="en-US" dirty="0" smtClean="0"/>
              <a:t>is </a:t>
            </a:r>
            <a:r>
              <a:rPr lang="en-US" dirty="0"/>
              <a:t>useful to examine relationships between species, especially competitive relationships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4796" y="94268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4795" y="1952919"/>
            <a:ext cx="193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Symmetric overlap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1052" y="3240345"/>
            <a:ext cx="205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Asymmetric overlap</a:t>
            </a:r>
          </a:p>
        </p:txBody>
      </p:sp>
    </p:spTree>
    <p:extLst>
      <p:ext uri="{BB962C8B-B14F-4D97-AF65-F5344CB8AC3E}">
        <p14:creationId xmlns:p14="http://schemas.microsoft.com/office/powerpoint/2010/main" val="20771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0935A-F21F-B44D-A8B9-D0E45E45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85929"/>
            <a:ext cx="3145967" cy="66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09679-6C25-5C4E-BB80-6B4395B1908B}"/>
              </a:ext>
            </a:extLst>
          </p:cNvPr>
          <p:cNvSpPr txBox="1"/>
          <p:nvPr/>
        </p:nvSpPr>
        <p:spPr>
          <a:xfrm>
            <a:off x="3276596" y="90714"/>
            <a:ext cx="594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of </a:t>
            </a:r>
            <a:r>
              <a:rPr lang="en-US" b="1" dirty="0" smtClean="0"/>
              <a:t>NICHE OVERLAP </a:t>
            </a:r>
            <a:r>
              <a:rPr lang="en-US" dirty="0" smtClean="0"/>
              <a:t>is </a:t>
            </a:r>
            <a:r>
              <a:rPr lang="en-US" dirty="0"/>
              <a:t>useful to examine relationships between species, especially competitive relationships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4796" y="94268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4795" y="1952919"/>
            <a:ext cx="193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Symmetric overlap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1052" y="3240345"/>
            <a:ext cx="205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Asymmetric overlap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4042" y="942680"/>
            <a:ext cx="13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Co-extensive</a:t>
            </a:r>
          </a:p>
        </p:txBody>
      </p:sp>
    </p:spTree>
    <p:extLst>
      <p:ext uri="{BB962C8B-B14F-4D97-AF65-F5344CB8AC3E}">
        <p14:creationId xmlns:p14="http://schemas.microsoft.com/office/powerpoint/2010/main" val="14179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0935A-F21F-B44D-A8B9-D0E45E45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85929"/>
            <a:ext cx="3145967" cy="66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09679-6C25-5C4E-BB80-6B4395B1908B}"/>
              </a:ext>
            </a:extLst>
          </p:cNvPr>
          <p:cNvSpPr txBox="1"/>
          <p:nvPr/>
        </p:nvSpPr>
        <p:spPr>
          <a:xfrm>
            <a:off x="3276596" y="90714"/>
            <a:ext cx="594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of </a:t>
            </a:r>
            <a:r>
              <a:rPr lang="en-US" b="1" dirty="0" smtClean="0"/>
              <a:t>NICHE OVERLAP </a:t>
            </a:r>
            <a:r>
              <a:rPr lang="en-US" dirty="0" smtClean="0"/>
              <a:t>is </a:t>
            </a:r>
            <a:r>
              <a:rPr lang="en-US" dirty="0"/>
              <a:t>useful to examine relationships between species, especially competitive relationships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4796" y="94268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4795" y="1952919"/>
            <a:ext cx="193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Symmetric overlap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1052" y="3240345"/>
            <a:ext cx="205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Asymmetric overlap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4042" y="942680"/>
            <a:ext cx="13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Co-extensive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8610" y="4640885"/>
            <a:ext cx="213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Abutting or Adjacent</a:t>
            </a:r>
          </a:p>
        </p:txBody>
      </p:sp>
    </p:spTree>
    <p:extLst>
      <p:ext uri="{BB962C8B-B14F-4D97-AF65-F5344CB8AC3E}">
        <p14:creationId xmlns:p14="http://schemas.microsoft.com/office/powerpoint/2010/main" val="19953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0935A-F21F-B44D-A8B9-D0E45E45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85929"/>
            <a:ext cx="3145967" cy="66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09679-6C25-5C4E-BB80-6B4395B1908B}"/>
              </a:ext>
            </a:extLst>
          </p:cNvPr>
          <p:cNvSpPr txBox="1"/>
          <p:nvPr/>
        </p:nvSpPr>
        <p:spPr>
          <a:xfrm>
            <a:off x="3276596" y="90714"/>
            <a:ext cx="594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of </a:t>
            </a:r>
            <a:r>
              <a:rPr lang="en-US" b="1" dirty="0" smtClean="0"/>
              <a:t>NICHE OVERLAP </a:t>
            </a:r>
            <a:r>
              <a:rPr lang="en-US" dirty="0" smtClean="0"/>
              <a:t>is </a:t>
            </a:r>
            <a:r>
              <a:rPr lang="en-US" dirty="0"/>
              <a:t>useful to examine relationships between species, especially competitive relationships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4796" y="94268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4795" y="1952919"/>
            <a:ext cx="193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Symmetric overlap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1052" y="3240345"/>
            <a:ext cx="205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Asymmetric overlap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4042" y="942680"/>
            <a:ext cx="13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Co-extensive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8610" y="4640885"/>
            <a:ext cx="213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Abutting or Adjacent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8610" y="5856759"/>
            <a:ext cx="143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Non-abutting</a:t>
            </a:r>
          </a:p>
        </p:txBody>
      </p:sp>
    </p:spTree>
    <p:extLst>
      <p:ext uri="{BB962C8B-B14F-4D97-AF65-F5344CB8AC3E}">
        <p14:creationId xmlns:p14="http://schemas.microsoft.com/office/powerpoint/2010/main" val="7425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0935A-F21F-B44D-A8B9-D0E45E45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85929"/>
            <a:ext cx="3145967" cy="66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09679-6C25-5C4E-BB80-6B4395B1908B}"/>
              </a:ext>
            </a:extLst>
          </p:cNvPr>
          <p:cNvSpPr txBox="1"/>
          <p:nvPr/>
        </p:nvSpPr>
        <p:spPr>
          <a:xfrm>
            <a:off x="3276596" y="90714"/>
            <a:ext cx="594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of </a:t>
            </a:r>
            <a:r>
              <a:rPr lang="en-US" b="1" dirty="0" smtClean="0"/>
              <a:t>NICHE OVERLAP </a:t>
            </a:r>
            <a:r>
              <a:rPr lang="en-US" dirty="0" smtClean="0"/>
              <a:t>is </a:t>
            </a:r>
            <a:r>
              <a:rPr lang="en-US" dirty="0"/>
              <a:t>useful to examine relationships between species, especially competitive relationships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4796" y="94268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4795" y="1952919"/>
            <a:ext cx="193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Symmetric overlap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1052" y="3240345"/>
            <a:ext cx="205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Asymmetric overlap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4042" y="942680"/>
            <a:ext cx="13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Co-extensive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8610" y="4640885"/>
            <a:ext cx="213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Abutting or Adjacent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8610" y="5856759"/>
            <a:ext cx="143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Non-abutting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630" y="185929"/>
            <a:ext cx="3145966" cy="4169255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0629" y="4355184"/>
            <a:ext cx="3145967" cy="2496458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80289" y="840963"/>
            <a:ext cx="2328420" cy="610766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6929-C2F0-0041-98BB-15A91B04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5584"/>
            <a:ext cx="3066585" cy="1143000"/>
          </a:xfrm>
        </p:spPr>
        <p:txBody>
          <a:bodyPr>
            <a:noAutofit/>
          </a:bodyPr>
          <a:lstStyle/>
          <a:p>
            <a:r>
              <a:rPr lang="en-US" sz="3800" dirty="0"/>
              <a:t>Intestinal parasites: Position in gut is the niche axis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7B14A-8FE1-E441-B7B5-2E28BAE87613}"/>
              </a:ext>
            </a:extLst>
          </p:cNvPr>
          <p:cNvSpPr txBox="1"/>
          <p:nvPr/>
        </p:nvSpPr>
        <p:spPr>
          <a:xfrm>
            <a:off x="152399" y="6109276"/>
            <a:ext cx="260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Holmes 1973 Canadian Journal of Zoology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D92662-D4EE-9442-B715-47C85F90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788" y="22554"/>
            <a:ext cx="572946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78BC02-81AC-3B4B-94C4-6E070BBA8F88}"/>
              </a:ext>
            </a:extLst>
          </p:cNvPr>
          <p:cNvSpPr/>
          <p:nvPr/>
        </p:nvSpPr>
        <p:spPr>
          <a:xfrm>
            <a:off x="3456878" y="22554"/>
            <a:ext cx="1304693" cy="18843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7700" y="6450568"/>
            <a:ext cx="309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Werner et al. 1983 Ecology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" y="177800"/>
            <a:ext cx="90932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/>
                <a:cs typeface="Arial"/>
              </a:rPr>
              <a:t>Interactions between two niche axes: food type and predator avoidance</a:t>
            </a:r>
          </a:p>
        </p:txBody>
      </p:sp>
      <p:pic>
        <p:nvPicPr>
          <p:cNvPr id="8" name="Picture 7" descr="Screen Shot 2018-10-29 at 12.20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r="2084" b="5150"/>
          <a:stretch/>
        </p:blipFill>
        <p:spPr>
          <a:xfrm>
            <a:off x="1866900" y="2865004"/>
            <a:ext cx="6845300" cy="33841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" y="5810766"/>
            <a:ext cx="1992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Small mouth bass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1900" y="1352125"/>
            <a:ext cx="367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/>
                <a:cs typeface="Arial"/>
              </a:rPr>
              <a:t>Mesocosm = “intermediately sized world”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860" y="632377"/>
            <a:ext cx="2923679" cy="223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5973" y="489635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Werner et al. 1983 Ecology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9000" y="216932"/>
            <a:ext cx="747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Interactions between two niche axes: food type and predator avoidance</a:t>
            </a:r>
          </a:p>
        </p:txBody>
      </p:sp>
      <p:pic>
        <p:nvPicPr>
          <p:cNvPr id="6" name="Picture 5" descr="Screen Shot 2018-10-29 at 12.1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933450"/>
            <a:ext cx="7247829" cy="404495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41300" y="3873500"/>
            <a:ext cx="8121170" cy="127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64300" y="3022600"/>
            <a:ext cx="1041400" cy="820928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90727" y="2560935"/>
            <a:ext cx="157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All 3 sizes eat in the benthos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21100" y="3805428"/>
            <a:ext cx="723900" cy="436372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57600" y="4924336"/>
            <a:ext cx="157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Small size increases </a:t>
            </a:r>
            <a:r>
              <a:rPr lang="en-US" i="1" dirty="0" smtClean="0">
                <a:latin typeface="Arial"/>
                <a:cs typeface="Arial"/>
              </a:rPr>
              <a:t>feeding in </a:t>
            </a:r>
            <a:r>
              <a:rPr lang="en-US" i="1" dirty="0">
                <a:latin typeface="Arial"/>
                <a:cs typeface="Arial"/>
              </a:rPr>
              <a:t>vegetation</a:t>
            </a:r>
          </a:p>
        </p:txBody>
      </p:sp>
    </p:spTree>
    <p:extLst>
      <p:ext uri="{BB962C8B-B14F-4D97-AF65-F5344CB8AC3E}">
        <p14:creationId xmlns:p14="http://schemas.microsoft.com/office/powerpoint/2010/main" val="308744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29 at 12.19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227711"/>
            <a:ext cx="9144000" cy="3979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5500" y="586264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Werner et al. 1983 Ecology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9000" y="216932"/>
            <a:ext cx="747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Interactions between two niche axes: food type and predator avoidance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7188200" y="4326128"/>
            <a:ext cx="787400" cy="436372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49835" y="4960034"/>
            <a:ext cx="2051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Large size grows better because competition with small size was removed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22500" y="4326128"/>
            <a:ext cx="723900" cy="436372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66900" y="4960034"/>
            <a:ext cx="157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Small size didn’t grow as well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0602" y="6213887"/>
            <a:ext cx="4615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What type of competition is this?</a:t>
            </a:r>
          </a:p>
        </p:txBody>
      </p:sp>
    </p:spTree>
    <p:extLst>
      <p:ext uri="{BB962C8B-B14F-4D97-AF65-F5344CB8AC3E}">
        <p14:creationId xmlns:p14="http://schemas.microsoft.com/office/powerpoint/2010/main" val="22988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1" grpId="1"/>
      <p:bldP spid="12" grpId="0" animBg="1"/>
      <p:bldP spid="12" grpId="1" animBg="1"/>
      <p:bldP spid="13" grpId="0"/>
      <p:bldP spid="13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565AE0-510F-CA41-82D6-862DD63409E0}"/>
              </a:ext>
            </a:extLst>
          </p:cNvPr>
          <p:cNvSpPr txBox="1"/>
          <p:nvPr/>
        </p:nvSpPr>
        <p:spPr>
          <a:xfrm>
            <a:off x="1332649" y="537095"/>
            <a:ext cx="6676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Niches </a:t>
            </a:r>
            <a:r>
              <a:rPr lang="en-US" sz="3000" dirty="0"/>
              <a:t>in </a:t>
            </a:r>
            <a:r>
              <a:rPr lang="en-US" sz="3000" dirty="0" smtClean="0"/>
              <a:t>2 dimensions…a more complete</a:t>
            </a:r>
          </a:p>
          <a:p>
            <a:r>
              <a:rPr lang="en-US" sz="3000" dirty="0"/>
              <a:t>d</a:t>
            </a:r>
            <a:r>
              <a:rPr lang="en-US" sz="3000" dirty="0" smtClean="0"/>
              <a:t>escription of a species’ “role”</a:t>
            </a:r>
            <a:endParaRPr lang="en-US" sz="3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872A4F-705F-8548-B3E8-8B90D34F9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357" y="2505969"/>
            <a:ext cx="5595306" cy="22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0" y="195076"/>
            <a:ext cx="600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Character displacement in carnivore guilds</a:t>
            </a:r>
          </a:p>
          <a:p>
            <a:pPr algn="ctr"/>
            <a:r>
              <a:rPr lang="en-US" sz="2400" dirty="0">
                <a:latin typeface="Arial"/>
                <a:cs typeface="Arial"/>
              </a:rPr>
              <a:t>Dayan 1996</a:t>
            </a:r>
          </a:p>
        </p:txBody>
      </p:sp>
      <p:pic>
        <p:nvPicPr>
          <p:cNvPr id="2" name="Picture 1" descr="Screen Shot 2018-10-29 at 12.4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" y="1237550"/>
            <a:ext cx="89154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403" y="6055874"/>
            <a:ext cx="763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Principle of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Limiting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imilarity: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there is a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minimum amount of niche differentiation necessary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 two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species to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coexist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201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4319" y="430768"/>
            <a:ext cx="6008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Character displacement in carnivore guilds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Dayan et al. 1990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Figure 13.16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3745" y="6204634"/>
            <a:ext cx="2618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Hutchinson’s Size Ratio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1.3:1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946B8-869A-FC49-8876-5A6109BC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0"/>
          <a:stretch/>
        </p:blipFill>
        <p:spPr>
          <a:xfrm rot="-300000">
            <a:off x="502407" y="1925590"/>
            <a:ext cx="7349731" cy="412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60" y="750737"/>
            <a:ext cx="3837747" cy="50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3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76" y="1209459"/>
            <a:ext cx="4492395" cy="4043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6" y="1039305"/>
            <a:ext cx="3886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7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Interpreting sympatric and allopatric relationships that inform speciation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91520"/>
            <a:ext cx="8229600" cy="2576797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Arial"/>
                <a:cs typeface="Arial"/>
              </a:rPr>
              <a:t>Sympatry</a:t>
            </a:r>
            <a:r>
              <a:rPr lang="en-US" sz="2400" dirty="0">
                <a:latin typeface="Arial"/>
                <a:cs typeface="Arial"/>
              </a:rPr>
              <a:t>: the species found in the same place</a:t>
            </a:r>
          </a:p>
          <a:p>
            <a:r>
              <a:rPr lang="en-US" sz="2400" u="sng" dirty="0" err="1">
                <a:latin typeface="Arial"/>
                <a:cs typeface="Arial"/>
              </a:rPr>
              <a:t>Allopatry</a:t>
            </a:r>
            <a:r>
              <a:rPr lang="en-US" sz="2400" dirty="0">
                <a:latin typeface="Arial"/>
                <a:cs typeface="Arial"/>
              </a:rPr>
              <a:t>: one species only</a:t>
            </a:r>
          </a:p>
          <a:p>
            <a:r>
              <a:rPr lang="en-US" sz="2400" dirty="0">
                <a:latin typeface="Arial"/>
                <a:cs typeface="Arial"/>
              </a:rPr>
              <a:t>If species have similar niches in allopatric locations, but different niches in sympatric areas, then this pattern supports character displacement due to interspecific competition</a:t>
            </a:r>
          </a:p>
        </p:txBody>
      </p:sp>
    </p:spTree>
    <p:extLst>
      <p:ext uri="{BB962C8B-B14F-4D97-AF65-F5344CB8AC3E}">
        <p14:creationId xmlns:p14="http://schemas.microsoft.com/office/powerpoint/2010/main" val="4114122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/>
                <a:cs typeface="Arial"/>
              </a:rPr>
              <a:t>Interpreting sympatric and allopatric relationships</a:t>
            </a:r>
          </a:p>
        </p:txBody>
      </p:sp>
      <p:pic>
        <p:nvPicPr>
          <p:cNvPr id="4" name="Picture 3" descr="Screen Shot 2018-10-29 at 12.59.3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t="3817" r="5648"/>
          <a:stretch/>
        </p:blipFill>
        <p:spPr>
          <a:xfrm>
            <a:off x="1066799" y="1417638"/>
            <a:ext cx="6824331" cy="5440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18" y="1654033"/>
            <a:ext cx="117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Eight</a:t>
            </a:r>
          </a:p>
          <a:p>
            <a:r>
              <a:rPr lang="en-US" dirty="0">
                <a:latin typeface="Arial"/>
                <a:cs typeface="Arial"/>
              </a:rPr>
              <a:t>Locations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0300" y="2723559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Long-tailed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0300" y="3897294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Ermine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0300" y="4748406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Least</a:t>
            </a:r>
          </a:p>
        </p:txBody>
      </p:sp>
    </p:spTree>
    <p:extLst>
      <p:ext uri="{BB962C8B-B14F-4D97-AF65-F5344CB8AC3E}">
        <p14:creationId xmlns:p14="http://schemas.microsoft.com/office/powerpoint/2010/main" val="248537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0-29 at 1.25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7"/>
            <a:ext cx="9144000" cy="6435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7068" y="6422109"/>
            <a:ext cx="411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Hairston 1980 </a:t>
            </a:r>
            <a:r>
              <a:rPr lang="en-US" dirty="0" err="1">
                <a:latin typeface="Arial"/>
                <a:cs typeface="Arial"/>
              </a:rPr>
              <a:t>Plethodon</a:t>
            </a:r>
            <a:r>
              <a:rPr lang="en-US" dirty="0">
                <a:latin typeface="Arial"/>
                <a:cs typeface="Arial"/>
              </a:rPr>
              <a:t> salamanders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8695" y="478238"/>
            <a:ext cx="437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Abutting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niches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5455" y="478238"/>
            <a:ext cx="213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Included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niches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5696" y="4092031"/>
            <a:ext cx="1482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Warmer, dryer, less favorable; resources are limiting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32956" y="4092031"/>
            <a:ext cx="0" cy="92333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47773" y="4230530"/>
            <a:ext cx="1482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Resources,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weren’t limiting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(water)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331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0-29 at 1.25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2"/>
          <a:stretch/>
        </p:blipFill>
        <p:spPr>
          <a:xfrm>
            <a:off x="0" y="1"/>
            <a:ext cx="9144000" cy="5926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1800" y="6422109"/>
            <a:ext cx="411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Hairston 1980 </a:t>
            </a:r>
            <a:r>
              <a:rPr lang="en-US" dirty="0" err="1">
                <a:latin typeface="Arial"/>
                <a:cs typeface="Arial"/>
              </a:rPr>
              <a:t>Plethodon</a:t>
            </a:r>
            <a:r>
              <a:rPr lang="en-US" dirty="0">
                <a:latin typeface="Arial"/>
                <a:cs typeface="Arial"/>
              </a:rPr>
              <a:t> salamanders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6797" y="4666287"/>
            <a:ext cx="3989875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P. </a:t>
            </a:r>
            <a:r>
              <a:rPr lang="en-US" i="1" dirty="0" err="1">
                <a:latin typeface="Arial"/>
                <a:cs typeface="Arial"/>
              </a:rPr>
              <a:t>glutinosus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shows the most change in its distribution relative to the better habitat; it’s the inferior competitor and is excluded due to aggressive interference competition </a:t>
            </a:r>
          </a:p>
        </p:txBody>
      </p:sp>
    </p:spTree>
    <p:extLst>
      <p:ext uri="{BB962C8B-B14F-4D97-AF65-F5344CB8AC3E}">
        <p14:creationId xmlns:p14="http://schemas.microsoft.com/office/powerpoint/2010/main" val="3982058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0-29 at 1.25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2"/>
          <a:stretch/>
        </p:blipFill>
        <p:spPr>
          <a:xfrm>
            <a:off x="0" y="1"/>
            <a:ext cx="9144000" cy="5926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1800" y="6422109"/>
            <a:ext cx="411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Hairston 1980 </a:t>
            </a:r>
            <a:r>
              <a:rPr lang="en-US" dirty="0" err="1">
                <a:latin typeface="Arial"/>
                <a:cs typeface="Arial"/>
              </a:rPr>
              <a:t>Plethodon</a:t>
            </a:r>
            <a:r>
              <a:rPr lang="en-US" dirty="0">
                <a:latin typeface="Arial"/>
                <a:cs typeface="Arial"/>
              </a:rPr>
              <a:t> salamanders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8043" y="2103740"/>
            <a:ext cx="7569218" cy="1200328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Predict what will happen in removal experiments</a:t>
            </a:r>
            <a:r>
              <a:rPr lang="mr-IN" sz="2400" dirty="0">
                <a:latin typeface="Arial"/>
                <a:cs typeface="Arial"/>
              </a:rPr>
              <a:t>…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sz="2400" dirty="0">
                <a:latin typeface="Arial"/>
                <a:cs typeface="Arial"/>
              </a:rPr>
              <a:t>Remove </a:t>
            </a:r>
            <a:r>
              <a:rPr lang="en-US" sz="2400" i="1" dirty="0">
                <a:latin typeface="Arial"/>
                <a:cs typeface="Arial"/>
              </a:rPr>
              <a:t>P. </a:t>
            </a:r>
            <a:r>
              <a:rPr lang="en-US" sz="2400" i="1" dirty="0" err="1">
                <a:latin typeface="Arial"/>
                <a:cs typeface="Arial"/>
              </a:rPr>
              <a:t>glutinosus</a:t>
            </a:r>
            <a:r>
              <a:rPr lang="en-US" sz="2400" dirty="0">
                <a:latin typeface="Arial"/>
                <a:cs typeface="Arial"/>
              </a:rPr>
              <a:t>, what happens to </a:t>
            </a:r>
            <a:r>
              <a:rPr lang="en-US" sz="2400" i="1" dirty="0">
                <a:latin typeface="Arial"/>
                <a:cs typeface="Arial"/>
              </a:rPr>
              <a:t>P. </a:t>
            </a:r>
            <a:r>
              <a:rPr lang="en-US" sz="2400" i="1" dirty="0" err="1">
                <a:latin typeface="Arial"/>
                <a:cs typeface="Arial"/>
              </a:rPr>
              <a:t>jordani</a:t>
            </a:r>
            <a:r>
              <a:rPr lang="en-US" sz="2400" dirty="0">
                <a:latin typeface="Arial"/>
                <a:cs typeface="Arial"/>
              </a:rPr>
              <a:t>?</a:t>
            </a:r>
          </a:p>
          <a:p>
            <a:pPr marL="342900" indent="-342900">
              <a:buAutoNum type="arabicParenR"/>
            </a:pPr>
            <a:r>
              <a:rPr lang="en-US" sz="2400" dirty="0">
                <a:latin typeface="Arial"/>
                <a:cs typeface="Arial"/>
              </a:rPr>
              <a:t>Remove </a:t>
            </a:r>
            <a:r>
              <a:rPr lang="en-US" sz="2400" i="1" dirty="0">
                <a:latin typeface="Arial"/>
                <a:cs typeface="Arial"/>
              </a:rPr>
              <a:t>P. </a:t>
            </a:r>
            <a:r>
              <a:rPr lang="en-US" sz="2400" i="1" dirty="0" err="1">
                <a:latin typeface="Arial"/>
                <a:cs typeface="Arial"/>
              </a:rPr>
              <a:t>jordani</a:t>
            </a:r>
            <a:r>
              <a:rPr lang="en-US" sz="2400" dirty="0">
                <a:latin typeface="Arial"/>
                <a:cs typeface="Arial"/>
              </a:rPr>
              <a:t>, what happens to </a:t>
            </a:r>
            <a:r>
              <a:rPr lang="en-US" sz="2400" i="1" dirty="0">
                <a:latin typeface="Arial"/>
                <a:cs typeface="Arial"/>
              </a:rPr>
              <a:t>P. </a:t>
            </a:r>
            <a:r>
              <a:rPr lang="en-US" sz="2400" i="1" dirty="0" err="1">
                <a:latin typeface="Arial"/>
                <a:cs typeface="Arial"/>
              </a:rPr>
              <a:t>glutinosus</a:t>
            </a:r>
            <a:r>
              <a:rPr lang="en-US" sz="2400" dirty="0">
                <a:latin typeface="Arial"/>
                <a:cs typeface="Arial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42115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0-29 at 1.25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2"/>
          <a:stretch/>
        </p:blipFill>
        <p:spPr>
          <a:xfrm>
            <a:off x="0" y="1"/>
            <a:ext cx="9144000" cy="5926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1800" y="6422109"/>
            <a:ext cx="411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Hairston 1980 </a:t>
            </a:r>
            <a:r>
              <a:rPr lang="en-US" dirty="0" err="1">
                <a:latin typeface="Arial"/>
                <a:cs typeface="Arial"/>
              </a:rPr>
              <a:t>Plethodon</a:t>
            </a:r>
            <a:r>
              <a:rPr lang="en-US" dirty="0">
                <a:latin typeface="Arial"/>
                <a:cs typeface="Arial"/>
              </a:rPr>
              <a:t> salamanders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8043" y="2103740"/>
            <a:ext cx="7569218" cy="1938992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Remove </a:t>
            </a:r>
            <a:r>
              <a:rPr lang="en-US" sz="2000" i="1" dirty="0" smtClean="0">
                <a:latin typeface="Arial"/>
                <a:cs typeface="Arial"/>
              </a:rPr>
              <a:t>P. </a:t>
            </a:r>
            <a:r>
              <a:rPr lang="en-US" sz="2000" i="1" dirty="0" err="1" smtClean="0">
                <a:latin typeface="Arial"/>
                <a:cs typeface="Arial"/>
              </a:rPr>
              <a:t>glutinosus</a:t>
            </a:r>
            <a:r>
              <a:rPr lang="en-US" sz="2000" i="1" dirty="0" smtClean="0">
                <a:latin typeface="Arial"/>
                <a:cs typeface="Arial"/>
              </a:rPr>
              <a:t> (</a:t>
            </a:r>
            <a:r>
              <a:rPr lang="en-US" sz="2000" b="1" dirty="0" smtClean="0">
                <a:latin typeface="Arial"/>
                <a:cs typeface="Arial"/>
              </a:rPr>
              <a:t>subordinate competitor</a:t>
            </a:r>
            <a:r>
              <a:rPr lang="en-US" sz="2000" i="1" dirty="0" smtClean="0"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P. </a:t>
            </a:r>
            <a:r>
              <a:rPr lang="en-US" sz="2000" i="1" dirty="0" err="1" smtClean="0">
                <a:latin typeface="Arial"/>
                <a:cs typeface="Arial"/>
              </a:rPr>
              <a:t>jordani</a:t>
            </a:r>
            <a:r>
              <a:rPr lang="en-US" sz="2000" dirty="0" smtClean="0">
                <a:latin typeface="Arial"/>
                <a:cs typeface="Arial"/>
              </a:rPr>
              <a:t> does not respond much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Remove </a:t>
            </a:r>
            <a:r>
              <a:rPr lang="en-US" sz="2000" i="1" dirty="0">
                <a:latin typeface="Arial"/>
                <a:cs typeface="Arial"/>
              </a:rPr>
              <a:t>P. </a:t>
            </a:r>
            <a:r>
              <a:rPr lang="en-US" sz="2000" i="1" dirty="0" err="1" smtClean="0">
                <a:latin typeface="Arial"/>
                <a:cs typeface="Arial"/>
              </a:rPr>
              <a:t>jordani</a:t>
            </a:r>
            <a:r>
              <a:rPr lang="en-US" sz="2000" i="1" dirty="0" smtClean="0">
                <a:latin typeface="Arial"/>
                <a:cs typeface="Arial"/>
              </a:rPr>
              <a:t> (</a:t>
            </a:r>
            <a:r>
              <a:rPr lang="en-US" sz="2000" b="1" dirty="0" smtClean="0">
                <a:latin typeface="Arial"/>
                <a:cs typeface="Arial"/>
              </a:rPr>
              <a:t>dominant competitor</a:t>
            </a:r>
            <a:r>
              <a:rPr lang="en-US" sz="2000" i="1" dirty="0" smtClean="0">
                <a:latin typeface="Arial"/>
                <a:cs typeface="Arial"/>
              </a:rPr>
              <a:t>)</a:t>
            </a: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Arial"/>
                <a:cs typeface="Arial"/>
              </a:rPr>
              <a:t>P</a:t>
            </a:r>
            <a:r>
              <a:rPr lang="en-US" sz="2000" i="1" dirty="0">
                <a:latin typeface="Arial"/>
                <a:cs typeface="Arial"/>
              </a:rPr>
              <a:t>. </a:t>
            </a:r>
            <a:r>
              <a:rPr lang="en-US" sz="2000" i="1" dirty="0" err="1" smtClean="0">
                <a:latin typeface="Arial"/>
                <a:cs typeface="Arial"/>
              </a:rPr>
              <a:t>glutinosus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increases numbers and expands range – because it is released from competitive limitation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95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B82AE3-FDB2-0846-8BEA-3358B53363E9}"/>
              </a:ext>
            </a:extLst>
          </p:cNvPr>
          <p:cNvSpPr txBox="1"/>
          <p:nvPr/>
        </p:nvSpPr>
        <p:spPr>
          <a:xfrm>
            <a:off x="135444" y="6488668"/>
            <a:ext cx="310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12.6-12.7; 13.10-13.11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65AE0-510F-CA41-82D6-862DD63409E0}"/>
              </a:ext>
            </a:extLst>
          </p:cNvPr>
          <p:cNvSpPr txBox="1"/>
          <p:nvPr/>
        </p:nvSpPr>
        <p:spPr>
          <a:xfrm>
            <a:off x="899016" y="316697"/>
            <a:ext cx="62373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Niches </a:t>
            </a:r>
            <a:r>
              <a:rPr lang="en-US" sz="3000" dirty="0"/>
              <a:t>in 2 and 3 dimensions…or </a:t>
            </a:r>
            <a:r>
              <a:rPr lang="en-US" sz="3000" dirty="0" smtClean="0"/>
              <a:t>more</a:t>
            </a:r>
            <a:endParaRPr lang="en-US" sz="3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872A4F-705F-8548-B3E8-8B90D34F9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92" y="1280485"/>
            <a:ext cx="5595306" cy="2244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BC1678-07DE-3B44-A25B-F52F31BD2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874" y="3707934"/>
            <a:ext cx="3906676" cy="2798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AFEA71-ACA9-A94D-AA9D-0EB78749B44C}"/>
              </a:ext>
            </a:extLst>
          </p:cNvPr>
          <p:cNvSpPr txBox="1"/>
          <p:nvPr/>
        </p:nvSpPr>
        <p:spPr>
          <a:xfrm>
            <a:off x="6817550" y="5211607"/>
            <a:ext cx="228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G. Evelyn Hutchinson’s </a:t>
            </a:r>
            <a:r>
              <a:rPr lang="en-US" b="1" dirty="0"/>
              <a:t>hypervolume</a:t>
            </a:r>
          </a:p>
          <a:p>
            <a:r>
              <a:rPr lang="en-US" dirty="0"/>
              <a:t>See Fig. 12.11</a:t>
            </a:r>
          </a:p>
        </p:txBody>
      </p:sp>
    </p:spTree>
    <p:extLst>
      <p:ext uri="{BB962C8B-B14F-4D97-AF65-F5344CB8AC3E}">
        <p14:creationId xmlns:p14="http://schemas.microsoft.com/office/powerpoint/2010/main" val="4221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82" y="2281286"/>
            <a:ext cx="6655283" cy="2318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8351" y="886120"/>
            <a:ext cx="723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Niche breadth – specialists and generalists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10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F8CA-E88D-4A4E-ADF0-E9C5088A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Niche breadth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5D496F-C4E6-B649-8BBE-9D2A4DEF9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88" y="1511905"/>
            <a:ext cx="6580282" cy="24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B223D-1216-E047-9DA9-DB16690CC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75" y="1838227"/>
            <a:ext cx="4195599" cy="34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B223D-1216-E047-9DA9-DB16690CC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75" y="1838227"/>
            <a:ext cx="4195599" cy="3410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3344" y="3887713"/>
            <a:ext cx="30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Fundamental = Precompetitive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1082" y="2010007"/>
            <a:ext cx="2694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Realized = </a:t>
            </a:r>
            <a:r>
              <a:rPr lang="en-US" dirty="0" err="1" smtClean="0"/>
              <a:t>Postcompetitive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242062" y="3887713"/>
            <a:ext cx="1489750" cy="2506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1"/>
          </p:cNvCxnSpPr>
          <p:nvPr/>
        </p:nvCxnSpPr>
        <p:spPr>
          <a:xfrm flipH="1" flipV="1">
            <a:off x="4779390" y="3274085"/>
            <a:ext cx="1003954" cy="798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171045" y="2918167"/>
            <a:ext cx="1560767" cy="1154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20652" y="2379339"/>
            <a:ext cx="1498861" cy="1110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789856" y="3632305"/>
            <a:ext cx="1798656" cy="399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20652" y="2379339"/>
            <a:ext cx="1621410" cy="8947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0935A-F21F-B44D-A8B9-D0E45E45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85929"/>
            <a:ext cx="3145967" cy="66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09679-6C25-5C4E-BB80-6B4395B1908B}"/>
              </a:ext>
            </a:extLst>
          </p:cNvPr>
          <p:cNvSpPr txBox="1"/>
          <p:nvPr/>
        </p:nvSpPr>
        <p:spPr>
          <a:xfrm>
            <a:off x="3276596" y="90714"/>
            <a:ext cx="573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of niche overlap is useful to examine relationships between species, especially competitive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5893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0935A-F21F-B44D-A8B9-D0E45E45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85929"/>
            <a:ext cx="3145967" cy="66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09679-6C25-5C4E-BB80-6B4395B1908B}"/>
              </a:ext>
            </a:extLst>
          </p:cNvPr>
          <p:cNvSpPr txBox="1"/>
          <p:nvPr/>
        </p:nvSpPr>
        <p:spPr>
          <a:xfrm>
            <a:off x="3276596" y="90714"/>
            <a:ext cx="594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of </a:t>
            </a:r>
            <a:r>
              <a:rPr lang="en-US" b="1" dirty="0" smtClean="0"/>
              <a:t>NICHE OVERLAP </a:t>
            </a:r>
            <a:r>
              <a:rPr lang="en-US" dirty="0" smtClean="0"/>
              <a:t>is </a:t>
            </a:r>
            <a:r>
              <a:rPr lang="en-US" dirty="0"/>
              <a:t>useful to examine relationships between species, especially competitive relationships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4796" y="94268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Included</a:t>
            </a:r>
          </a:p>
        </p:txBody>
      </p:sp>
    </p:spTree>
    <p:extLst>
      <p:ext uri="{BB962C8B-B14F-4D97-AF65-F5344CB8AC3E}">
        <p14:creationId xmlns:p14="http://schemas.microsoft.com/office/powerpoint/2010/main" val="40872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607</Words>
  <Application>Microsoft Office PowerPoint</Application>
  <PresentationFormat>On-screen Show (4:3)</PresentationFormat>
  <Paragraphs>107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Niche breadth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Intestinal parasites: Position in gut is the niche axis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Interpreting sympatric and allopatric relationships that inform speciation</vt:lpstr>
      <vt:lpstr>Interpreting sympatric and allopatric relationships</vt:lpstr>
      <vt:lpstr>PowerPoint Presentation</vt:lpstr>
      <vt:lpstr>PowerPoint Presentation</vt:lpstr>
      <vt:lpstr>PowerPoint Presentation</vt:lpstr>
      <vt:lpstr>PowerPoint Presentation</vt:lpstr>
    </vt:vector>
  </TitlesOfParts>
  <Company>Montana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Albertson</dc:creator>
  <cp:lastModifiedBy>Creel, Scott</cp:lastModifiedBy>
  <cp:revision>32</cp:revision>
  <dcterms:created xsi:type="dcterms:W3CDTF">2018-10-29T18:16:14Z</dcterms:created>
  <dcterms:modified xsi:type="dcterms:W3CDTF">2020-03-14T21:45:51Z</dcterms:modified>
</cp:coreProperties>
</file>