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286" r:id="rId3"/>
    <p:sldId id="285" r:id="rId4"/>
    <p:sldId id="287" r:id="rId5"/>
    <p:sldId id="284" r:id="rId6"/>
    <p:sldId id="289" r:id="rId7"/>
    <p:sldId id="288" r:id="rId8"/>
    <p:sldId id="269" r:id="rId9"/>
    <p:sldId id="270" r:id="rId10"/>
    <p:sldId id="271" r:id="rId11"/>
    <p:sldId id="274" r:id="rId12"/>
    <p:sldId id="277" r:id="rId13"/>
    <p:sldId id="278" r:id="rId14"/>
    <p:sldId id="275" r:id="rId15"/>
    <p:sldId id="276" r:id="rId16"/>
    <p:sldId id="279" r:id="rId17"/>
    <p:sldId id="295" r:id="rId18"/>
    <p:sldId id="294" r:id="rId19"/>
    <p:sldId id="293" r:id="rId20"/>
    <p:sldId id="296" r:id="rId21"/>
    <p:sldId id="280" r:id="rId22"/>
    <p:sldId id="282" r:id="rId23"/>
    <p:sldId id="281" r:id="rId24"/>
    <p:sldId id="283" r:id="rId25"/>
  </p:sldIdLst>
  <p:sldSz cx="9144000" cy="6858000" type="screen4x3"/>
  <p:notesSz cx="6858000" cy="9144000"/>
  <p:custDataLst>
    <p:tags r:id="rId27"/>
  </p:custDataLst>
  <p:defaultText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9AB"/>
    <a:srgbClr val="FFDF90"/>
    <a:srgbClr val="FFED94"/>
    <a:srgbClr val="FFEA92"/>
    <a:srgbClr val="00011F"/>
    <a:srgbClr val="000229"/>
    <a:srgbClr val="001837"/>
    <a:srgbClr val="000126"/>
    <a:srgbClr val="04043A"/>
    <a:srgbClr val="0707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5256" autoAdjust="0"/>
  </p:normalViewPr>
  <p:slideViewPr>
    <p:cSldViewPr snapToGrid="0" snapToObjects="1">
      <p:cViewPr>
        <p:scale>
          <a:sx n="66" d="100"/>
          <a:sy n="66" d="100"/>
        </p:scale>
        <p:origin x="-204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C2B663-524E-8146-B022-86A31813EA7C}" type="datetimeFigureOut">
              <a:rPr lang="en-US" smtClean="0"/>
              <a:t>2/13/2017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0FCA87-E4EA-C04F-ADF1-2B1FCFC9AB50}" type="slidenum">
              <a:rPr lang="en-US" smtClean="0"/>
              <a:t>‹#›</a:t>
            </a:fld>
            <a:endParaRPr lang="en-US"/>
          </a:p>
        </p:txBody>
      </p:sp>
    </p:spTree>
    <p:extLst>
      <p:ext uri="{BB962C8B-B14F-4D97-AF65-F5344CB8AC3E}">
        <p14:creationId xmlns:p14="http://schemas.microsoft.com/office/powerpoint/2010/main" val="106383246"/>
      </p:ext>
    </p:extLst>
  </p:cSld>
  <p:clrMap bg1="lt1" tx1="dk1" bg2="lt2" tx2="dk2" accent1="accent1" accent2="accent2" accent3="accent3" accent4="accent4" accent5="accent5" accent6="accent6" hlink="hlink" folHlink="folHlink"/>
  <p:notesStyle>
    <a:lvl1pPr marL="0" algn="l" defTabSz="457153" rtl="0" eaLnBrk="1" latinLnBrk="0" hangingPunct="1">
      <a:defRPr sz="1200" kern="1200">
        <a:solidFill>
          <a:schemeClr val="tx1"/>
        </a:solidFill>
        <a:latin typeface="+mn-lt"/>
        <a:ea typeface="+mn-ea"/>
        <a:cs typeface="+mn-cs"/>
      </a:defRPr>
    </a:lvl1pPr>
    <a:lvl2pPr marL="457153" algn="l" defTabSz="457153" rtl="0" eaLnBrk="1" latinLnBrk="0" hangingPunct="1">
      <a:defRPr sz="1200" kern="1200">
        <a:solidFill>
          <a:schemeClr val="tx1"/>
        </a:solidFill>
        <a:latin typeface="+mn-lt"/>
        <a:ea typeface="+mn-ea"/>
        <a:cs typeface="+mn-cs"/>
      </a:defRPr>
    </a:lvl2pPr>
    <a:lvl3pPr marL="914305" algn="l" defTabSz="457153" rtl="0" eaLnBrk="1" latinLnBrk="0" hangingPunct="1">
      <a:defRPr sz="1200" kern="1200">
        <a:solidFill>
          <a:schemeClr val="tx1"/>
        </a:solidFill>
        <a:latin typeface="+mn-lt"/>
        <a:ea typeface="+mn-ea"/>
        <a:cs typeface="+mn-cs"/>
      </a:defRPr>
    </a:lvl3pPr>
    <a:lvl4pPr marL="1371458" algn="l" defTabSz="457153" rtl="0" eaLnBrk="1" latinLnBrk="0" hangingPunct="1">
      <a:defRPr sz="1200" kern="1200">
        <a:solidFill>
          <a:schemeClr val="tx1"/>
        </a:solidFill>
        <a:latin typeface="+mn-lt"/>
        <a:ea typeface="+mn-ea"/>
        <a:cs typeface="+mn-cs"/>
      </a:defRPr>
    </a:lvl4pPr>
    <a:lvl5pPr marL="1828610" algn="l" defTabSz="457153" rtl="0" eaLnBrk="1" latinLnBrk="0" hangingPunct="1">
      <a:defRPr sz="1200" kern="1200">
        <a:solidFill>
          <a:schemeClr val="tx1"/>
        </a:solidFill>
        <a:latin typeface="+mn-lt"/>
        <a:ea typeface="+mn-ea"/>
        <a:cs typeface="+mn-cs"/>
      </a:defRPr>
    </a:lvl5pPr>
    <a:lvl6pPr marL="2285763" algn="l" defTabSz="457153" rtl="0" eaLnBrk="1" latinLnBrk="0" hangingPunct="1">
      <a:defRPr sz="1200" kern="1200">
        <a:solidFill>
          <a:schemeClr val="tx1"/>
        </a:solidFill>
        <a:latin typeface="+mn-lt"/>
        <a:ea typeface="+mn-ea"/>
        <a:cs typeface="+mn-cs"/>
      </a:defRPr>
    </a:lvl6pPr>
    <a:lvl7pPr marL="2742915" algn="l" defTabSz="457153" rtl="0" eaLnBrk="1" latinLnBrk="0" hangingPunct="1">
      <a:defRPr sz="1200" kern="1200">
        <a:solidFill>
          <a:schemeClr val="tx1"/>
        </a:solidFill>
        <a:latin typeface="+mn-lt"/>
        <a:ea typeface="+mn-ea"/>
        <a:cs typeface="+mn-cs"/>
      </a:defRPr>
    </a:lvl7pPr>
    <a:lvl8pPr marL="3200068" algn="l" defTabSz="457153" rtl="0" eaLnBrk="1" latinLnBrk="0" hangingPunct="1">
      <a:defRPr sz="1200" kern="1200">
        <a:solidFill>
          <a:schemeClr val="tx1"/>
        </a:solidFill>
        <a:latin typeface="+mn-lt"/>
        <a:ea typeface="+mn-ea"/>
        <a:cs typeface="+mn-cs"/>
      </a:defRPr>
    </a:lvl8pPr>
    <a:lvl9pPr marL="3657220" algn="l" defTabSz="45715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pPr defTabSz="410248" fontAlgn="base" hangingPunct="0">
              <a:lnSpc>
                <a:spcPct val="93000"/>
              </a:lnSpc>
              <a:spcBef>
                <a:spcPct val="0"/>
              </a:spcBef>
              <a:spcAft>
                <a:spcPct val="0"/>
              </a:spcAft>
              <a:buClr>
                <a:srgbClr val="000000"/>
              </a:buClr>
              <a:buSzPct val="45000"/>
            </a:pPr>
            <a:endParaRPr lang="en-US" sz="2200">
              <a:solidFill>
                <a:prstClr val="black"/>
              </a:solidFill>
              <a:latin typeface="Times New Roman" pitchFamily="16" charset="0"/>
            </a:endParaRPr>
          </a:p>
        </p:txBody>
      </p:sp>
      <p:sp>
        <p:nvSpPr>
          <p:cNvPr id="4098" name="Text Box 2"/>
          <p:cNvSpPr txBox="1">
            <a:spLocks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altLang="en-US">
                <a:latin typeface="Arial" charset="0"/>
                <a:ea typeface="msgothic" charset="0"/>
                <a:cs typeface="msgothic" charset="0"/>
              </a:rPr>
              <a:t>(a) Relation between the midpoint of the plant-growing season and the index of trophic mismatch between caribou calving and plant phenology each year; an earlier occurrence of the midpoint of the plant-growing season leads to greater trophic mismatch. (b) Relation between the magnitude of trophic mismatch between caribou calving and plant phenology and early calf mortality. Calf mortality is calculated according to equation (2.3) in §2. (c) Relation between the magnitude of trophic mismatch between caribou calving and plant phenology and calf production. Calf production is estimated as the final proportion of calves observed each year according to the approach described in §2.</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pPr defTabSz="410248" fontAlgn="base" hangingPunct="0">
              <a:lnSpc>
                <a:spcPct val="93000"/>
              </a:lnSpc>
              <a:spcBef>
                <a:spcPct val="0"/>
              </a:spcBef>
              <a:spcAft>
                <a:spcPct val="0"/>
              </a:spcAft>
              <a:buClr>
                <a:srgbClr val="000000"/>
              </a:buClr>
              <a:buSzPct val="45000"/>
            </a:pPr>
            <a:endParaRPr lang="en-US" sz="2200">
              <a:solidFill>
                <a:prstClr val="black"/>
              </a:solidFill>
              <a:latin typeface="Times New Roman" pitchFamily="16" charset="0"/>
            </a:endParaRPr>
          </a:p>
        </p:txBody>
      </p:sp>
      <p:sp>
        <p:nvSpPr>
          <p:cNvPr id="4098" name="Text Box 2"/>
          <p:cNvSpPr txBox="1">
            <a:spLocks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altLang="en-US">
                <a:latin typeface="Arial" charset="0"/>
                <a:ea typeface="msgothic" charset="0"/>
                <a:cs typeface="msgothic" charset="0"/>
              </a:rPr>
              <a:t>(a) Relation between the midpoint of the plant-growing season and the index of trophic mismatch between caribou calving and plant phenology each year; an earlier occurrence of the midpoint of the plant-growing season leads to greater trophic mismatch. (b) Relation between the magnitude of trophic mismatch between caribou calving and plant phenology and early calf mortality. Calf mortality is calculated according to equation (2.3) in §2. (c) Relation between the magnitude of trophic mismatch between caribou calving and plant phenology and calf production. Calf production is estimated as the final proportion of calves observed each year according to the approach described in §2.</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683" indent="0" algn="ctr">
              <a:buNone/>
              <a:defRPr/>
            </a:lvl2pPr>
            <a:lvl3pPr marL="829366" indent="0" algn="ctr">
              <a:buNone/>
              <a:defRPr/>
            </a:lvl3pPr>
            <a:lvl4pPr marL="1244049" indent="0" algn="ctr">
              <a:buNone/>
              <a:defRPr/>
            </a:lvl4pPr>
            <a:lvl5pPr marL="1658732" indent="0" algn="ctr">
              <a:buNone/>
              <a:defRPr/>
            </a:lvl5pPr>
            <a:lvl6pPr marL="2073416" indent="0" algn="ctr">
              <a:buNone/>
              <a:defRPr/>
            </a:lvl6pPr>
            <a:lvl7pPr marL="2488099" indent="0" algn="ctr">
              <a:buNone/>
              <a:defRPr/>
            </a:lvl7pPr>
            <a:lvl8pPr marL="2902782" indent="0" algn="ctr">
              <a:buNone/>
              <a:defRPr/>
            </a:lvl8pPr>
            <a:lvl9pPr marL="331746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00637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2211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4"/>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4683" indent="0">
              <a:buNone/>
              <a:defRPr sz="1600"/>
            </a:lvl2pPr>
            <a:lvl3pPr marL="829366" indent="0">
              <a:buNone/>
              <a:defRPr sz="1500"/>
            </a:lvl3pPr>
            <a:lvl4pPr marL="1244049" indent="0">
              <a:buNone/>
              <a:defRPr sz="1300"/>
            </a:lvl4pPr>
            <a:lvl5pPr marL="1658732" indent="0">
              <a:buNone/>
              <a:defRPr sz="1300"/>
            </a:lvl5pPr>
            <a:lvl6pPr marL="2073416" indent="0">
              <a:buNone/>
              <a:defRPr sz="1300"/>
            </a:lvl6pPr>
            <a:lvl7pPr marL="2488099" indent="0">
              <a:buNone/>
              <a:defRPr sz="1300"/>
            </a:lvl7pPr>
            <a:lvl8pPr marL="2902782" indent="0">
              <a:buNone/>
              <a:defRPr sz="1300"/>
            </a:lvl8pPr>
            <a:lvl9pPr marL="3317465" indent="0">
              <a:buNone/>
              <a:defRPr sz="1300"/>
            </a:lvl9pPr>
          </a:lstStyle>
          <a:p>
            <a:pPr lvl="0"/>
            <a:r>
              <a:rPr lang="en-US" smtClean="0"/>
              <a:t>Click to edit Master text styles</a:t>
            </a:r>
          </a:p>
        </p:txBody>
      </p:sp>
    </p:spTree>
    <p:extLst>
      <p:ext uri="{BB962C8B-B14F-4D97-AF65-F5344CB8AC3E}">
        <p14:creationId xmlns:p14="http://schemas.microsoft.com/office/powerpoint/2010/main" val="4037161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1040" y="1906761"/>
            <a:ext cx="383328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562" y="1906761"/>
            <a:ext cx="383472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2706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2" y="275071"/>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4683" indent="0">
              <a:buNone/>
              <a:defRPr sz="1800" b="1"/>
            </a:lvl2pPr>
            <a:lvl3pPr marL="829366" indent="0">
              <a:buNone/>
              <a:defRPr sz="1600" b="1"/>
            </a:lvl3pPr>
            <a:lvl4pPr marL="1244049" indent="0">
              <a:buNone/>
              <a:defRPr sz="1500" b="1"/>
            </a:lvl4pPr>
            <a:lvl5pPr marL="1658732" indent="0">
              <a:buNone/>
              <a:defRPr sz="1500" b="1"/>
            </a:lvl5pPr>
            <a:lvl6pPr marL="2073416" indent="0">
              <a:buNone/>
              <a:defRPr sz="1500" b="1"/>
            </a:lvl6pPr>
            <a:lvl7pPr marL="2488099" indent="0">
              <a:buNone/>
              <a:defRPr sz="1500" b="1"/>
            </a:lvl7pPr>
            <a:lvl8pPr marL="2902782" indent="0">
              <a:buNone/>
              <a:defRPr sz="1500" b="1"/>
            </a:lvl8pPr>
            <a:lvl9pPr marL="3317465"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2" y="1535201"/>
            <a:ext cx="4042080" cy="639427"/>
          </a:xfrm>
        </p:spPr>
        <p:txBody>
          <a:bodyPr anchor="b"/>
          <a:lstStyle>
            <a:lvl1pPr marL="0" indent="0">
              <a:buNone/>
              <a:defRPr sz="2200" b="1"/>
            </a:lvl1pPr>
            <a:lvl2pPr marL="414683" indent="0">
              <a:buNone/>
              <a:defRPr sz="1800" b="1"/>
            </a:lvl2pPr>
            <a:lvl3pPr marL="829366" indent="0">
              <a:buNone/>
              <a:defRPr sz="1600" b="1"/>
            </a:lvl3pPr>
            <a:lvl4pPr marL="1244049" indent="0">
              <a:buNone/>
              <a:defRPr sz="1500" b="1"/>
            </a:lvl4pPr>
            <a:lvl5pPr marL="1658732" indent="0">
              <a:buNone/>
              <a:defRPr sz="1500" b="1"/>
            </a:lvl5pPr>
            <a:lvl6pPr marL="2073416" indent="0">
              <a:buNone/>
              <a:defRPr sz="1500" b="1"/>
            </a:lvl6pPr>
            <a:lvl7pPr marL="2488099" indent="0">
              <a:buNone/>
              <a:defRPr sz="1500" b="1"/>
            </a:lvl7pPr>
            <a:lvl8pPr marL="2902782" indent="0">
              <a:buNone/>
              <a:defRPr sz="1500" b="1"/>
            </a:lvl8pPr>
            <a:lvl9pPr marL="3317465"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1076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45437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60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2" y="273630"/>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392"/>
            <a:ext cx="3008160" cy="4692013"/>
          </a:xfrm>
        </p:spPr>
        <p:txBody>
          <a:bodyPr/>
          <a:lstStyle>
            <a:lvl1pPr marL="0" indent="0">
              <a:buNone/>
              <a:defRPr sz="1300"/>
            </a:lvl1pPr>
            <a:lvl2pPr marL="414683" indent="0">
              <a:buNone/>
              <a:defRPr sz="1100"/>
            </a:lvl2pPr>
            <a:lvl3pPr marL="829366" indent="0">
              <a:buNone/>
              <a:defRPr sz="900"/>
            </a:lvl3pPr>
            <a:lvl4pPr marL="1244049" indent="0">
              <a:buNone/>
              <a:defRPr sz="800"/>
            </a:lvl4pPr>
            <a:lvl5pPr marL="1658732" indent="0">
              <a:buNone/>
              <a:defRPr sz="800"/>
            </a:lvl5pPr>
            <a:lvl6pPr marL="2073416" indent="0">
              <a:buNone/>
              <a:defRPr sz="800"/>
            </a:lvl6pPr>
            <a:lvl7pPr marL="2488099" indent="0">
              <a:buNone/>
              <a:defRPr sz="800"/>
            </a:lvl7pPr>
            <a:lvl8pPr marL="2902782" indent="0">
              <a:buNone/>
              <a:defRPr sz="800"/>
            </a:lvl8pPr>
            <a:lvl9pPr marL="3317465" indent="0">
              <a:buNone/>
              <a:defRPr sz="800"/>
            </a:lvl9pPr>
          </a:lstStyle>
          <a:p>
            <a:pPr lvl="0"/>
            <a:r>
              <a:rPr lang="en-US" smtClean="0"/>
              <a:t>Click to edit Master text styles</a:t>
            </a:r>
          </a:p>
        </p:txBody>
      </p:sp>
    </p:spTree>
    <p:extLst>
      <p:ext uri="{BB962C8B-B14F-4D97-AF65-F5344CB8AC3E}">
        <p14:creationId xmlns:p14="http://schemas.microsoft.com/office/powerpoint/2010/main" val="1726516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2" y="4800026"/>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2" y="612065"/>
            <a:ext cx="5486400" cy="4115952"/>
          </a:xfrm>
        </p:spPr>
        <p:txBody>
          <a:bodyPr/>
          <a:lstStyle>
            <a:lvl1pPr marL="0" indent="0">
              <a:buNone/>
              <a:defRPr sz="2900"/>
            </a:lvl1pPr>
            <a:lvl2pPr marL="414683" indent="0">
              <a:buNone/>
              <a:defRPr sz="2500"/>
            </a:lvl2pPr>
            <a:lvl3pPr marL="829366" indent="0">
              <a:buNone/>
              <a:defRPr sz="2200"/>
            </a:lvl3pPr>
            <a:lvl4pPr marL="1244049" indent="0">
              <a:buNone/>
              <a:defRPr sz="1800"/>
            </a:lvl4pPr>
            <a:lvl5pPr marL="1658732" indent="0">
              <a:buNone/>
              <a:defRPr sz="1800"/>
            </a:lvl5pPr>
            <a:lvl6pPr marL="2073416" indent="0">
              <a:buNone/>
              <a:defRPr sz="1800"/>
            </a:lvl6pPr>
            <a:lvl7pPr marL="2488099" indent="0">
              <a:buNone/>
              <a:defRPr sz="1800"/>
            </a:lvl7pPr>
            <a:lvl8pPr marL="2902782" indent="0">
              <a:buNone/>
              <a:defRPr sz="1800"/>
            </a:lvl8pPr>
            <a:lvl9pPr marL="3317465" indent="0">
              <a:buNone/>
              <a:defRPr sz="1800"/>
            </a:lvl9pPr>
          </a:lstStyle>
          <a:p>
            <a:endParaRPr lang="en-US"/>
          </a:p>
        </p:txBody>
      </p:sp>
      <p:sp>
        <p:nvSpPr>
          <p:cNvPr id="4" name="Text Placeholder 3"/>
          <p:cNvSpPr>
            <a:spLocks noGrp="1"/>
          </p:cNvSpPr>
          <p:nvPr>
            <p:ph type="body" sz="half" idx="2"/>
          </p:nvPr>
        </p:nvSpPr>
        <p:spPr>
          <a:xfrm>
            <a:off x="1792802" y="5367444"/>
            <a:ext cx="5486400" cy="805044"/>
          </a:xfrm>
        </p:spPr>
        <p:txBody>
          <a:bodyPr/>
          <a:lstStyle>
            <a:lvl1pPr marL="0" indent="0">
              <a:buNone/>
              <a:defRPr sz="1300"/>
            </a:lvl1pPr>
            <a:lvl2pPr marL="414683" indent="0">
              <a:buNone/>
              <a:defRPr sz="1100"/>
            </a:lvl2pPr>
            <a:lvl3pPr marL="829366" indent="0">
              <a:buNone/>
              <a:defRPr sz="900"/>
            </a:lvl3pPr>
            <a:lvl4pPr marL="1244049" indent="0">
              <a:buNone/>
              <a:defRPr sz="800"/>
            </a:lvl4pPr>
            <a:lvl5pPr marL="1658732" indent="0">
              <a:buNone/>
              <a:defRPr sz="800"/>
            </a:lvl5pPr>
            <a:lvl6pPr marL="2073416" indent="0">
              <a:buNone/>
              <a:defRPr sz="800"/>
            </a:lvl6pPr>
            <a:lvl7pPr marL="2488099" indent="0">
              <a:buNone/>
              <a:defRPr sz="800"/>
            </a:lvl7pPr>
            <a:lvl8pPr marL="2902782" indent="0">
              <a:buNone/>
              <a:defRPr sz="800"/>
            </a:lvl8pPr>
            <a:lvl9pPr marL="3317465" indent="0">
              <a:buNone/>
              <a:defRPr sz="800"/>
            </a:lvl9pPr>
          </a:lstStyle>
          <a:p>
            <a:pPr lvl="0"/>
            <a:r>
              <a:rPr lang="en-US" smtClean="0"/>
              <a:t>Click to edit Master text styles</a:t>
            </a:r>
          </a:p>
        </p:txBody>
      </p:sp>
    </p:spTree>
    <p:extLst>
      <p:ext uri="{BB962C8B-B14F-4D97-AF65-F5344CB8AC3E}">
        <p14:creationId xmlns:p14="http://schemas.microsoft.com/office/powerpoint/2010/main" val="3448817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4659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6082" y="568860"/>
            <a:ext cx="1951200" cy="565691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1040" y="568860"/>
            <a:ext cx="5716800" cy="56569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7082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5" indent="0">
              <a:buNone/>
              <a:defRPr sz="1400">
                <a:solidFill>
                  <a:schemeClr val="tx1">
                    <a:tint val="75000"/>
                  </a:schemeClr>
                </a:solidFill>
              </a:defRPr>
            </a:lvl7pPr>
            <a:lvl8pPr marL="3200068" indent="0">
              <a:buNone/>
              <a:defRPr sz="1400">
                <a:solidFill>
                  <a:schemeClr val="tx1">
                    <a:tint val="75000"/>
                  </a:schemeClr>
                </a:solidFill>
              </a:defRPr>
            </a:lvl8pPr>
            <a:lvl9pPr marL="365722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2/13/2017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2/13/2017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2/13/2017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11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0" tIns="45715" rIns="91430" bIns="4571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30" tIns="45715" rIns="91430"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30" tIns="45715" rIns="91430" bIns="45715" rtlCol="0" anchor="ctr"/>
          <a:lstStyle>
            <a:lvl1pPr algn="l">
              <a:defRPr sz="1200">
                <a:solidFill>
                  <a:schemeClr val="tx1">
                    <a:tint val="75000"/>
                  </a:schemeClr>
                </a:solidFill>
              </a:defRPr>
            </a:lvl1pPr>
          </a:lstStyle>
          <a:p>
            <a:fld id="{6BFECD78-3C8E-49F2-8FAB-59489D168ABB}" type="datetimeFigureOut">
              <a:rPr lang="en-US" smtClean="0"/>
              <a:t>2/13/2017</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30" tIns="45715" rIns="91430" bIns="45715"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30" tIns="45715" rIns="91430" bIns="45715"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05" rtl="0" eaLnBrk="1" latinLnBrk="0" hangingPunct="1">
        <a:spcBef>
          <a:spcPct val="0"/>
        </a:spcBef>
        <a:buNone/>
        <a:defRPr sz="4400" kern="1200">
          <a:solidFill>
            <a:schemeClr val="tx1"/>
          </a:solidFill>
          <a:latin typeface="+mj-lt"/>
          <a:ea typeface="+mj-ea"/>
          <a:cs typeface="+mj-cs"/>
        </a:defRPr>
      </a:lvl1pPr>
    </p:titleStyle>
    <p:bodyStyle>
      <a:lvl1pPr marL="342865" indent="-342865" algn="l" defTabSz="91430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73" indent="-285720" algn="l" defTabSz="91430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82" indent="-228577" algn="l" defTabSz="91430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34"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87"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40"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2"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45"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97"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71040" y="568862"/>
            <a:ext cx="780624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6" name="Rectangle 2"/>
          <p:cNvSpPr>
            <a:spLocks noGrp="1" noChangeArrowheads="1"/>
          </p:cNvSpPr>
          <p:nvPr>
            <p:ph type="body" idx="1"/>
          </p:nvPr>
        </p:nvSpPr>
        <p:spPr bwMode="auto">
          <a:xfrm>
            <a:off x="671040" y="1906761"/>
            <a:ext cx="7806240" cy="4319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Tree>
    <p:extLst>
      <p:ext uri="{BB962C8B-B14F-4D97-AF65-F5344CB8AC3E}">
        <p14:creationId xmlns:p14="http://schemas.microsoft.com/office/powerpoint/2010/main" val="3675842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14683"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mj-lt"/>
          <a:ea typeface="+mj-ea"/>
          <a:cs typeface="+mj-cs"/>
        </a:defRPr>
      </a:lvl1pPr>
      <a:lvl2pPr marL="391645" indent="-195823" algn="ctr" defTabSz="414683"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2pPr>
      <a:lvl3pPr marL="587468" indent="-195823" algn="ctr" defTabSz="414683"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3pPr>
      <a:lvl4pPr marL="783291" indent="-195823" algn="ctr" defTabSz="414683"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4pPr>
      <a:lvl5pPr marL="979113" indent="-195823" algn="ctr" defTabSz="414683"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5pPr>
      <a:lvl6pPr marL="1393796" indent="-195823" algn="ctr" defTabSz="414683"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6pPr>
      <a:lvl7pPr marL="1808480" indent="-195823" algn="ctr" defTabSz="414683"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7pPr>
      <a:lvl8pPr marL="2223162" indent="-195823" algn="ctr" defTabSz="414683"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8pPr>
      <a:lvl9pPr marL="2637846" indent="-195823" algn="ctr" defTabSz="414683"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9pPr>
    </p:titleStyle>
    <p:bodyStyle>
      <a:lvl1pPr marL="391645" indent="-293733" algn="l" defTabSz="414683" rtl="0" fontAlgn="base" hangingPunct="0">
        <a:lnSpc>
          <a:spcPct val="93000"/>
        </a:lnSpc>
        <a:spcBef>
          <a:spcPct val="0"/>
        </a:spcBef>
        <a:spcAft>
          <a:spcPts val="806"/>
        </a:spcAft>
        <a:buClr>
          <a:srgbClr val="000000"/>
        </a:buClr>
        <a:buSzPct val="100000"/>
        <a:buFont typeface="Arial" charset="0"/>
        <a:buChar char="•"/>
        <a:defRPr sz="1800">
          <a:solidFill>
            <a:srgbClr val="000000"/>
          </a:solidFill>
          <a:latin typeface="+mn-lt"/>
          <a:ea typeface="+mn-ea"/>
          <a:cs typeface="+mn-cs"/>
        </a:defRPr>
      </a:lvl1pPr>
      <a:lvl2pPr marL="783291" indent="-260617" algn="l" defTabSz="414683" rtl="0" fontAlgn="base" hangingPunct="0">
        <a:lnSpc>
          <a:spcPct val="93000"/>
        </a:lnSpc>
        <a:spcBef>
          <a:spcPct val="0"/>
        </a:spcBef>
        <a:spcAft>
          <a:spcPts val="1032"/>
        </a:spcAft>
        <a:buClr>
          <a:srgbClr val="000000"/>
        </a:buClr>
        <a:buSzPct val="75000"/>
        <a:buFont typeface="Symbol" charset="2"/>
        <a:buChar char=""/>
        <a:defRPr sz="2400">
          <a:solidFill>
            <a:srgbClr val="000000"/>
          </a:solidFill>
          <a:latin typeface="+mn-lt"/>
          <a:ea typeface="+mn-ea"/>
          <a:cs typeface="+mn-cs"/>
        </a:defRPr>
      </a:lvl2pPr>
      <a:lvl3pPr marL="1174935" indent="-195823" algn="l" defTabSz="414683" rtl="0" fontAlgn="base" hangingPunct="0">
        <a:lnSpc>
          <a:spcPct val="93000"/>
        </a:lnSpc>
        <a:spcBef>
          <a:spcPct val="0"/>
        </a:spcBef>
        <a:spcAft>
          <a:spcPts val="771"/>
        </a:spcAft>
        <a:buClr>
          <a:srgbClr val="000000"/>
        </a:buClr>
        <a:buSzPct val="45000"/>
        <a:buFont typeface="Wingdings" charset="2"/>
        <a:buChar char=""/>
        <a:defRPr sz="2200">
          <a:solidFill>
            <a:srgbClr val="000000"/>
          </a:solidFill>
          <a:latin typeface="+mn-lt"/>
          <a:ea typeface="+mn-ea"/>
          <a:cs typeface="+mn-cs"/>
        </a:defRPr>
      </a:lvl3pPr>
      <a:lvl4pPr marL="1566581" indent="-195823" algn="l" defTabSz="414683" rtl="0" fontAlgn="base" hangingPunct="0">
        <a:lnSpc>
          <a:spcPct val="93000"/>
        </a:lnSpc>
        <a:spcBef>
          <a:spcPct val="0"/>
        </a:spcBef>
        <a:spcAft>
          <a:spcPts val="522"/>
        </a:spcAft>
        <a:buClr>
          <a:srgbClr val="000000"/>
        </a:buClr>
        <a:buSzPct val="75000"/>
        <a:buFont typeface="Symbol" charset="2"/>
        <a:buChar char=""/>
        <a:defRPr sz="1800">
          <a:solidFill>
            <a:srgbClr val="000000"/>
          </a:solidFill>
          <a:latin typeface="+mn-lt"/>
          <a:ea typeface="+mn-ea"/>
          <a:cs typeface="+mn-cs"/>
        </a:defRPr>
      </a:lvl4pPr>
      <a:lvl5pPr marL="1958226" indent="-195823" algn="l" defTabSz="414683"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5pPr>
      <a:lvl6pPr marL="2372909" indent="-195823" algn="l" defTabSz="414683"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6pPr>
      <a:lvl7pPr marL="2787592" indent="-195823" algn="l" defTabSz="414683"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7pPr>
      <a:lvl8pPr marL="3202275" indent="-195823" algn="l" defTabSz="414683"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8pPr>
      <a:lvl9pPr marL="3616958" indent="-195823" algn="l" defTabSz="414683"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9pPr>
    </p:bodyStyle>
    <p:otherStyle>
      <a:defPPr>
        <a:defRPr lang="en-US"/>
      </a:defPPr>
      <a:lvl1pPr marL="0" algn="l" defTabSz="829366" rtl="0" eaLnBrk="1" latinLnBrk="0" hangingPunct="1">
        <a:defRPr sz="1600" kern="1200">
          <a:solidFill>
            <a:schemeClr val="tx1"/>
          </a:solidFill>
          <a:latin typeface="+mn-lt"/>
          <a:ea typeface="+mn-ea"/>
          <a:cs typeface="+mn-cs"/>
        </a:defRPr>
      </a:lvl1pPr>
      <a:lvl2pPr marL="414683" algn="l" defTabSz="829366" rtl="0" eaLnBrk="1" latinLnBrk="0" hangingPunct="1">
        <a:defRPr sz="1600" kern="1200">
          <a:solidFill>
            <a:schemeClr val="tx1"/>
          </a:solidFill>
          <a:latin typeface="+mn-lt"/>
          <a:ea typeface="+mn-ea"/>
          <a:cs typeface="+mn-cs"/>
        </a:defRPr>
      </a:lvl2pPr>
      <a:lvl3pPr marL="829366" algn="l" defTabSz="829366" rtl="0" eaLnBrk="1" latinLnBrk="0" hangingPunct="1">
        <a:defRPr sz="1600" kern="1200">
          <a:solidFill>
            <a:schemeClr val="tx1"/>
          </a:solidFill>
          <a:latin typeface="+mn-lt"/>
          <a:ea typeface="+mn-ea"/>
          <a:cs typeface="+mn-cs"/>
        </a:defRPr>
      </a:lvl3pPr>
      <a:lvl4pPr marL="1244049" algn="l" defTabSz="829366" rtl="0" eaLnBrk="1" latinLnBrk="0" hangingPunct="1">
        <a:defRPr sz="1600" kern="1200">
          <a:solidFill>
            <a:schemeClr val="tx1"/>
          </a:solidFill>
          <a:latin typeface="+mn-lt"/>
          <a:ea typeface="+mn-ea"/>
          <a:cs typeface="+mn-cs"/>
        </a:defRPr>
      </a:lvl4pPr>
      <a:lvl5pPr marL="1658732" algn="l" defTabSz="829366" rtl="0" eaLnBrk="1" latinLnBrk="0" hangingPunct="1">
        <a:defRPr sz="1600" kern="1200">
          <a:solidFill>
            <a:schemeClr val="tx1"/>
          </a:solidFill>
          <a:latin typeface="+mn-lt"/>
          <a:ea typeface="+mn-ea"/>
          <a:cs typeface="+mn-cs"/>
        </a:defRPr>
      </a:lvl5pPr>
      <a:lvl6pPr marL="2073416" algn="l" defTabSz="829366" rtl="0" eaLnBrk="1" latinLnBrk="0" hangingPunct="1">
        <a:defRPr sz="1600" kern="1200">
          <a:solidFill>
            <a:schemeClr val="tx1"/>
          </a:solidFill>
          <a:latin typeface="+mn-lt"/>
          <a:ea typeface="+mn-ea"/>
          <a:cs typeface="+mn-cs"/>
        </a:defRPr>
      </a:lvl6pPr>
      <a:lvl7pPr marL="2488099" algn="l" defTabSz="829366" rtl="0" eaLnBrk="1" latinLnBrk="0" hangingPunct="1">
        <a:defRPr sz="1600" kern="1200">
          <a:solidFill>
            <a:schemeClr val="tx1"/>
          </a:solidFill>
          <a:latin typeface="+mn-lt"/>
          <a:ea typeface="+mn-ea"/>
          <a:cs typeface="+mn-cs"/>
        </a:defRPr>
      </a:lvl7pPr>
      <a:lvl8pPr marL="2902782" algn="l" defTabSz="829366" rtl="0" eaLnBrk="1" latinLnBrk="0" hangingPunct="1">
        <a:defRPr sz="1600" kern="1200">
          <a:solidFill>
            <a:schemeClr val="tx1"/>
          </a:solidFill>
          <a:latin typeface="+mn-lt"/>
          <a:ea typeface="+mn-ea"/>
          <a:cs typeface="+mn-cs"/>
        </a:defRPr>
      </a:lvl8pPr>
      <a:lvl9pPr marL="3317465" algn="l" defTabSz="829366"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6116" y="261456"/>
            <a:ext cx="8839200" cy="2949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8329" y="3429000"/>
            <a:ext cx="3914775"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45169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409101"/>
            <a:ext cx="9144000" cy="2427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28916" y="3614058"/>
            <a:ext cx="7881325" cy="1569660"/>
          </a:xfrm>
          <a:prstGeom prst="rect">
            <a:avLst/>
          </a:prstGeom>
          <a:noFill/>
        </p:spPr>
        <p:txBody>
          <a:bodyPr wrap="none" lIns="91430" tIns="45715" rIns="91430" bIns="45715" rtlCol="0">
            <a:spAutoFit/>
          </a:bodyPr>
          <a:lstStyle/>
          <a:p>
            <a:r>
              <a:rPr lang="en-US" sz="2400" b="1" dirty="0"/>
              <a:t>Data mainly address </a:t>
            </a:r>
            <a:r>
              <a:rPr lang="en-US" sz="2400" b="1" dirty="0">
                <a:solidFill>
                  <a:srgbClr val="FFF9AB"/>
                </a:solidFill>
              </a:rPr>
              <a:t>PRIMARY</a:t>
            </a:r>
            <a:r>
              <a:rPr lang="en-US" sz="2400" b="1" dirty="0"/>
              <a:t> ecological responses</a:t>
            </a:r>
            <a:endParaRPr lang="en-US" b="1" dirty="0" smtClean="0"/>
          </a:p>
          <a:p>
            <a:r>
              <a:rPr lang="en-US" b="1" dirty="0" smtClean="0"/>
              <a:t> </a:t>
            </a:r>
          </a:p>
          <a:p>
            <a:r>
              <a:rPr lang="en-US" b="1" dirty="0" smtClean="0"/>
              <a:t>	Distribution</a:t>
            </a:r>
          </a:p>
          <a:p>
            <a:r>
              <a:rPr lang="en-US" b="1" dirty="0" smtClean="0"/>
              <a:t>	Abundance</a:t>
            </a:r>
          </a:p>
          <a:p>
            <a:r>
              <a:rPr lang="en-US" b="1" dirty="0" smtClean="0"/>
              <a:t>	Phenology</a:t>
            </a:r>
            <a:endParaRPr lang="en-US" b="1" dirty="0"/>
          </a:p>
        </p:txBody>
      </p:sp>
      <p:cxnSp>
        <p:nvCxnSpPr>
          <p:cNvPr id="4" name="Straight Connector 3"/>
          <p:cNvCxnSpPr/>
          <p:nvPr/>
        </p:nvCxnSpPr>
        <p:spPr>
          <a:xfrm>
            <a:off x="3831771" y="4180114"/>
            <a:ext cx="0" cy="1132114"/>
          </a:xfrm>
          <a:prstGeom prst="line">
            <a:avLst/>
          </a:prstGeom>
        </p:spPr>
        <p:style>
          <a:lnRef idx="3">
            <a:schemeClr val="accent6"/>
          </a:lnRef>
          <a:fillRef idx="0">
            <a:schemeClr val="accent6"/>
          </a:fillRef>
          <a:effectRef idx="2">
            <a:schemeClr val="accent6"/>
          </a:effectRef>
          <a:fontRef idx="minor">
            <a:schemeClr val="tx1"/>
          </a:fontRef>
        </p:style>
      </p:cxnSp>
      <p:cxnSp>
        <p:nvCxnSpPr>
          <p:cNvPr id="8" name="Straight Connector 7"/>
          <p:cNvCxnSpPr/>
          <p:nvPr/>
        </p:nvCxnSpPr>
        <p:spPr>
          <a:xfrm>
            <a:off x="3831772" y="4746171"/>
            <a:ext cx="740229" cy="0"/>
          </a:xfrm>
          <a:prstGeom prst="line">
            <a:avLst/>
          </a:prstGeom>
          <a:ln>
            <a:tailEnd type="triangle"/>
          </a:ln>
        </p:spPr>
        <p:style>
          <a:lnRef idx="3">
            <a:schemeClr val="accent6"/>
          </a:lnRef>
          <a:fillRef idx="0">
            <a:schemeClr val="accent6"/>
          </a:fillRef>
          <a:effectRef idx="2">
            <a:schemeClr val="accent6"/>
          </a:effectRef>
          <a:fontRef idx="minor">
            <a:schemeClr val="tx1"/>
          </a:fontRef>
        </p:style>
      </p:cxnSp>
      <p:sp>
        <p:nvSpPr>
          <p:cNvPr id="9" name="TextBox 8"/>
          <p:cNvSpPr txBox="1"/>
          <p:nvPr/>
        </p:nvSpPr>
        <p:spPr>
          <a:xfrm>
            <a:off x="4963885" y="4561505"/>
            <a:ext cx="2044149" cy="369332"/>
          </a:xfrm>
          <a:prstGeom prst="rect">
            <a:avLst/>
          </a:prstGeom>
          <a:noFill/>
        </p:spPr>
        <p:txBody>
          <a:bodyPr wrap="none" lIns="91430" tIns="45715" rIns="91430" bIns="45715" rtlCol="0">
            <a:spAutoFit/>
          </a:bodyPr>
          <a:lstStyle/>
          <a:p>
            <a:r>
              <a:rPr lang="en-US" b="1" dirty="0" smtClean="0"/>
              <a:t>of single species</a:t>
            </a:r>
            <a:endParaRPr lang="en-US" b="1" dirty="0"/>
          </a:p>
        </p:txBody>
      </p:sp>
    </p:spTree>
    <p:extLst>
      <p:ext uri="{BB962C8B-B14F-4D97-AF65-F5344CB8AC3E}">
        <p14:creationId xmlns:p14="http://schemas.microsoft.com/office/powerpoint/2010/main" val="37883358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0744"/>
            <a:ext cx="5164619" cy="369332"/>
          </a:xfrm>
          <a:prstGeom prst="rect">
            <a:avLst/>
          </a:prstGeom>
          <a:noFill/>
        </p:spPr>
        <p:txBody>
          <a:bodyPr wrap="none" lIns="91430" tIns="45715" rIns="91430" bIns="45715" rtlCol="0">
            <a:spAutoFit/>
          </a:bodyPr>
          <a:lstStyle/>
          <a:p>
            <a:r>
              <a:rPr lang="en-US" b="1" dirty="0" smtClean="0"/>
              <a:t>DISTRIBUTION &amp; ABUNDANCE  RESPONSES</a:t>
            </a:r>
            <a:endParaRPr lang="en-US"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266" y="1669144"/>
            <a:ext cx="8783447" cy="5035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266" y="719900"/>
            <a:ext cx="8783447" cy="949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89339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34987" y="281057"/>
            <a:ext cx="7538609" cy="6362195"/>
            <a:chOff x="534986" y="281056"/>
            <a:chExt cx="7538609" cy="6362195"/>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86" y="638629"/>
              <a:ext cx="3080166" cy="5743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5152" y="914400"/>
              <a:ext cx="4369239" cy="5728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5152" y="281056"/>
              <a:ext cx="4458443" cy="635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563804" y="636868"/>
              <a:ext cx="102695" cy="2775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771411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3772"/>
            <a:ext cx="9144000" cy="3627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589487" y="6255658"/>
            <a:ext cx="2069797" cy="369332"/>
          </a:xfrm>
          <a:prstGeom prst="rect">
            <a:avLst/>
          </a:prstGeom>
          <a:noFill/>
        </p:spPr>
        <p:txBody>
          <a:bodyPr wrap="none" lIns="91430" tIns="45715" rIns="91430" bIns="45715" rtlCol="0">
            <a:spAutoFit/>
          </a:bodyPr>
          <a:lstStyle/>
          <a:p>
            <a:r>
              <a:rPr lang="en-US" b="1" dirty="0" smtClean="0"/>
              <a:t>results next slide</a:t>
            </a:r>
            <a:endParaRPr lang="en-US" dirty="0"/>
          </a:p>
        </p:txBody>
      </p:sp>
      <p:sp>
        <p:nvSpPr>
          <p:cNvPr id="3" name="TextBox 2"/>
          <p:cNvSpPr txBox="1"/>
          <p:nvPr/>
        </p:nvSpPr>
        <p:spPr>
          <a:xfrm>
            <a:off x="1" y="337848"/>
            <a:ext cx="3540393" cy="369332"/>
          </a:xfrm>
          <a:prstGeom prst="rect">
            <a:avLst/>
          </a:prstGeom>
          <a:noFill/>
        </p:spPr>
        <p:txBody>
          <a:bodyPr wrap="none" lIns="91430" tIns="45715" rIns="91430" bIns="45715" rtlCol="0">
            <a:spAutoFit/>
          </a:bodyPr>
          <a:lstStyle/>
          <a:p>
            <a:r>
              <a:rPr lang="en-US" b="1" dirty="0" err="1" smtClean="0"/>
              <a:t>PHENOLOGiCAL</a:t>
            </a:r>
            <a:r>
              <a:rPr lang="en-US" b="1" dirty="0" smtClean="0"/>
              <a:t> RESPONSES</a:t>
            </a:r>
            <a:endParaRPr lang="en-US" b="1" dirty="0"/>
          </a:p>
        </p:txBody>
      </p:sp>
    </p:spTree>
    <p:extLst>
      <p:ext uri="{BB962C8B-B14F-4D97-AF65-F5344CB8AC3E}">
        <p14:creationId xmlns:p14="http://schemas.microsoft.com/office/powerpoint/2010/main" val="1304747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708" y="2177144"/>
            <a:ext cx="2976656" cy="2690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5365" y="2467430"/>
            <a:ext cx="4863264" cy="2399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528" y="1724396"/>
            <a:ext cx="5216101" cy="743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7032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90286" y="1160451"/>
            <a:ext cx="8853714" cy="3387799"/>
            <a:chOff x="218899" y="2683025"/>
            <a:chExt cx="8853714" cy="3387799"/>
          </a:xfrm>
        </p:grpSpPr>
        <p:sp>
          <p:nvSpPr>
            <p:cNvPr id="2" name="TextBox 1"/>
            <p:cNvSpPr txBox="1"/>
            <p:nvPr/>
          </p:nvSpPr>
          <p:spPr>
            <a:xfrm>
              <a:off x="218899" y="2683025"/>
              <a:ext cx="4801956" cy="1569660"/>
            </a:xfrm>
            <a:prstGeom prst="rect">
              <a:avLst/>
            </a:prstGeom>
            <a:noFill/>
          </p:spPr>
          <p:txBody>
            <a:bodyPr wrap="none" rtlCol="0">
              <a:spAutoFit/>
            </a:bodyPr>
            <a:lstStyle/>
            <a:p>
              <a:r>
                <a:rPr lang="en-US" sz="2400" b="1" dirty="0">
                  <a:solidFill>
                    <a:srgbClr val="FFF9AB"/>
                  </a:solidFill>
                </a:rPr>
                <a:t>PRIMARY</a:t>
              </a:r>
              <a:r>
                <a:rPr lang="en-US" sz="2400" b="1" dirty="0"/>
                <a:t> ecological responses</a:t>
              </a:r>
              <a:endParaRPr lang="en-US" b="1" dirty="0" smtClean="0"/>
            </a:p>
            <a:p>
              <a:r>
                <a:rPr lang="en-US" b="1" dirty="0" smtClean="0"/>
                <a:t> </a:t>
              </a:r>
            </a:p>
            <a:p>
              <a:r>
                <a:rPr lang="en-US" b="1" dirty="0" smtClean="0"/>
                <a:t>	Distribution</a:t>
              </a:r>
            </a:p>
            <a:p>
              <a:r>
                <a:rPr lang="en-US" b="1" dirty="0" smtClean="0"/>
                <a:t>	Abundance</a:t>
              </a:r>
            </a:p>
            <a:p>
              <a:r>
                <a:rPr lang="en-US" b="1" dirty="0" smtClean="0"/>
                <a:t>	Phenology</a:t>
              </a:r>
              <a:endParaRPr lang="en-US" b="1" dirty="0"/>
            </a:p>
          </p:txBody>
        </p:sp>
        <p:cxnSp>
          <p:nvCxnSpPr>
            <p:cNvPr id="3" name="Straight Connector 2"/>
            <p:cNvCxnSpPr/>
            <p:nvPr/>
          </p:nvCxnSpPr>
          <p:spPr>
            <a:xfrm>
              <a:off x="3069771" y="3120571"/>
              <a:ext cx="0" cy="1132114"/>
            </a:xfrm>
            <a:prstGeom prst="line">
              <a:avLst/>
            </a:prstGeom>
          </p:spPr>
          <p:style>
            <a:lnRef idx="3">
              <a:schemeClr val="accent6"/>
            </a:lnRef>
            <a:fillRef idx="0">
              <a:schemeClr val="accent6"/>
            </a:fillRef>
            <a:effectRef idx="2">
              <a:schemeClr val="accent6"/>
            </a:effectRef>
            <a:fontRef idx="minor">
              <a:schemeClr val="tx1"/>
            </a:fontRef>
          </p:style>
        </p:cxnSp>
        <p:cxnSp>
          <p:nvCxnSpPr>
            <p:cNvPr id="4" name="Straight Connector 3"/>
            <p:cNvCxnSpPr/>
            <p:nvPr/>
          </p:nvCxnSpPr>
          <p:spPr>
            <a:xfrm>
              <a:off x="3069771" y="3686628"/>
              <a:ext cx="740229" cy="0"/>
            </a:xfrm>
            <a:prstGeom prst="line">
              <a:avLst/>
            </a:prstGeom>
            <a:ln>
              <a:tailEnd type="triangle"/>
            </a:ln>
          </p:spPr>
          <p:style>
            <a:lnRef idx="3">
              <a:schemeClr val="accent6"/>
            </a:lnRef>
            <a:fillRef idx="0">
              <a:schemeClr val="accent6"/>
            </a:fillRef>
            <a:effectRef idx="2">
              <a:schemeClr val="accent6"/>
            </a:effectRef>
            <a:fontRef idx="minor">
              <a:schemeClr val="tx1"/>
            </a:fontRef>
          </p:style>
        </p:cxnSp>
        <p:sp>
          <p:nvSpPr>
            <p:cNvPr id="5" name="TextBox 4"/>
            <p:cNvSpPr txBox="1"/>
            <p:nvPr/>
          </p:nvSpPr>
          <p:spPr>
            <a:xfrm>
              <a:off x="4201885" y="3501962"/>
              <a:ext cx="2044149" cy="369332"/>
            </a:xfrm>
            <a:prstGeom prst="rect">
              <a:avLst/>
            </a:prstGeom>
            <a:noFill/>
          </p:spPr>
          <p:txBody>
            <a:bodyPr wrap="none" rtlCol="0">
              <a:spAutoFit/>
            </a:bodyPr>
            <a:lstStyle/>
            <a:p>
              <a:r>
                <a:rPr lang="en-US" b="1" dirty="0" smtClean="0"/>
                <a:t>of single species</a:t>
              </a:r>
              <a:endParaRPr lang="en-US" b="1" dirty="0"/>
            </a:p>
          </p:txBody>
        </p:sp>
        <p:sp>
          <p:nvSpPr>
            <p:cNvPr id="6" name="TextBox 5"/>
            <p:cNvSpPr txBox="1"/>
            <p:nvPr/>
          </p:nvSpPr>
          <p:spPr>
            <a:xfrm>
              <a:off x="2763835" y="4751311"/>
              <a:ext cx="6308778" cy="1292662"/>
            </a:xfrm>
            <a:prstGeom prst="rect">
              <a:avLst/>
            </a:prstGeom>
            <a:noFill/>
          </p:spPr>
          <p:txBody>
            <a:bodyPr wrap="none" rtlCol="0">
              <a:spAutoFit/>
            </a:bodyPr>
            <a:lstStyle/>
            <a:p>
              <a:r>
                <a:rPr lang="en-US" sz="2400" b="1" dirty="0"/>
                <a:t>c</a:t>
              </a:r>
              <a:r>
                <a:rPr lang="en-US" sz="2400" b="1" dirty="0"/>
                <a:t>ause</a:t>
              </a:r>
              <a:r>
                <a:rPr lang="en-US" sz="2400" b="1" dirty="0">
                  <a:solidFill>
                    <a:srgbClr val="FFF9AB"/>
                  </a:solidFill>
                </a:rPr>
                <a:t> SECONDARY</a:t>
              </a:r>
              <a:r>
                <a:rPr lang="en-US" sz="2400" b="1" dirty="0"/>
                <a:t> ecological responses</a:t>
              </a:r>
              <a:endParaRPr lang="en-US" b="1" dirty="0" smtClean="0"/>
            </a:p>
            <a:p>
              <a:r>
                <a:rPr lang="en-US" b="1" dirty="0" smtClean="0"/>
                <a:t> </a:t>
              </a:r>
            </a:p>
            <a:p>
              <a:r>
                <a:rPr lang="en-US" b="1" dirty="0" smtClean="0"/>
                <a:t>Community structure</a:t>
              </a:r>
            </a:p>
            <a:p>
              <a:r>
                <a:rPr lang="en-US" b="1" dirty="0" err="1" smtClean="0"/>
                <a:t>Communiy</a:t>
              </a:r>
              <a:r>
                <a:rPr lang="en-US" b="1" dirty="0" smtClean="0"/>
                <a:t> function</a:t>
              </a:r>
              <a:endParaRPr lang="en-US" b="1" dirty="0"/>
            </a:p>
          </p:txBody>
        </p:sp>
        <p:cxnSp>
          <p:nvCxnSpPr>
            <p:cNvPr id="7" name="Straight Connector 6"/>
            <p:cNvCxnSpPr/>
            <p:nvPr/>
          </p:nvCxnSpPr>
          <p:spPr>
            <a:xfrm>
              <a:off x="5471882" y="5533572"/>
              <a:ext cx="0" cy="442686"/>
            </a:xfrm>
            <a:prstGeom prst="line">
              <a:avLst/>
            </a:prstGeom>
          </p:spPr>
          <p:style>
            <a:lnRef idx="3">
              <a:schemeClr val="accent6"/>
            </a:lnRef>
            <a:fillRef idx="0">
              <a:schemeClr val="accent6"/>
            </a:fillRef>
            <a:effectRef idx="2">
              <a:schemeClr val="accent6"/>
            </a:effectRef>
            <a:fontRef idx="minor">
              <a:schemeClr val="tx1"/>
            </a:fontRef>
          </p:style>
        </p:cxnSp>
        <p:cxnSp>
          <p:nvCxnSpPr>
            <p:cNvPr id="9" name="Straight Connector 8"/>
            <p:cNvCxnSpPr/>
            <p:nvPr/>
          </p:nvCxnSpPr>
          <p:spPr>
            <a:xfrm>
              <a:off x="5471882" y="5747659"/>
              <a:ext cx="590195" cy="0"/>
            </a:xfrm>
            <a:prstGeom prst="line">
              <a:avLst/>
            </a:prstGeom>
            <a:ln>
              <a:tailEnd type="triangle"/>
            </a:ln>
          </p:spPr>
          <p:style>
            <a:lnRef idx="3">
              <a:schemeClr val="accent6"/>
            </a:lnRef>
            <a:fillRef idx="0">
              <a:schemeClr val="accent6"/>
            </a:fillRef>
            <a:effectRef idx="2">
              <a:schemeClr val="accent6"/>
            </a:effectRef>
            <a:fontRef idx="minor">
              <a:schemeClr val="tx1"/>
            </a:fontRef>
          </p:style>
        </p:cxnSp>
        <p:sp>
          <p:nvSpPr>
            <p:cNvPr id="11" name="TextBox 10"/>
            <p:cNvSpPr txBox="1"/>
            <p:nvPr/>
          </p:nvSpPr>
          <p:spPr>
            <a:xfrm>
              <a:off x="6246034" y="5424493"/>
              <a:ext cx="1851789" cy="646331"/>
            </a:xfrm>
            <a:prstGeom prst="rect">
              <a:avLst/>
            </a:prstGeom>
            <a:noFill/>
          </p:spPr>
          <p:txBody>
            <a:bodyPr wrap="none" rtlCol="0">
              <a:spAutoFit/>
            </a:bodyPr>
            <a:lstStyle/>
            <a:p>
              <a:r>
                <a:rPr lang="en-US" b="1" dirty="0"/>
                <a:t>i</a:t>
              </a:r>
              <a:r>
                <a:rPr lang="en-US" b="1" dirty="0" smtClean="0"/>
                <a:t>nteractions </a:t>
              </a:r>
            </a:p>
            <a:p>
              <a:r>
                <a:rPr lang="en-US" b="1" dirty="0"/>
                <a:t>a</a:t>
              </a:r>
              <a:r>
                <a:rPr lang="en-US" b="1" dirty="0" smtClean="0"/>
                <a:t>mong species</a:t>
              </a:r>
              <a:endParaRPr lang="en-US" b="1" dirty="0"/>
            </a:p>
          </p:txBody>
        </p:sp>
      </p:grpSp>
    </p:spTree>
    <p:extLst>
      <p:ext uri="{BB962C8B-B14F-4D97-AF65-F5344CB8AC3E}">
        <p14:creationId xmlns:p14="http://schemas.microsoft.com/office/powerpoint/2010/main" val="2880852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53504" y="28800"/>
            <a:ext cx="5823067" cy="2114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676571" y="28800"/>
            <a:ext cx="1636647" cy="21147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unting in Greenland: Large, Abundant Carib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504" y="1589313"/>
            <a:ext cx="7459714" cy="5036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58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1"/>
            <a:ext cx="8493120" cy="614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defTabSz="414683" fontAlgn="base" hangingPunct="0">
              <a:lnSpc>
                <a:spcPct val="93000"/>
              </a:lnSpc>
              <a:spcBef>
                <a:spcPct val="0"/>
              </a:spcBef>
              <a:spcAft>
                <a:spcPct val="0"/>
              </a:spcAft>
              <a:buClr>
                <a:srgbClr val="000000"/>
              </a:buClr>
              <a:buSzPct val="45000"/>
            </a:pPr>
            <a:r>
              <a:rPr lang="en-GB" altLang="en-US" sz="1500" b="1">
                <a:latin typeface="Arial" charset="0"/>
              </a:rPr>
              <a:t>(a) Relation between the midpoint of the plant-growing season and the index of trophic mismatch between caribou calving and plant phenology each year; an earlier occurrence of the midpoint of the plant-growing season leads to greater trophic mismatch. </a:t>
            </a: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163362" y="6335227"/>
            <a:ext cx="682560" cy="37155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542400" y="979303"/>
            <a:ext cx="206496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3542400" y="5972307"/>
            <a:ext cx="3918240" cy="309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pPr defTabSz="414683" fontAlgn="base" hangingPunct="0">
              <a:lnSpc>
                <a:spcPct val="93000"/>
              </a:lnSpc>
              <a:spcBef>
                <a:spcPct val="0"/>
              </a:spcBef>
              <a:spcAft>
                <a:spcPct val="0"/>
              </a:spcAft>
              <a:buClr>
                <a:srgbClr val="000000"/>
              </a:buClr>
              <a:buSzPct val="45000"/>
            </a:pPr>
            <a:r>
              <a:rPr lang="en-GB" altLang="en-US" sz="1100" b="1">
                <a:latin typeface="Arial" charset="0"/>
              </a:rPr>
              <a:t>Eric Post, and Mads C Forchhammer Phil. Trans. R. Soc. B 2008;363:2367-2373</a:t>
            </a:r>
          </a:p>
        </p:txBody>
      </p:sp>
      <p:sp>
        <p:nvSpPr>
          <p:cNvPr id="3077" name="Text Box 5"/>
          <p:cNvSpPr txBox="1">
            <a:spLocks noChangeArrowheads="1"/>
          </p:cNvSpPr>
          <p:nvPr/>
        </p:nvSpPr>
        <p:spPr bwMode="auto">
          <a:xfrm>
            <a:off x="97920" y="6450438"/>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pPr defTabSz="414683" fontAlgn="base" hangingPunct="0">
              <a:lnSpc>
                <a:spcPct val="93000"/>
              </a:lnSpc>
              <a:spcBef>
                <a:spcPct val="0"/>
              </a:spcBef>
              <a:spcAft>
                <a:spcPct val="0"/>
              </a:spcAft>
              <a:buClr>
                <a:srgbClr val="000000"/>
              </a:buClr>
              <a:buSzPct val="45000"/>
            </a:pPr>
            <a:r>
              <a:rPr lang="en-GB" altLang="en-US" sz="900">
                <a:latin typeface="Arial" charset="0"/>
              </a:rPr>
              <a:t>© 2007 The Royal Society</a:t>
            </a:r>
          </a:p>
        </p:txBody>
      </p:sp>
    </p:spTree>
    <p:extLst>
      <p:ext uri="{BB962C8B-B14F-4D97-AF65-F5344CB8AC3E}">
        <p14:creationId xmlns:p14="http://schemas.microsoft.com/office/powerpoint/2010/main" val="223407894"/>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1"/>
            <a:ext cx="8493120" cy="614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defTabSz="414640" fontAlgn="base" hangingPunct="0">
              <a:lnSpc>
                <a:spcPct val="93000"/>
              </a:lnSpc>
              <a:spcBef>
                <a:spcPct val="0"/>
              </a:spcBef>
              <a:spcAft>
                <a:spcPct val="0"/>
              </a:spcAft>
              <a:buClr>
                <a:srgbClr val="000000"/>
              </a:buClr>
              <a:buSzPct val="45000"/>
            </a:pPr>
            <a:r>
              <a:rPr lang="en-GB" altLang="en-US" sz="1500" b="1">
                <a:latin typeface="Arial" charset="0"/>
              </a:rPr>
              <a:t>(a) Relation between the midpoint of the plant-growing season and the index of trophic mismatch between caribou calving and plant phenology each year; an earlier occurrence of the midpoint of the plant-growing season leads to greater trophic mismatch. </a:t>
            </a: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163363" y="6335228"/>
            <a:ext cx="682560" cy="37155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542400" y="979303"/>
            <a:ext cx="206496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3542400" y="5972307"/>
            <a:ext cx="3918240" cy="309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pPr defTabSz="414640" fontAlgn="base" hangingPunct="0">
              <a:lnSpc>
                <a:spcPct val="93000"/>
              </a:lnSpc>
              <a:spcBef>
                <a:spcPct val="0"/>
              </a:spcBef>
              <a:spcAft>
                <a:spcPct val="0"/>
              </a:spcAft>
              <a:buClr>
                <a:srgbClr val="000000"/>
              </a:buClr>
              <a:buSzPct val="45000"/>
            </a:pPr>
            <a:r>
              <a:rPr lang="en-GB" altLang="en-US" sz="1100" b="1">
                <a:latin typeface="Arial" charset="0"/>
              </a:rPr>
              <a:t>Eric Post, and Mads C Forchhammer Phil. Trans. R. Soc. B 2008;363:2367-2373</a:t>
            </a:r>
          </a:p>
        </p:txBody>
      </p:sp>
      <p:sp>
        <p:nvSpPr>
          <p:cNvPr id="3077" name="Text Box 5"/>
          <p:cNvSpPr txBox="1">
            <a:spLocks noChangeArrowheads="1"/>
          </p:cNvSpPr>
          <p:nvPr/>
        </p:nvSpPr>
        <p:spPr bwMode="auto">
          <a:xfrm>
            <a:off x="97920" y="6450438"/>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pPr defTabSz="414640" fontAlgn="base" hangingPunct="0">
              <a:lnSpc>
                <a:spcPct val="93000"/>
              </a:lnSpc>
              <a:spcBef>
                <a:spcPct val="0"/>
              </a:spcBef>
              <a:spcAft>
                <a:spcPct val="0"/>
              </a:spcAft>
              <a:buClr>
                <a:srgbClr val="000000"/>
              </a:buClr>
              <a:buSzPct val="45000"/>
            </a:pPr>
            <a:r>
              <a:rPr lang="en-GB" altLang="en-US" sz="900">
                <a:latin typeface="Arial" charset="0"/>
              </a:rPr>
              <a:t>© 2007 The Royal Society</a:t>
            </a:r>
          </a:p>
        </p:txBody>
      </p:sp>
    </p:spTree>
    <p:extLst>
      <p:ext uri="{BB962C8B-B14F-4D97-AF65-F5344CB8AC3E}">
        <p14:creationId xmlns:p14="http://schemas.microsoft.com/office/powerpoint/2010/main" val="223407894"/>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0629" y="2404492"/>
            <a:ext cx="8853714" cy="1224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7423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5264" y="406401"/>
            <a:ext cx="8944444" cy="5748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14798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 y="609457"/>
            <a:ext cx="5535387" cy="1320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08000" y="2793858"/>
            <a:ext cx="3685624" cy="1477328"/>
          </a:xfrm>
          <a:prstGeom prst="rect">
            <a:avLst/>
          </a:prstGeom>
          <a:noFill/>
        </p:spPr>
        <p:txBody>
          <a:bodyPr wrap="none" lIns="91430" tIns="45715" rIns="91430" bIns="45715" rtlCol="0">
            <a:spAutoFit/>
          </a:bodyPr>
          <a:lstStyle/>
          <a:p>
            <a:r>
              <a:rPr lang="en-US" b="1" dirty="0" smtClean="0"/>
              <a:t>2 degree C local climate change</a:t>
            </a:r>
          </a:p>
          <a:p>
            <a:endParaRPr lang="en-US" b="1" dirty="0" smtClean="0"/>
          </a:p>
          <a:p>
            <a:endParaRPr lang="en-US" b="1" dirty="0" smtClean="0"/>
          </a:p>
          <a:p>
            <a:endParaRPr lang="en-US" b="1" dirty="0"/>
          </a:p>
          <a:p>
            <a:r>
              <a:rPr lang="en-US" b="1" dirty="0" smtClean="0"/>
              <a:t>Repeat surveys in 2009 -2010</a:t>
            </a:r>
            <a:endParaRPr lang="en-US" b="1" dirty="0"/>
          </a:p>
        </p:txBody>
      </p:sp>
      <p:pic>
        <p:nvPicPr>
          <p:cNvPr id="10243"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88781" y="609456"/>
            <a:ext cx="3226192" cy="4368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a:off x="1959429" y="2220687"/>
            <a:ext cx="14514" cy="348342"/>
          </a:xfrm>
          <a:prstGeom prst="straightConnector1">
            <a:avLst/>
          </a:prstGeom>
          <a:ln>
            <a:solidFill>
              <a:schemeClr val="tx1"/>
            </a:solidFill>
            <a:tailEnd type="arrow"/>
          </a:ln>
        </p:spPr>
        <p:style>
          <a:lnRef idx="3">
            <a:schemeClr val="accent6"/>
          </a:lnRef>
          <a:fillRef idx="0">
            <a:schemeClr val="accent6"/>
          </a:fillRef>
          <a:effectRef idx="2">
            <a:schemeClr val="accent6"/>
          </a:effectRef>
          <a:fontRef idx="minor">
            <a:schemeClr val="tx1"/>
          </a:fontRef>
        </p:style>
      </p:cxnSp>
      <p:cxnSp>
        <p:nvCxnSpPr>
          <p:cNvPr id="7" name="Straight Arrow Connector 6"/>
          <p:cNvCxnSpPr/>
          <p:nvPr/>
        </p:nvCxnSpPr>
        <p:spPr>
          <a:xfrm>
            <a:off x="1995716" y="3248853"/>
            <a:ext cx="0" cy="524080"/>
          </a:xfrm>
          <a:prstGeom prst="straightConnector1">
            <a:avLst/>
          </a:prstGeom>
          <a:ln>
            <a:solidFill>
              <a:schemeClr val="tx1"/>
            </a:solidFill>
            <a:tailEnd type="arrow"/>
          </a:ln>
        </p:spPr>
        <p:style>
          <a:lnRef idx="3">
            <a:schemeClr val="accent6"/>
          </a:lnRef>
          <a:fillRef idx="0">
            <a:schemeClr val="accent6"/>
          </a:fillRef>
          <a:effectRef idx="2">
            <a:schemeClr val="accent6"/>
          </a:effectRef>
          <a:fontRef idx="minor">
            <a:schemeClr val="tx1"/>
          </a:fontRef>
        </p:style>
      </p:cxnSp>
      <p:sp>
        <p:nvSpPr>
          <p:cNvPr id="10" name="TextBox 9"/>
          <p:cNvSpPr txBox="1"/>
          <p:nvPr/>
        </p:nvSpPr>
        <p:spPr>
          <a:xfrm>
            <a:off x="6886024" y="5359338"/>
            <a:ext cx="1467068" cy="646331"/>
          </a:xfrm>
          <a:prstGeom prst="rect">
            <a:avLst/>
          </a:prstGeom>
          <a:noFill/>
        </p:spPr>
        <p:txBody>
          <a:bodyPr wrap="none" lIns="91430" tIns="45715" rIns="91430" bIns="45715" rtlCol="0">
            <a:spAutoFit/>
          </a:bodyPr>
          <a:lstStyle/>
          <a:p>
            <a:r>
              <a:rPr lang="en-US" b="1" dirty="0" smtClean="0"/>
              <a:t>1880 – 3117</a:t>
            </a:r>
          </a:p>
          <a:p>
            <a:r>
              <a:rPr lang="en-US" b="1" dirty="0" smtClean="0"/>
              <a:t>2010 – 5917</a:t>
            </a:r>
          </a:p>
        </p:txBody>
      </p:sp>
      <p:sp>
        <p:nvSpPr>
          <p:cNvPr id="11" name="7-Point Star 10"/>
          <p:cNvSpPr/>
          <p:nvPr/>
        </p:nvSpPr>
        <p:spPr>
          <a:xfrm>
            <a:off x="6995885" y="3017796"/>
            <a:ext cx="217714" cy="229881"/>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Tree>
    <p:extLst>
      <p:ext uri="{BB962C8B-B14F-4D97-AF65-F5344CB8AC3E}">
        <p14:creationId xmlns:p14="http://schemas.microsoft.com/office/powerpoint/2010/main" val="42693175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257" y="1426256"/>
            <a:ext cx="8694057" cy="1630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67658" y="566059"/>
            <a:ext cx="1186543" cy="584775"/>
          </a:xfrm>
          <a:prstGeom prst="rect">
            <a:avLst/>
          </a:prstGeom>
          <a:noFill/>
        </p:spPr>
        <p:txBody>
          <a:bodyPr wrap="none" lIns="91430" tIns="45715" rIns="91430" bIns="45715" rtlCol="0">
            <a:spAutoFit/>
          </a:bodyPr>
          <a:lstStyle/>
          <a:p>
            <a:r>
              <a:rPr lang="en-US" sz="3200" b="1" dirty="0"/>
              <a:t>Plant</a:t>
            </a:r>
            <a:endParaRPr lang="en-US" sz="3200" b="1" dirty="0"/>
          </a:p>
        </p:txBody>
      </p:sp>
      <p:sp>
        <p:nvSpPr>
          <p:cNvPr id="4" name="TextBox 3"/>
          <p:cNvSpPr txBox="1"/>
          <p:nvPr/>
        </p:nvSpPr>
        <p:spPr>
          <a:xfrm>
            <a:off x="7467601" y="566058"/>
            <a:ext cx="936475" cy="584775"/>
          </a:xfrm>
          <a:prstGeom prst="rect">
            <a:avLst/>
          </a:prstGeom>
          <a:noFill/>
        </p:spPr>
        <p:txBody>
          <a:bodyPr wrap="none" lIns="91430" tIns="45715" rIns="91430" bIns="45715" rtlCol="0">
            <a:spAutoFit/>
          </a:bodyPr>
          <a:lstStyle/>
          <a:p>
            <a:r>
              <a:rPr lang="en-US" sz="3200" b="1" dirty="0"/>
              <a:t>Bee</a:t>
            </a:r>
            <a:endParaRPr lang="en-US" sz="3200" b="1" dirty="0"/>
          </a:p>
        </p:txBody>
      </p:sp>
      <p:sp>
        <p:nvSpPr>
          <p:cNvPr id="5" name="TextBox 4"/>
          <p:cNvSpPr txBox="1"/>
          <p:nvPr/>
        </p:nvSpPr>
        <p:spPr>
          <a:xfrm>
            <a:off x="1079758" y="3760764"/>
            <a:ext cx="6737742" cy="2062103"/>
          </a:xfrm>
          <a:prstGeom prst="rect">
            <a:avLst/>
          </a:prstGeom>
          <a:solidFill>
            <a:schemeClr val="tx1"/>
          </a:solidFill>
        </p:spPr>
        <p:txBody>
          <a:bodyPr wrap="none" lIns="91430" tIns="45715" rIns="91430" bIns="45715" rtlCol="0">
            <a:spAutoFit/>
          </a:bodyPr>
          <a:lstStyle/>
          <a:p>
            <a:pPr algn="ctr"/>
            <a:r>
              <a:rPr lang="en-US" sz="3200" b="1" dirty="0">
                <a:solidFill>
                  <a:schemeClr val="bg1"/>
                </a:solidFill>
              </a:rPr>
              <a:t>Interaction</a:t>
            </a:r>
          </a:p>
          <a:p>
            <a:r>
              <a:rPr lang="en-US" sz="3200" b="1" dirty="0">
                <a:solidFill>
                  <a:schemeClr val="bg1"/>
                </a:solidFill>
              </a:rPr>
              <a:t> </a:t>
            </a:r>
            <a:r>
              <a:rPr lang="en-US" sz="3200" b="1" dirty="0">
                <a:solidFill>
                  <a:schemeClr val="bg1"/>
                </a:solidFill>
              </a:rPr>
              <a:t> black: persisted 1880 - 2010</a:t>
            </a:r>
          </a:p>
          <a:p>
            <a:r>
              <a:rPr lang="en-US" sz="3200" b="1" dirty="0">
                <a:solidFill>
                  <a:schemeClr val="bg1"/>
                </a:solidFill>
              </a:rPr>
              <a:t> </a:t>
            </a:r>
            <a:r>
              <a:rPr lang="en-US" sz="3200" b="1" dirty="0">
                <a:solidFill>
                  <a:schemeClr val="bg1"/>
                </a:solidFill>
              </a:rPr>
              <a:t> </a:t>
            </a:r>
            <a:r>
              <a:rPr lang="en-US" sz="3200" b="1" dirty="0">
                <a:solidFill>
                  <a:srgbClr val="FF0000"/>
                </a:solidFill>
              </a:rPr>
              <a:t>red: lost, due to local extirpation</a:t>
            </a:r>
          </a:p>
          <a:p>
            <a:r>
              <a:rPr lang="en-US" sz="3200" b="1" dirty="0">
                <a:solidFill>
                  <a:schemeClr val="bg1"/>
                </a:solidFill>
              </a:rPr>
              <a:t> </a:t>
            </a:r>
            <a:r>
              <a:rPr lang="en-US" sz="3200" b="1" dirty="0">
                <a:solidFill>
                  <a:schemeClr val="bg1"/>
                </a:solidFill>
              </a:rPr>
              <a:t> </a:t>
            </a:r>
            <a:r>
              <a:rPr lang="en-US" sz="3200" b="1" dirty="0">
                <a:solidFill>
                  <a:schemeClr val="bg2">
                    <a:lumMod val="40000"/>
                    <a:lumOff val="60000"/>
                  </a:schemeClr>
                </a:solidFill>
              </a:rPr>
              <a:t>blue: lost, bee still present</a:t>
            </a:r>
            <a:endParaRPr lang="en-US" sz="3200" b="1" dirty="0">
              <a:solidFill>
                <a:schemeClr val="bg2">
                  <a:lumMod val="40000"/>
                  <a:lumOff val="60000"/>
                </a:schemeClr>
              </a:solidFill>
            </a:endParaRPr>
          </a:p>
        </p:txBody>
      </p:sp>
      <p:sp>
        <p:nvSpPr>
          <p:cNvPr id="6" name="TextBox 5"/>
          <p:cNvSpPr txBox="1"/>
          <p:nvPr/>
        </p:nvSpPr>
        <p:spPr>
          <a:xfrm>
            <a:off x="2727001" y="658390"/>
            <a:ext cx="3762568" cy="400110"/>
          </a:xfrm>
          <a:prstGeom prst="rect">
            <a:avLst/>
          </a:prstGeom>
          <a:noFill/>
        </p:spPr>
        <p:txBody>
          <a:bodyPr wrap="none" lIns="91430" tIns="45715" rIns="91430" bIns="45715" rtlCol="0">
            <a:spAutoFit/>
          </a:bodyPr>
          <a:lstStyle/>
          <a:p>
            <a:r>
              <a:rPr lang="en-US" sz="2000" b="1" dirty="0">
                <a:solidFill>
                  <a:srgbClr val="FFFF00"/>
                </a:solidFill>
              </a:rPr>
              <a:t>bar &amp; line width </a:t>
            </a:r>
            <a:r>
              <a:rPr lang="en-US" sz="2000" dirty="0">
                <a:solidFill>
                  <a:srgbClr val="FFFF00"/>
                </a:solidFill>
              </a:rPr>
              <a:t>= </a:t>
            </a:r>
            <a:r>
              <a:rPr lang="en-US" sz="2000" b="1" dirty="0">
                <a:solidFill>
                  <a:srgbClr val="FFFF00"/>
                </a:solidFill>
              </a:rPr>
              <a:t>importance</a:t>
            </a:r>
            <a:endParaRPr lang="en-US" sz="2000" b="1" dirty="0">
              <a:solidFill>
                <a:srgbClr val="FFFF00"/>
              </a:solidFill>
            </a:endParaRPr>
          </a:p>
        </p:txBody>
      </p:sp>
    </p:spTree>
    <p:extLst>
      <p:ext uri="{BB962C8B-B14F-4D97-AF65-F5344CB8AC3E}">
        <p14:creationId xmlns:p14="http://schemas.microsoft.com/office/powerpoint/2010/main" val="1598004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18660" y="246743"/>
            <a:ext cx="3211512" cy="6457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086931" y="235327"/>
            <a:ext cx="4875641" cy="5509200"/>
          </a:xfrm>
          <a:prstGeom prst="rect">
            <a:avLst/>
          </a:prstGeom>
          <a:solidFill>
            <a:schemeClr val="tx1"/>
          </a:solidFill>
        </p:spPr>
        <p:txBody>
          <a:bodyPr wrap="square" lIns="91430" tIns="45715" rIns="91430" bIns="45715" rtlCol="0">
            <a:spAutoFit/>
          </a:bodyPr>
          <a:lstStyle/>
          <a:p>
            <a:r>
              <a:rPr lang="en-US" sz="3200" b="1" dirty="0">
                <a:solidFill>
                  <a:schemeClr val="bg1"/>
                </a:solidFill>
              </a:rPr>
              <a:t>532 interactions</a:t>
            </a:r>
          </a:p>
          <a:p>
            <a:r>
              <a:rPr lang="en-US" sz="3200" b="1" dirty="0">
                <a:solidFill>
                  <a:schemeClr val="bg1"/>
                </a:solidFill>
              </a:rPr>
              <a:t>407 lost (76%)</a:t>
            </a:r>
          </a:p>
          <a:p>
            <a:endParaRPr lang="en-US" sz="3200" b="1" dirty="0">
              <a:solidFill>
                <a:schemeClr val="bg1"/>
              </a:solidFill>
            </a:endParaRPr>
          </a:p>
          <a:p>
            <a:r>
              <a:rPr lang="en-US" sz="3200" b="1" dirty="0">
                <a:solidFill>
                  <a:schemeClr val="bg1"/>
                </a:solidFill>
              </a:rPr>
              <a:t>  183 bee extirpation:</a:t>
            </a:r>
          </a:p>
          <a:p>
            <a:r>
              <a:rPr lang="en-US" sz="3200" b="1" dirty="0">
                <a:solidFill>
                  <a:schemeClr val="bg1"/>
                </a:solidFill>
              </a:rPr>
              <a:t> </a:t>
            </a:r>
            <a:r>
              <a:rPr lang="en-US" sz="3200" b="1" dirty="0">
                <a:solidFill>
                  <a:schemeClr val="bg1"/>
                </a:solidFill>
              </a:rPr>
              <a:t>  community structure</a:t>
            </a:r>
          </a:p>
          <a:p>
            <a:endParaRPr lang="en-US" sz="3200" b="1" dirty="0">
              <a:solidFill>
                <a:schemeClr val="bg1"/>
              </a:solidFill>
            </a:endParaRPr>
          </a:p>
          <a:p>
            <a:r>
              <a:rPr lang="en-US" sz="3200" b="1" dirty="0">
                <a:solidFill>
                  <a:schemeClr val="bg1"/>
                </a:solidFill>
              </a:rPr>
              <a:t>  224 bee still in system:</a:t>
            </a:r>
          </a:p>
          <a:p>
            <a:r>
              <a:rPr lang="en-US" sz="3200" b="1" dirty="0">
                <a:solidFill>
                  <a:schemeClr val="bg1"/>
                </a:solidFill>
              </a:rPr>
              <a:t> </a:t>
            </a:r>
            <a:r>
              <a:rPr lang="en-US" sz="3200" b="1" dirty="0">
                <a:solidFill>
                  <a:schemeClr val="bg1"/>
                </a:solidFill>
              </a:rPr>
              <a:t> community function</a:t>
            </a:r>
          </a:p>
          <a:p>
            <a:endParaRPr lang="en-US" sz="3200" b="1" dirty="0">
              <a:solidFill>
                <a:schemeClr val="bg1"/>
              </a:solidFill>
            </a:endParaRPr>
          </a:p>
          <a:p>
            <a:r>
              <a:rPr lang="en-US" sz="3200" b="1" dirty="0">
                <a:solidFill>
                  <a:schemeClr val="bg1"/>
                </a:solidFill>
              </a:rPr>
              <a:t> </a:t>
            </a:r>
            <a:r>
              <a:rPr lang="en-US" sz="3200" b="1" dirty="0">
                <a:solidFill>
                  <a:schemeClr val="bg1"/>
                </a:solidFill>
              </a:rPr>
              <a:t> 121 new interactions:</a:t>
            </a:r>
          </a:p>
          <a:p>
            <a:r>
              <a:rPr lang="en-US" sz="3200" b="1" dirty="0">
                <a:solidFill>
                  <a:schemeClr val="bg1"/>
                </a:solidFill>
              </a:rPr>
              <a:t> </a:t>
            </a:r>
            <a:r>
              <a:rPr lang="en-US" sz="3200" b="1" dirty="0">
                <a:solidFill>
                  <a:schemeClr val="bg1"/>
                </a:solidFill>
              </a:rPr>
              <a:t>  community function</a:t>
            </a:r>
          </a:p>
        </p:txBody>
      </p:sp>
      <p:cxnSp>
        <p:nvCxnSpPr>
          <p:cNvPr id="3" name="Straight Connector 2"/>
          <p:cNvCxnSpPr/>
          <p:nvPr/>
        </p:nvCxnSpPr>
        <p:spPr>
          <a:xfrm>
            <a:off x="4268358" y="4383314"/>
            <a:ext cx="451278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8015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963" y="46597"/>
            <a:ext cx="7488967" cy="3991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32229" y="1642202"/>
            <a:ext cx="811441" cy="400110"/>
          </a:xfrm>
          <a:prstGeom prst="rect">
            <a:avLst/>
          </a:prstGeom>
          <a:noFill/>
        </p:spPr>
        <p:txBody>
          <a:bodyPr wrap="none" lIns="91430" tIns="45715" rIns="91430" bIns="45715" rtlCol="0">
            <a:spAutoFit/>
          </a:bodyPr>
          <a:lstStyle/>
          <a:p>
            <a:r>
              <a:rPr lang="en-US" sz="2000" b="1" dirty="0"/>
              <a:t>Plant</a:t>
            </a:r>
            <a:endParaRPr lang="en-US" sz="2000" b="1" dirty="0"/>
          </a:p>
        </p:txBody>
      </p:sp>
      <p:sp>
        <p:nvSpPr>
          <p:cNvPr id="5" name="TextBox 4"/>
          <p:cNvSpPr txBox="1"/>
          <p:nvPr/>
        </p:nvSpPr>
        <p:spPr>
          <a:xfrm>
            <a:off x="232227" y="4800890"/>
            <a:ext cx="8638903" cy="1938992"/>
          </a:xfrm>
          <a:prstGeom prst="rect">
            <a:avLst/>
          </a:prstGeom>
          <a:noFill/>
        </p:spPr>
        <p:txBody>
          <a:bodyPr wrap="none" lIns="91430" tIns="45715" rIns="91430" bIns="45715" rtlCol="0">
            <a:spAutoFit/>
          </a:bodyPr>
          <a:lstStyle/>
          <a:p>
            <a:r>
              <a:rPr lang="en-US" sz="2000" b="1" dirty="0"/>
              <a:t>224 lost interactions due to altered community function</a:t>
            </a:r>
          </a:p>
          <a:p>
            <a:r>
              <a:rPr lang="en-US" sz="2000" b="1" dirty="0"/>
              <a:t>  Grey: no overlap in time (phenology), </a:t>
            </a:r>
          </a:p>
          <a:p>
            <a:r>
              <a:rPr lang="en-US" sz="2000" b="1" dirty="0"/>
              <a:t>  Green: no overlap in space (distribution)</a:t>
            </a:r>
          </a:p>
          <a:p>
            <a:r>
              <a:rPr lang="en-US" sz="2000" b="1" dirty="0"/>
              <a:t> </a:t>
            </a:r>
            <a:r>
              <a:rPr lang="en-US" sz="2000" b="1" dirty="0"/>
              <a:t> Purple: no overlap in time or space  (both)</a:t>
            </a:r>
          </a:p>
          <a:p>
            <a:r>
              <a:rPr lang="en-US" sz="2000" b="1" dirty="0"/>
              <a:t> </a:t>
            </a:r>
            <a:r>
              <a:rPr lang="en-US" sz="2000" b="1" dirty="0"/>
              <a:t> Orange: no overlap in time where they overlap in space (both)</a:t>
            </a:r>
          </a:p>
          <a:p>
            <a:r>
              <a:rPr lang="en-US" sz="2000" b="1" dirty="0"/>
              <a:t> </a:t>
            </a:r>
            <a:r>
              <a:rPr lang="en-US" sz="2000" b="1" dirty="0"/>
              <a:t> </a:t>
            </a:r>
            <a:r>
              <a:rPr lang="en-US" sz="2000" b="1" dirty="0">
                <a:solidFill>
                  <a:srgbClr val="FFFF00"/>
                </a:solidFill>
              </a:rPr>
              <a:t>BROWN: 133 (59%) – interaction lost despite spatiotemporal overlap</a:t>
            </a:r>
            <a:endParaRPr lang="en-US" sz="2000" b="1" dirty="0">
              <a:solidFill>
                <a:srgbClr val="FFFF00"/>
              </a:solidFill>
            </a:endParaRPr>
          </a:p>
        </p:txBody>
      </p:sp>
      <p:sp>
        <p:nvSpPr>
          <p:cNvPr id="6" name="TextBox 5"/>
          <p:cNvSpPr txBox="1"/>
          <p:nvPr/>
        </p:nvSpPr>
        <p:spPr>
          <a:xfrm>
            <a:off x="4820473" y="4388366"/>
            <a:ext cx="655949" cy="400110"/>
          </a:xfrm>
          <a:prstGeom prst="rect">
            <a:avLst/>
          </a:prstGeom>
          <a:noFill/>
        </p:spPr>
        <p:txBody>
          <a:bodyPr wrap="none" lIns="91430" tIns="45715" rIns="91430" bIns="45715" rtlCol="0">
            <a:spAutoFit/>
          </a:bodyPr>
          <a:lstStyle/>
          <a:p>
            <a:r>
              <a:rPr lang="en-US" sz="2000" b="1" dirty="0"/>
              <a:t>Bee</a:t>
            </a:r>
            <a:endParaRPr lang="en-US" sz="2000" b="1" dirty="0"/>
          </a:p>
        </p:txBody>
      </p:sp>
    </p:spTree>
    <p:extLst>
      <p:ext uri="{BB962C8B-B14F-4D97-AF65-F5344CB8AC3E}">
        <p14:creationId xmlns:p14="http://schemas.microsoft.com/office/powerpoint/2010/main" val="3911246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0287" y="507108"/>
            <a:ext cx="8418286" cy="4213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6" descr="http://www.hermanosgandon.com/images/fishing/urophycis_chus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87" y="4749348"/>
            <a:ext cx="4762500"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46172" y="6139545"/>
            <a:ext cx="4217821" cy="461665"/>
          </a:xfrm>
          <a:prstGeom prst="rect">
            <a:avLst/>
          </a:prstGeom>
          <a:noFill/>
        </p:spPr>
        <p:txBody>
          <a:bodyPr wrap="none" lIns="91430" tIns="45715" rIns="91430" bIns="45715" rtlCol="0">
            <a:spAutoFit/>
          </a:bodyPr>
          <a:lstStyle/>
          <a:p>
            <a:r>
              <a:rPr lang="en-US" sz="2400" b="1" dirty="0"/>
              <a:t>Red Hake </a:t>
            </a:r>
            <a:r>
              <a:rPr lang="en-US" sz="2400" b="1" i="1" dirty="0" err="1"/>
              <a:t>Urophycis</a:t>
            </a:r>
            <a:r>
              <a:rPr lang="en-US" sz="2400" b="1" i="1" dirty="0"/>
              <a:t> </a:t>
            </a:r>
            <a:r>
              <a:rPr lang="en-US" sz="2400" b="1" i="1" dirty="0" err="1"/>
              <a:t>chuss</a:t>
            </a:r>
            <a:r>
              <a:rPr lang="en-US" i="1" dirty="0" smtClean="0"/>
              <a:t> </a:t>
            </a:r>
            <a:endParaRPr lang="en-US" i="1" dirty="0"/>
          </a:p>
        </p:txBody>
      </p:sp>
    </p:spTree>
    <p:extLst>
      <p:ext uri="{BB962C8B-B14F-4D97-AF65-F5344CB8AC3E}">
        <p14:creationId xmlns:p14="http://schemas.microsoft.com/office/powerpoint/2010/main" val="1413554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19314" y="159658"/>
            <a:ext cx="3889829" cy="6582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53833" y="4107544"/>
            <a:ext cx="1118803" cy="2634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28458" y="159658"/>
            <a:ext cx="4217821" cy="461665"/>
          </a:xfrm>
          <a:prstGeom prst="rect">
            <a:avLst/>
          </a:prstGeom>
          <a:noFill/>
        </p:spPr>
        <p:txBody>
          <a:bodyPr wrap="none" lIns="91430" tIns="45715" rIns="91430" bIns="45715" rtlCol="0">
            <a:spAutoFit/>
          </a:bodyPr>
          <a:lstStyle/>
          <a:p>
            <a:r>
              <a:rPr lang="en-US" sz="2400" b="1" dirty="0"/>
              <a:t>Red Hake </a:t>
            </a:r>
            <a:r>
              <a:rPr lang="en-US" sz="2400" b="1" i="1" dirty="0" err="1"/>
              <a:t>Urophycis</a:t>
            </a:r>
            <a:r>
              <a:rPr lang="en-US" sz="2400" b="1" i="1" dirty="0"/>
              <a:t> </a:t>
            </a:r>
            <a:r>
              <a:rPr lang="en-US" sz="2400" b="1" i="1" dirty="0" err="1"/>
              <a:t>chuss</a:t>
            </a:r>
            <a:r>
              <a:rPr lang="en-US" i="1" dirty="0" smtClean="0"/>
              <a:t> </a:t>
            </a:r>
            <a:endParaRPr lang="en-US" i="1" dirty="0"/>
          </a:p>
        </p:txBody>
      </p:sp>
      <p:pic>
        <p:nvPicPr>
          <p:cNvPr id="15366" name="Picture 6" descr="http://www.hermanosgandon.com/images/fishing/urophycis_chus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6117" y="1233714"/>
            <a:ext cx="4762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404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630" y="624115"/>
            <a:ext cx="8213067" cy="5457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4224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1782" y="319314"/>
            <a:ext cx="8761546" cy="612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6919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540" y="390558"/>
            <a:ext cx="8432799" cy="1293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64" y="1683886"/>
            <a:ext cx="8448675" cy="481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03013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3613" y="978091"/>
            <a:ext cx="8499817" cy="4845540"/>
            <a:chOff x="63613" y="978091"/>
            <a:chExt cx="8499817" cy="484554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7970" y="978091"/>
              <a:ext cx="4125460" cy="4845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 y="994873"/>
              <a:ext cx="4133850"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175" y="2883354"/>
              <a:ext cx="4105275"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943429" y="1698171"/>
              <a:ext cx="3494541"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3613" y="2539999"/>
              <a:ext cx="1794216"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907196" y="351489"/>
            <a:ext cx="7061549" cy="400110"/>
          </a:xfrm>
          <a:prstGeom prst="rect">
            <a:avLst/>
          </a:prstGeom>
          <a:noFill/>
        </p:spPr>
        <p:txBody>
          <a:bodyPr wrap="none" lIns="91430" tIns="45715" rIns="91430" bIns="45715" rtlCol="0">
            <a:spAutoFit/>
          </a:bodyPr>
          <a:lstStyle/>
          <a:p>
            <a:r>
              <a:rPr lang="en-US" sz="2000" b="1" dirty="0"/>
              <a:t>Direct test of flowering date dependence on temperature</a:t>
            </a:r>
            <a:endParaRPr lang="en-US" sz="2000" b="1" dirty="0"/>
          </a:p>
        </p:txBody>
      </p:sp>
      <p:cxnSp>
        <p:nvCxnSpPr>
          <p:cNvPr id="7" name="Straight Arrow Connector 6"/>
          <p:cNvCxnSpPr/>
          <p:nvPr/>
        </p:nvCxnSpPr>
        <p:spPr>
          <a:xfrm flipV="1">
            <a:off x="8824686" y="3400861"/>
            <a:ext cx="0" cy="1998453"/>
          </a:xfrm>
          <a:prstGeom prst="straightConnector1">
            <a:avLst/>
          </a:prstGeom>
          <a:ln w="53975">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7883358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esapubs.org/Archive/ecol/E092/083/AppAimages/FigA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 y="1553030"/>
            <a:ext cx="9167363" cy="49526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6114" y="377371"/>
            <a:ext cx="8536376" cy="646331"/>
          </a:xfrm>
          <a:prstGeom prst="rect">
            <a:avLst/>
          </a:prstGeom>
          <a:noFill/>
        </p:spPr>
        <p:txBody>
          <a:bodyPr wrap="none" lIns="91430" tIns="45715" rIns="91430" bIns="45715" rtlCol="0">
            <a:spAutoFit/>
          </a:bodyPr>
          <a:lstStyle/>
          <a:p>
            <a:r>
              <a:rPr lang="en-US" b="1" dirty="0" smtClean="0"/>
              <a:t>Sarah Diamond et al.2011</a:t>
            </a:r>
            <a:r>
              <a:rPr lang="en-US" b="1" dirty="0"/>
              <a:t>. Species' traits predict </a:t>
            </a:r>
            <a:r>
              <a:rPr lang="en-US" b="1" dirty="0" err="1"/>
              <a:t>phenological</a:t>
            </a:r>
            <a:r>
              <a:rPr lang="en-US" b="1" dirty="0"/>
              <a:t> responses to </a:t>
            </a:r>
            <a:endParaRPr lang="en-US" b="1" dirty="0" smtClean="0"/>
          </a:p>
          <a:p>
            <a:r>
              <a:rPr lang="en-US" b="1" dirty="0" smtClean="0"/>
              <a:t>climate </a:t>
            </a:r>
            <a:r>
              <a:rPr lang="en-US" b="1" dirty="0"/>
              <a:t>change in butterflies. </a:t>
            </a:r>
            <a:r>
              <a:rPr lang="en-US" b="1" i="1" dirty="0"/>
              <a:t>Ecology</a:t>
            </a:r>
            <a:r>
              <a:rPr lang="en-US" b="1" dirty="0"/>
              <a:t> 92:1005–1012</a:t>
            </a:r>
          </a:p>
        </p:txBody>
      </p:sp>
      <p:sp>
        <p:nvSpPr>
          <p:cNvPr id="3" name="TextBox 2"/>
          <p:cNvSpPr txBox="1"/>
          <p:nvPr/>
        </p:nvSpPr>
        <p:spPr>
          <a:xfrm>
            <a:off x="7678057" y="5588001"/>
            <a:ext cx="1351652" cy="646331"/>
          </a:xfrm>
          <a:prstGeom prst="rect">
            <a:avLst/>
          </a:prstGeom>
          <a:noFill/>
        </p:spPr>
        <p:txBody>
          <a:bodyPr wrap="none" lIns="91430" tIns="45715" rIns="91430" bIns="45715" rtlCol="0">
            <a:spAutoFit/>
          </a:bodyPr>
          <a:lstStyle/>
          <a:p>
            <a:r>
              <a:rPr lang="en-US" b="1" dirty="0" smtClean="0">
                <a:solidFill>
                  <a:schemeClr val="bg1"/>
                </a:solidFill>
              </a:rPr>
              <a:t>44 species</a:t>
            </a:r>
          </a:p>
          <a:p>
            <a:r>
              <a:rPr lang="en-US" b="1" dirty="0" smtClean="0">
                <a:solidFill>
                  <a:schemeClr val="bg1"/>
                </a:solidFill>
              </a:rPr>
              <a:t>in CO</a:t>
            </a:r>
            <a:endParaRPr lang="en-US" b="1" dirty="0">
              <a:solidFill>
                <a:schemeClr val="bg1"/>
              </a:solidFill>
            </a:endParaRPr>
          </a:p>
        </p:txBody>
      </p:sp>
    </p:spTree>
    <p:extLst>
      <p:ext uri="{BB962C8B-B14F-4D97-AF65-F5344CB8AC3E}">
        <p14:creationId xmlns:p14="http://schemas.microsoft.com/office/powerpoint/2010/main" val="37883358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252&quot;&gt;&lt;property id=&quot;20148&quot; value=&quot;5&quot;/&gt;&lt;property id=&quot;20300&quot; value=&quot;Slide 7&quot;/&gt;&lt;property id=&quot;20307&quot; value=&quot;269&quot;/&gt;&lt;/object&gt;&lt;object type=&quot;3&quot; unique_id=&quot;10253&quot;&gt;&lt;property id=&quot;20148&quot; value=&quot;5&quot;/&gt;&lt;property id=&quot;20300&quot; value=&quot;Slide 8&quot;/&gt;&lt;property id=&quot;20307&quot; value=&quot;270&quot;/&gt;&lt;/object&gt;&lt;object type=&quot;3&quot; unique_id=&quot;10254&quot;&gt;&lt;property id=&quot;20148&quot; value=&quot;5&quot;/&gt;&lt;property id=&quot;20300&quot; value=&quot;Slide 9&quot;/&gt;&lt;property id=&quot;20307&quot; value=&quot;271&quot;/&gt;&lt;/object&gt;&lt;object type=&quot;3&quot; unique_id=&quot;10257&quot;&gt;&lt;property id=&quot;20148&quot; value=&quot;5&quot;/&gt;&lt;property id=&quot;20300&quot; value=&quot;Slide 10&quot;/&gt;&lt;property id=&quot;20307&quot; value=&quot;274&quot;/&gt;&lt;/object&gt;&lt;object type=&quot;3&quot; unique_id=&quot;10372&quot;&gt;&lt;property id=&quot;20148&quot; value=&quot;5&quot;/&gt;&lt;property id=&quot;20300&quot; value=&quot;Slide 11&quot;/&gt;&lt;property id=&quot;20307&quot; value=&quot;277&quot;/&gt;&lt;/object&gt;&lt;object type=&quot;3&quot; unique_id=&quot;10373&quot;&gt;&lt;property id=&quot;20148&quot; value=&quot;5&quot;/&gt;&lt;property id=&quot;20300&quot; value=&quot;Slide 12&quot;/&gt;&lt;property id=&quot;20307&quot; value=&quot;278&quot;/&gt;&lt;/object&gt;&lt;object type=&quot;3&quot; unique_id=&quot;10374&quot;&gt;&lt;property id=&quot;20148&quot; value=&quot;5&quot;/&gt;&lt;property id=&quot;20300&quot; value=&quot;Slide 13&quot;/&gt;&lt;property id=&quot;20307&quot; value=&quot;275&quot;/&gt;&lt;/object&gt;&lt;object type=&quot;3&quot; unique_id=&quot;10375&quot;&gt;&lt;property id=&quot;20148&quot; value=&quot;5&quot;/&gt;&lt;property id=&quot;20300&quot; value=&quot;Slide 14&quot;/&gt;&lt;property id=&quot;20307&quot; value=&quot;276&quot;/&gt;&lt;/object&gt;&lt;object type=&quot;3&quot; unique_id=&quot;10583&quot;&gt;&lt;property id=&quot;20148&quot; value=&quot;5&quot;/&gt;&lt;property id=&quot;20300&quot; value=&quot;Slide 15&quot;/&gt;&lt;property id=&quot;20307&quot; value=&quot;279&quot;/&gt;&lt;/object&gt;&lt;object type=&quot;3&quot; unique_id=&quot;10584&quot;&gt;&lt;property id=&quot;20148&quot; value=&quot;5&quot;/&gt;&lt;property id=&quot;20300&quot; value=&quot;Slide 20&quot;/&gt;&lt;property id=&quot;20307&quot; value=&quot;280&quot;/&gt;&lt;/object&gt;&lt;object type=&quot;3&quot; unique_id=&quot;10585&quot;&gt;&lt;property id=&quot;20148&quot; value=&quot;5&quot;/&gt;&lt;property id=&quot;20300&quot; value=&quot;Slide 21&quot;/&gt;&lt;property id=&quot;20307&quot; value=&quot;282&quot;/&gt;&lt;/object&gt;&lt;object type=&quot;3&quot; unique_id=&quot;10586&quot;&gt;&lt;property id=&quot;20148&quot; value=&quot;5&quot;/&gt;&lt;property id=&quot;20300&quot; value=&quot;Slide 22&quot;/&gt;&lt;property id=&quot;20307&quot; value=&quot;281&quot;/&gt;&lt;/object&gt;&lt;object type=&quot;3&quot; unique_id=&quot;10587&quot;&gt;&lt;property id=&quot;20148&quot; value=&quot;5&quot;/&gt;&lt;property id=&quot;20300&quot; value=&quot;Slide 23&quot;/&gt;&lt;property id=&quot;20307&quot; value=&quot;283&quot;/&gt;&lt;/object&gt;&lt;object type=&quot;3&quot; unique_id=&quot;10746&quot;&gt;&lt;property id=&quot;20148&quot; value=&quot;5&quot;/&gt;&lt;property id=&quot;20300&quot; value=&quot;Slide 4&quot;/&gt;&lt;property id=&quot;20307&quot; value=&quot;284&quot;/&gt;&lt;/object&gt;&lt;object type=&quot;3&quot; unique_id=&quot;10747&quot;&gt;&lt;property id=&quot;20148&quot; value=&quot;5&quot;/&gt;&lt;property id=&quot;20300&quot; value=&quot;Slide 2&quot;/&gt;&lt;property id=&quot;20307&quot; value=&quot;285&quot;/&gt;&lt;/object&gt;&lt;object type=&quot;3&quot; unique_id=&quot;10860&quot;&gt;&lt;property id=&quot;20148&quot; value=&quot;5&quot;/&gt;&lt;property id=&quot;20300&quot; value=&quot;Slide 1&quot;/&gt;&lt;property id=&quot;20307&quot; value=&quot;286&quot;/&gt;&lt;/object&gt;&lt;object type=&quot;3&quot; unique_id=&quot;10861&quot;&gt;&lt;property id=&quot;20148&quot; value=&quot;5&quot;/&gt;&lt;property id=&quot;20300&quot; value=&quot;Slide 3&quot;/&gt;&lt;property id=&quot;20307&quot; value=&quot;287&quot;/&gt;&lt;/object&gt;&lt;object type=&quot;3&quot; unique_id=&quot;11043&quot;&gt;&lt;property id=&quot;20148&quot; value=&quot;5&quot;/&gt;&lt;property id=&quot;20300&quot; value=&quot;Slide 5&quot;/&gt;&lt;property id=&quot;20307&quot; value=&quot;289&quot;/&gt;&lt;/object&gt;&lt;object type=&quot;3&quot; unique_id=&quot;11044&quot;&gt;&lt;property id=&quot;20148&quot; value=&quot;5&quot;/&gt;&lt;property id=&quot;20300&quot; value=&quot;Slide 6&quot;/&gt;&lt;property id=&quot;20307&quot; value=&quot;288&quot;/&gt;&lt;/object&gt;&lt;object type=&quot;3&quot; unique_id=&quot;11045&quot;&gt;&lt;property id=&quot;20148&quot; value=&quot;5&quot;/&gt;&lt;property id=&quot;20300&quot; value=&quot;Slide 16&quot;/&gt;&lt;property id=&quot;20307&quot; value=&quot;295&quot;/&gt;&lt;/object&gt;&lt;object type=&quot;3&quot; unique_id=&quot;11046&quot;&gt;&lt;property id=&quot;20148&quot; value=&quot;5&quot;/&gt;&lt;property id=&quot;20300&quot; value=&quot;Slide 17&quot;/&gt;&lt;property id=&quot;20307&quot; value=&quot;294&quot;/&gt;&lt;/object&gt;&lt;object type=&quot;3&quot; unique_id=&quot;11047&quot;&gt;&lt;property id=&quot;20148&quot; value=&quot;5&quot;/&gt;&lt;property id=&quot;20300&quot; value=&quot;Slide 18&quot;/&gt;&lt;property id=&quot;20307&quot; value=&quot;293&quot;/&gt;&lt;/object&gt;&lt;object type=&quot;3&quot; unique_id=&quot;11048&quot;&gt;&lt;property id=&quot;20148&quot; value=&quot;5&quot;/&gt;&lt;property id=&quot;20300&quot; value=&quot;Slide 19&quot;/&gt;&lt;property id=&quot;20307&quot; value=&quot;296&quot;/&gt;&lt;/object&gt;&lt;/object&gt;&lt;object type=&quot;8&quot; unique_id=&quot;10032&quot;&gt;&lt;/object&gt;&lt;/object&gt;&lt;/database&gt;"/>
  <p:tag name="SECTOMILLISECCONVERTED" val="1"/>
</p:tagLst>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gothic"/>
        <a:cs typeface="msgothic"/>
      </a:majorFont>
      <a:minorFont>
        <a:latin typeface="Times New Roman"/>
        <a:ea typeface="msgothic"/>
        <a:cs typeface="ms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altLang="en-US" sz="2400" b="0" i="0" u="none" strike="noStrike" cap="none" normalizeH="0" baseline="0" smtClean="0">
            <a:ln>
              <a:noFill/>
            </a:ln>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altLang="en-US" sz="2400" b="0" i="0" u="none" strike="noStrike" cap="none" normalizeH="0" baseline="0" smtClean="0">
            <a:ln>
              <a:noFill/>
            </a:ln>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3499</TotalTime>
  <Words>597</Words>
  <Application>Microsoft Office PowerPoint</Application>
  <PresentationFormat>On-screen Show (4:3)</PresentationFormat>
  <Paragraphs>69</Paragraphs>
  <Slides>23</Slides>
  <Notes>2</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Gonzaga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Increasingly Smelly Planet</dc:title>
  <dc:creator>Will Glenny</dc:creator>
  <cp:lastModifiedBy>Creel, Scott</cp:lastModifiedBy>
  <cp:revision>88</cp:revision>
  <dcterms:created xsi:type="dcterms:W3CDTF">2016-02-01T02:43:30Z</dcterms:created>
  <dcterms:modified xsi:type="dcterms:W3CDTF">2017-02-13T20:52:45Z</dcterms:modified>
</cp:coreProperties>
</file>