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1" r:id="rId4"/>
    <p:sldId id="262" r:id="rId5"/>
    <p:sldId id="265" r:id="rId6"/>
    <p:sldId id="272" r:id="rId7"/>
    <p:sldId id="256" r:id="rId8"/>
    <p:sldId id="263" r:id="rId9"/>
    <p:sldId id="269" r:id="rId10"/>
    <p:sldId id="264" r:id="rId11"/>
    <p:sldId id="266" r:id="rId12"/>
    <p:sldId id="258" r:id="rId13"/>
    <p:sldId id="257" r:id="rId14"/>
    <p:sldId id="259" r:id="rId15"/>
    <p:sldId id="267" r:id="rId16"/>
    <p:sldId id="268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CD4-536C-43B7-ADC6-0CC39CD6C01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AE59-D1AF-4B53-B50A-B46D989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5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CD4-536C-43B7-ADC6-0CC39CD6C01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AE59-D1AF-4B53-B50A-B46D989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7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CD4-536C-43B7-ADC6-0CC39CD6C01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AE59-D1AF-4B53-B50A-B46D989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5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CD4-536C-43B7-ADC6-0CC39CD6C01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AE59-D1AF-4B53-B50A-B46D989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0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CD4-536C-43B7-ADC6-0CC39CD6C01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AE59-D1AF-4B53-B50A-B46D989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CD4-536C-43B7-ADC6-0CC39CD6C01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AE59-D1AF-4B53-B50A-B46D989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3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CD4-536C-43B7-ADC6-0CC39CD6C01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AE59-D1AF-4B53-B50A-B46D989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9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CD4-536C-43B7-ADC6-0CC39CD6C01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AE59-D1AF-4B53-B50A-B46D989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CD4-536C-43B7-ADC6-0CC39CD6C01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AE59-D1AF-4B53-B50A-B46D989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7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CD4-536C-43B7-ADC6-0CC39CD6C01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AE59-D1AF-4B53-B50A-B46D989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CD4-536C-43B7-ADC6-0CC39CD6C01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AE59-D1AF-4B53-B50A-B46D989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3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4CD4-536C-43B7-ADC6-0CC39CD6C01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AAE59-D1AF-4B53-B50A-B46D989B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Canadian lynx by Keith Willi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2580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4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ath.unl.edu/%7Ebdeng1/Figures/figLynxHare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1228"/>
            <a:ext cx="5867400" cy="5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5733" y="6172200"/>
            <a:ext cx="688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data align well with </a:t>
            </a:r>
            <a:r>
              <a:rPr lang="en-US" dirty="0" err="1" smtClean="0"/>
              <a:t>Lotka-Volterra</a:t>
            </a:r>
            <a:r>
              <a:rPr lang="en-US" dirty="0" smtClean="0"/>
              <a:t> Predator-Prey </a:t>
            </a:r>
            <a:r>
              <a:rPr lang="en-US" dirty="0"/>
              <a:t>M</a:t>
            </a:r>
            <a:r>
              <a:rPr lang="en-US" dirty="0" smtClean="0"/>
              <a:t>odel predictions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4312338" cy="56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5834741"/>
            <a:ext cx="283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	      5                    10</a:t>
            </a:r>
          </a:p>
          <a:p>
            <a:r>
              <a:rPr lang="en-US" dirty="0" smtClean="0"/>
              <a:t>	   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953179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Abundance</a:t>
            </a:r>
          </a:p>
          <a:p>
            <a:r>
              <a:rPr lang="en-US" dirty="0"/>
              <a:t>(</a:t>
            </a:r>
            <a:r>
              <a:rPr lang="en-US" dirty="0" smtClean="0"/>
              <a:t>Biomass)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2660210"/>
            <a:ext cx="2366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might in reality be</a:t>
            </a:r>
          </a:p>
          <a:p>
            <a:r>
              <a:rPr lang="en-US" dirty="0"/>
              <a:t>m</a:t>
            </a:r>
            <a:r>
              <a:rPr lang="en-US" dirty="0" smtClean="0"/>
              <a:t>ore complicated than</a:t>
            </a:r>
          </a:p>
          <a:p>
            <a:r>
              <a:rPr lang="en-US" dirty="0" smtClean="0"/>
              <a:t>LV model…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7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34375" cy="590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303220"/>
            <a:ext cx="744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 in decline phase of cycle with food supplementation and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0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04800"/>
            <a:ext cx="87344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43538"/>
            <a:ext cx="3629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3629" y="5906572"/>
            <a:ext cx="377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Effects of predator exclusion and food</a:t>
            </a:r>
          </a:p>
          <a:p>
            <a:r>
              <a:rPr lang="en-US" dirty="0" smtClean="0"/>
              <a:t>Supplementation on </a:t>
            </a:r>
            <a:r>
              <a:rPr lang="en-US" b="1" dirty="0" smtClean="0"/>
              <a:t>ADULT SURVIVAL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88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759536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772" y="5774088"/>
            <a:ext cx="3823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Effects of food supplementation and </a:t>
            </a:r>
          </a:p>
          <a:p>
            <a:r>
              <a:rPr lang="en-US" dirty="0" smtClean="0"/>
              <a:t>predator exclusion on </a:t>
            </a:r>
            <a:r>
              <a:rPr lang="en-US" b="1" dirty="0" smtClean="0"/>
              <a:t>REPRODUCTION</a:t>
            </a:r>
            <a:endParaRPr lang="en-US" b="1" dirty="0"/>
          </a:p>
        </p:txBody>
      </p:sp>
      <p:pic>
        <p:nvPicPr>
          <p:cNvPr id="1026" name="Picture 2" descr="https://encrypted-tbn2.gstatic.com/images?q=tbn:ANd9GcQlnEi_o2QYaqE8HH303sgIlX5DW3SD7yix26HEC-hRnUptabk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2133600" cy="14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2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sualphotos.com/photo/1x3744603/lynx_hunting_snowshoe_hare_lynx_lynx_lynx_hunting_a_snowshoe_hare_lepus_americanus_7T0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845679"/>
            <a:ext cx="784746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030" y="609600"/>
            <a:ext cx="81590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data confirm that this is largely a single predator – single prey cycle</a:t>
            </a:r>
          </a:p>
          <a:p>
            <a:r>
              <a:rPr lang="en-US" dirty="0" smtClean="0"/>
              <a:t>(with minor complications)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5313401"/>
            <a:ext cx="3887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~2 hare kills per 3 days at peak of cycle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150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81000"/>
            <a:ext cx="68008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1575" y="5486400"/>
            <a:ext cx="7078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Generalist predator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Prey switching </a:t>
            </a:r>
            <a:r>
              <a:rPr lang="en-US" dirty="0" smtClean="0"/>
              <a:t>in decline phase of prey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Decouple the dynamics of predator and prey – </a:t>
            </a:r>
            <a:r>
              <a:rPr lang="en-US" b="1" dirty="0" smtClean="0"/>
              <a:t>breaks down LV cycles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571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e/e4/Calero_Creek_Trail_Bob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484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4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ynx r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7867650" cy="33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ynx lynx po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5250"/>
            <a:ext cx="1676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3/39/Iberian_Lynx_catching_his_pr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320878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1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wildlife.state.nh.us/Newsroom/News_2006/News_2006_images/Lynx_tracks_Jan06/lynx_tracks_1_credit_Mark_Elbro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399"/>
            <a:ext cx="857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9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dn1.arkive.org/media/1C/1C5DC709-66DF-4D45-9522-B1B298AD800B/Presentation.Large/Snowshoe-hare-in-winter-pelage-running-across-sn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50645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334000"/>
            <a:ext cx="815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-rohan.sdsu.edu/%7Ejmahaffy/courses/f09/math636/lectures/lotka/images/mr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136483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0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selm.edu/homepage/jpitocch/genbi101/36_06HareLynxPopCycles-L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2771"/>
            <a:ext cx="623840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2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people.wku.edu/charles.smith/pics/SMITH83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550"/>
            <a:ext cx="7391400" cy="60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066800"/>
            <a:ext cx="4033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decades, huge area – spatially and </a:t>
            </a:r>
          </a:p>
          <a:p>
            <a:r>
              <a:rPr lang="en-US" dirty="0"/>
              <a:t>t</a:t>
            </a:r>
            <a:r>
              <a:rPr lang="en-US" dirty="0" smtClean="0"/>
              <a:t>emporally extensive cycling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5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spb.royalsocietypublishing.org/content/early/2010/10/27/rspb.2010.1992/F4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04862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3283" y="5867400"/>
            <a:ext cx="662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direct data on population density (not simply the harvest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41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4&quot;/&gt;&lt;property id=&quot;20307&quot; value=&quot;262&quot;/&gt;&lt;/object&gt;&lt;object type=&quot;3&quot; unique_id=&quot;10006&quot;&gt;&lt;property id=&quot;20148&quot; value=&quot;5&quot;/&gt;&lt;property id=&quot;20300&quot; value=&quot;Slide 2&quot;/&gt;&lt;property id=&quot;20307&quot; value=&quot;261&quot;/&gt;&lt;/object&gt;&lt;object type=&quot;3&quot; unique_id=&quot;10007&quot;&gt;&lt;property id=&quot;20148&quot; value=&quot;5&quot;/&gt;&lt;property id=&quot;20300&quot; value=&quot;Slide 6&quot;/&gt;&lt;property id=&quot;20307&quot; value=&quot;256&quot;/&gt;&lt;/object&gt;&lt;object type=&quot;3&quot; unique_id=&quot;10008&quot;&gt;&lt;property id=&quot;20148&quot; value=&quot;5&quot;/&gt;&lt;property id=&quot;20300&quot; value=&quot;Slide 7&quot;/&gt;&lt;property id=&quot;20307&quot; value=&quot;263&quot;/&gt;&lt;/object&gt;&lt;object type=&quot;3&quot; unique_id=&quot;10009&quot;&gt;&lt;property id=&quot;20148&quot; value=&quot;5&quot;/&gt;&lt;property id=&quot;20300&quot; value=&quot;Slide 11&quot;/&gt;&lt;property id=&quot;20307&quot; value=&quot;258&quot;/&gt;&lt;/object&gt;&lt;object type=&quot;3&quot; unique_id=&quot;10010&quot;&gt;&lt;property id=&quot;20148&quot; value=&quot;5&quot;/&gt;&lt;property id=&quot;20300&quot; value=&quot;Slide 12&quot;/&gt;&lt;property id=&quot;20307&quot; value=&quot;257&quot;/&gt;&lt;/object&gt;&lt;object type=&quot;3&quot; unique_id=&quot;10011&quot;&gt;&lt;property id=&quot;20148&quot; value=&quot;5&quot;/&gt;&lt;property id=&quot;20300&quot; value=&quot;Slide 13&quot;/&gt;&lt;property id=&quot;20307&quot; value=&quot;259&quot;/&gt;&lt;/object&gt;&lt;object type=&quot;3&quot; unique_id=&quot;10142&quot;&gt;&lt;property id=&quot;20148&quot; value=&quot;5&quot;/&gt;&lt;property id=&quot;20300&quot; value=&quot;Slide 5&quot;/&gt;&lt;property id=&quot;20307&quot; value=&quot;265&quot;/&gt;&lt;/object&gt;&lt;object type=&quot;3&quot; unique_id=&quot;10143&quot;&gt;&lt;property id=&quot;20148&quot; value=&quot;5&quot;/&gt;&lt;property id=&quot;20300&quot; value=&quot;Slide 9&quot;/&gt;&lt;property id=&quot;20307&quot; value=&quot;264&quot;/&gt;&lt;/object&gt;&lt;object type=&quot;3&quot; unique_id=&quot;10168&quot;&gt;&lt;property id=&quot;20148&quot; value=&quot;5&quot;/&gt;&lt;property id=&quot;20300&quot; value=&quot;Slide 10&quot;/&gt;&lt;property id=&quot;20307&quot; value=&quot;266&quot;/&gt;&lt;/object&gt;&lt;object type=&quot;3&quot; unique_id=&quot;10169&quot;&gt;&lt;property id=&quot;20148&quot; value=&quot;5&quot;/&gt;&lt;property id=&quot;20300&quot; value=&quot;Slide 14&quot;/&gt;&lt;property id=&quot;20307&quot; value=&quot;267&quot;/&gt;&lt;/object&gt;&lt;object type=&quot;3&quot; unique_id=&quot;10170&quot;&gt;&lt;property id=&quot;20148&quot; value=&quot;5&quot;/&gt;&lt;property id=&quot;20300&quot; value=&quot;Slide 15&quot;/&gt;&lt;property id=&quot;20307&quot; value=&quot;268&quot;/&gt;&lt;/object&gt;&lt;object type=&quot;3&quot; unique_id=&quot;10501&quot;&gt;&lt;property id=&quot;20148&quot; value=&quot;5&quot;/&gt;&lt;property id=&quot;20300&quot; value=&quot;Slide 8&quot;/&gt;&lt;property id=&quot;20307&quot; value=&quot;269&quot;/&gt;&lt;/object&gt;&lt;object type=&quot;3&quot; unique_id=&quot;10534&quot;&gt;&lt;property id=&quot;20148&quot; value=&quot;5&quot;/&gt;&lt;property id=&quot;20300&quot; value=&quot;Slide 3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131</Words>
  <Application>Microsoft Office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24</cp:revision>
  <dcterms:created xsi:type="dcterms:W3CDTF">2014-04-02T20:23:16Z</dcterms:created>
  <dcterms:modified xsi:type="dcterms:W3CDTF">2016-04-18T20:00:38Z</dcterms:modified>
</cp:coreProperties>
</file>