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70" r:id="rId4"/>
    <p:sldId id="257" r:id="rId5"/>
    <p:sldId id="259" r:id="rId6"/>
    <p:sldId id="271" r:id="rId7"/>
    <p:sldId id="264" r:id="rId8"/>
    <p:sldId id="260" r:id="rId9"/>
    <p:sldId id="261" r:id="rId10"/>
    <p:sldId id="263" r:id="rId11"/>
    <p:sldId id="265" r:id="rId12"/>
    <p:sldId id="262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E4C79-944B-4EA8-80C9-FE8DCE43503F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B4280-23E2-4513-95EF-5094EC943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11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4280-23E2-4513-95EF-5094EC943F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5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7D28-41D4-4A54-9A82-24B5840D734E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3467F-DB46-44B9-BEBF-E5D4C8D1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85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7D28-41D4-4A54-9A82-24B5840D734E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3467F-DB46-44B9-BEBF-E5D4C8D1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8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7D28-41D4-4A54-9A82-24B5840D734E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3467F-DB46-44B9-BEBF-E5D4C8D1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9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7D28-41D4-4A54-9A82-24B5840D734E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3467F-DB46-44B9-BEBF-E5D4C8D1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36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7D28-41D4-4A54-9A82-24B5840D734E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3467F-DB46-44B9-BEBF-E5D4C8D1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13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7D28-41D4-4A54-9A82-24B5840D734E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3467F-DB46-44B9-BEBF-E5D4C8D1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9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7D28-41D4-4A54-9A82-24B5840D734E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3467F-DB46-44B9-BEBF-E5D4C8D1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0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7D28-41D4-4A54-9A82-24B5840D734E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3467F-DB46-44B9-BEBF-E5D4C8D1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6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7D28-41D4-4A54-9A82-24B5840D734E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3467F-DB46-44B9-BEBF-E5D4C8D1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3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7D28-41D4-4A54-9A82-24B5840D734E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3467F-DB46-44B9-BEBF-E5D4C8D1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03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7D28-41D4-4A54-9A82-24B5840D734E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3467F-DB46-44B9-BEBF-E5D4C8D1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E7D28-41D4-4A54-9A82-24B5840D734E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3467F-DB46-44B9-BEBF-E5D4C8D1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6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383106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381000"/>
            <a:ext cx="5920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Serengeti Wildebeest: Density-dependent population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612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16417"/>
            <a:ext cx="5705475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5200" y="1219200"/>
            <a:ext cx="2971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00600" y="493693"/>
            <a:ext cx="42141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RPV is a </a:t>
            </a:r>
            <a:r>
              <a:rPr lang="en-US" sz="2800" b="1" dirty="0" err="1" smtClean="0"/>
              <a:t>morbilivirus</a:t>
            </a:r>
            <a:r>
              <a:rPr lang="en-US" sz="2800" b="1" dirty="0" smtClean="0"/>
              <a:t> </a:t>
            </a:r>
          </a:p>
          <a:p>
            <a:r>
              <a:rPr lang="en-US" sz="2800" b="1" dirty="0" smtClean="0"/>
              <a:t>that only affects ruminants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33978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1905000"/>
            <a:ext cx="6983516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http://farm9.static.flickr.com/8005/7135025637_96e55fdc71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573" y="336232"/>
            <a:ext cx="3505200" cy="226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493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267199"/>
            <a:ext cx="25241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0"/>
            <a:ext cx="31527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42657" y="4438069"/>
            <a:ext cx="5025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Overall </a:t>
            </a:r>
            <a:r>
              <a:rPr lang="en-US" dirty="0" smtClean="0"/>
              <a:t> </a:t>
            </a:r>
            <a:r>
              <a:rPr lang="en-US" b="1" dirty="0" smtClean="0"/>
              <a:t>population </a:t>
            </a:r>
            <a:r>
              <a:rPr lang="en-US" b="1" dirty="0" smtClean="0"/>
              <a:t>growth </a:t>
            </a:r>
            <a:r>
              <a:rPr lang="en-US" b="1" dirty="0" smtClean="0"/>
              <a:t>rate</a:t>
            </a:r>
            <a:r>
              <a:rPr lang="en-US" dirty="0" smtClean="0"/>
              <a:t>, differentiated form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0" y="5486400"/>
            <a:ext cx="321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Population size</a:t>
            </a:r>
            <a:r>
              <a:rPr lang="en-US" dirty="0" smtClean="0"/>
              <a:t>, integrated form</a:t>
            </a:r>
            <a:endParaRPr lang="en-US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7" y="381000"/>
            <a:ext cx="53816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35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7844477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46207" y="2209800"/>
            <a:ext cx="184960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Carrying Capacity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K  = 1.2M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105400"/>
            <a:ext cx="2524125" cy="714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2667000" y="2532965"/>
            <a:ext cx="411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860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305800" cy="579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77000" y="1219200"/>
            <a:ext cx="24384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K  = </a:t>
            </a:r>
            <a:r>
              <a:rPr lang="en-US" dirty="0" err="1" smtClean="0"/>
              <a:t>fn</a:t>
            </a:r>
            <a:r>
              <a:rPr lang="en-US" dirty="0" smtClean="0"/>
              <a:t>(Rain)</a:t>
            </a:r>
          </a:p>
          <a:p>
            <a:endParaRPr lang="en-US" dirty="0"/>
          </a:p>
          <a:p>
            <a:r>
              <a:rPr lang="en-US" dirty="0" smtClean="0"/>
              <a:t>Fit to data so that</a:t>
            </a:r>
          </a:p>
          <a:p>
            <a:r>
              <a:rPr lang="en-US" dirty="0" smtClean="0"/>
              <a:t>mean K = 1.2M</a:t>
            </a:r>
          </a:p>
        </p:txBody>
      </p:sp>
    </p:spTree>
    <p:extLst>
      <p:ext uri="{BB962C8B-B14F-4D97-AF65-F5344CB8AC3E}">
        <p14:creationId xmlns:p14="http://schemas.microsoft.com/office/powerpoint/2010/main" val="1645571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258175" cy="329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01208"/>
            <a:ext cx="5715000" cy="224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>
            <a:off x="3048000" y="3940920"/>
            <a:ext cx="242316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007358" y="3913671"/>
            <a:ext cx="242316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257800" y="3913671"/>
            <a:ext cx="242316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324600" y="3913671"/>
            <a:ext cx="242316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56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453" y="762000"/>
            <a:ext cx="4238625" cy="119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6686" y="381000"/>
            <a:ext cx="3960956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Verhulst</a:t>
            </a:r>
            <a:r>
              <a:rPr lang="en-US" sz="2800" b="1" dirty="0" smtClean="0"/>
              <a:t>-Pearl Model</a:t>
            </a:r>
          </a:p>
          <a:p>
            <a:endParaRPr lang="en-US" b="1" dirty="0" smtClean="0"/>
          </a:p>
          <a:p>
            <a:r>
              <a:rPr lang="en-US" b="1" dirty="0" smtClean="0"/>
              <a:t>- Logistic population growth</a:t>
            </a:r>
          </a:p>
          <a:p>
            <a:endParaRPr lang="en-US" b="1" dirty="0"/>
          </a:p>
          <a:p>
            <a:r>
              <a:rPr lang="en-US" b="1" dirty="0" smtClean="0"/>
              <a:t>- Density dependent population growth</a:t>
            </a:r>
          </a:p>
          <a:p>
            <a:endParaRPr lang="en-US" b="1" dirty="0"/>
          </a:p>
          <a:p>
            <a:r>
              <a:rPr lang="en-US" b="1" dirty="0" smtClean="0"/>
              <a:t>- Intraspecific competition for resources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501751"/>
            <a:ext cx="51696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1. Examine some details of P-V model of DD growth.</a:t>
            </a:r>
          </a:p>
          <a:p>
            <a:endParaRPr lang="en-US" b="1" dirty="0" smtClean="0"/>
          </a:p>
          <a:p>
            <a:r>
              <a:rPr lang="en-US" b="1" dirty="0" smtClean="0"/>
              <a:t>2. Comparison to OTHER models of DD growth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" y="2819400"/>
            <a:ext cx="4205287" cy="250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Raymond Pearl 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995" y="2252783"/>
            <a:ext cx="1753879" cy="239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upload.wikimedia.org/wikipedia/commons/0/04/Pierre_Francois_Verhuls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2286000"/>
            <a:ext cx="1505675" cy="232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57799" y="4769779"/>
            <a:ext cx="1144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1838 </a:t>
            </a:r>
          </a:p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16224" y="4769779"/>
            <a:ext cx="1775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1926</a:t>
            </a:r>
          </a:p>
          <a:p>
            <a:r>
              <a:rPr lang="en-US" dirty="0" smtClean="0"/>
              <a:t>Application to human population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50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Rainfall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201" y="2590800"/>
            <a:ext cx="3320143" cy="265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sunshinesafaris.com/migration%20map%20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4819650" cy="589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22198" y="5334000"/>
            <a:ext cx="822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Month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42368" y="3244934"/>
            <a:ext cx="461665" cy="1346459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Rainfall (mm)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906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encrypted-tbn3.gstatic.com/images?q=tbn:ANd9GcRZ3PB2-APVbde5xS2iqKY-s1dLV_BZKoKZjuD5NmaKJcO5Yf-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4419600" cy="321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lh3.googleusercontent.com/-aR2ulKiGn98/TYtk8bN6AvI/AAAAAAAAAXo/K9ZCIbTafNI/s1600/grzimek_59_michael__728555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657600"/>
            <a:ext cx="43434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481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ttp://upload.wikimedia.org/wikipedia/commons/0/00/Wildebeest-during-Great-Migr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89916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5334000"/>
            <a:ext cx="9067800" cy="152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" y="5795308"/>
            <a:ext cx="690124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Dry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eason vegetation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ype =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ong grass &amp; open woodland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148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farm9.static.flickr.com/8005/7135025637_96e55fdc71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01487"/>
            <a:ext cx="7683312" cy="496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6128355"/>
            <a:ext cx="828181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eason vegetation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ype = short grass plains (productivity, nutrients)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036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wf.org/sites/default/files/media/gallery/wildlife/Wildebeest/Wild-Craig_R_Sholley-IMG_0758.jpg?itok=EnuiwP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38" y="304800"/>
            <a:ext cx="8241502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238" y="6128355"/>
            <a:ext cx="521027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Synchronized birth pulse,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precocial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offspring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729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pirbright.ac.uk/disease/images/Virus_Str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61912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768811"/>
            <a:ext cx="932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RPV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397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58" y="76948"/>
            <a:ext cx="488632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7400" y="1011702"/>
            <a:ext cx="274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1889 – Italian army makes a big mistake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67400" y="22860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1897 – 5 million cattle and 30 million wild ungulates have died</a:t>
            </a:r>
            <a:endParaRPr lang="en-US" dirty="0"/>
          </a:p>
        </p:txBody>
      </p:sp>
      <p:pic>
        <p:nvPicPr>
          <p:cNvPr id="5124" name="Picture 4" descr="http://castinet.castilleja.org/users/pmckee/africaweb/rinderpes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19600"/>
            <a:ext cx="3733800" cy="218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2.gstatic.com/images?q=tbn:ANd9GcTpvpM1NSD6_fDncYoir5x9XWb68Ftg9q4_4hDxcA6FZ-1blEDm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814098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67400" y="457200"/>
            <a:ext cx="176426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Rinderpest</a:t>
            </a:r>
            <a:r>
              <a:rPr lang="en-US" b="1" dirty="0" smtClean="0">
                <a:solidFill>
                  <a:schemeClr val="bg1"/>
                </a:solidFill>
              </a:rPr>
              <a:t> Virus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98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91" y="457200"/>
            <a:ext cx="4652962" cy="5410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10200" y="3821277"/>
            <a:ext cx="2343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 cattle population</a:t>
            </a:r>
            <a:endParaRPr lang="en-US" dirty="0"/>
          </a:p>
        </p:txBody>
      </p:sp>
      <p:sp>
        <p:nvSpPr>
          <p:cNvPr id="3" name="Arc 2"/>
          <p:cNvSpPr/>
          <p:nvPr/>
        </p:nvSpPr>
        <p:spPr>
          <a:xfrm>
            <a:off x="2209800" y="3048000"/>
            <a:ext cx="3200400" cy="1447800"/>
          </a:xfrm>
          <a:prstGeom prst="arc">
            <a:avLst>
              <a:gd name="adj1" fmla="val 16200000"/>
              <a:gd name="adj2" fmla="val 27067"/>
            </a:avLst>
          </a:prstGeom>
          <a:ln w="31750"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>
            <a:off x="3124200" y="3814661"/>
            <a:ext cx="2743200" cy="1447800"/>
          </a:xfrm>
          <a:prstGeom prst="arc">
            <a:avLst>
              <a:gd name="adj1" fmla="val 11511586"/>
              <a:gd name="adj2" fmla="val 19223768"/>
            </a:avLst>
          </a:prstGeom>
          <a:ln w="31750"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https://encrypted-tbn2.gstatic.com/images?q=tbn:ANd9GcSkLrpCL7NkZVQAcAF2_3tC_biB9-L9q0JwBctpLlcH0x-6_nZVu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747" y="933558"/>
            <a:ext cx="17526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newswatch.nationalgeographic.com/files/2013/12/cattledip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86" y="4343400"/>
            <a:ext cx="2801893" cy="206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9637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7&quot;/&gt;&lt;/object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08&quot;&gt;&lt;property id=&quot;20148&quot; value=&quot;5&quot;/&gt;&lt;property id=&quot;20300&quot; value=&quot;Slide 7&quot;/&gt;&lt;property id=&quot;20307&quot; value=&quot;264&quot;/&gt;&lt;/object&gt;&lt;object type=&quot;3&quot; unique_id=&quot;10009&quot;&gt;&lt;property id=&quot;20148&quot; value=&quot;5&quot;/&gt;&lt;property id=&quot;20300&quot; value=&quot;Slide 8&quot;/&gt;&lt;property id=&quot;20307&quot; value=&quot;260&quot;/&gt;&lt;/object&gt;&lt;object type=&quot;3&quot; unique_id=&quot;10010&quot;&gt;&lt;property id=&quot;20148&quot; value=&quot;5&quot;/&gt;&lt;property id=&quot;20300&quot; value=&quot;Slide 9&quot;/&gt;&lt;property id=&quot;20307&quot; value=&quot;261&quot;/&gt;&lt;/object&gt;&lt;object type=&quot;3&quot; unique_id=&quot;10011&quot;&gt;&lt;property id=&quot;20148&quot; value=&quot;5&quot;/&gt;&lt;property id=&quot;20300&quot; value=&quot;Slide 10&quot;/&gt;&lt;property id=&quot;20307&quot; value=&quot;263&quot;/&gt;&lt;/object&gt;&lt;object type=&quot;3&quot; unique_id=&quot;10012&quot;&gt;&lt;property id=&quot;20148&quot; value=&quot;5&quot;/&gt;&lt;property id=&quot;20300&quot; value=&quot;Slide 12&quot;/&gt;&lt;property id=&quot;20307&quot; value=&quot;262&quot;/&gt;&lt;/object&gt;&lt;object type=&quot;3&quot; unique_id=&quot;10156&quot;&gt;&lt;property id=&quot;20148&quot; value=&quot;5&quot;/&gt;&lt;property id=&quot;20300&quot; value=&quot;Slide 11&quot;/&gt;&lt;property id=&quot;20307&quot; value=&quot;265&quot;/&gt;&lt;/object&gt;&lt;object type=&quot;3&quot; unique_id=&quot;10157&quot;&gt;&lt;property id=&quot;20148&quot; value=&quot;5&quot;/&gt;&lt;property id=&quot;20300&quot; value=&quot;Slide 13&quot;/&gt;&lt;property id=&quot;20307&quot; value=&quot;266&quot;/&gt;&lt;/object&gt;&lt;object type=&quot;3&quot; unique_id=&quot;10158&quot;&gt;&lt;property id=&quot;20148&quot; value=&quot;5&quot;/&gt;&lt;property id=&quot;20300&quot; value=&quot;Slide 14&quot;/&gt;&lt;property id=&quot;20307&quot; value=&quot;267&quot;/&gt;&lt;/object&gt;&lt;object type=&quot;3&quot; unique_id=&quot;10159&quot;&gt;&lt;property id=&quot;20148&quot; value=&quot;5&quot;/&gt;&lt;property id=&quot;20300&quot; value=&quot;Slide 15&quot;/&gt;&lt;property id=&quot;20307&quot; value=&quot;268&quot;/&gt;&lt;/object&gt;&lt;object type=&quot;3&quot; unique_id=&quot;10160&quot;&gt;&lt;property id=&quot;20148&quot; value=&quot;5&quot;/&gt;&lt;property id=&quot;20300&quot; value=&quot;Slide 16&quot;/&gt;&lt;property id=&quot;20307&quot; value=&quot;269&quot;/&gt;&lt;/object&gt;&lt;object type=&quot;3&quot; unique_id=&quot;10209&quot;&gt;&lt;property id=&quot;20148&quot; value=&quot;5&quot;/&gt;&lt;property id=&quot;20300&quot; value=&quot;Slide 3&quot;/&gt;&lt;property id=&quot;20307&quot; value=&quot;270&quot;/&gt;&lt;/object&gt;&lt;object type=&quot;3&quot; unique_id=&quot;10227&quot;&gt;&lt;property id=&quot;20148&quot; value=&quot;5&quot;/&gt;&lt;property id=&quot;20300&quot; value=&quot;Slide 6&quot;/&gt;&lt;property id=&quot;20307&quot; value=&quot;27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150</Words>
  <Application>Microsoft Office PowerPoint</Application>
  <PresentationFormat>On-screen Show (4:3)</PresentationFormat>
  <Paragraphs>36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Creel, Scott</dc:creator>
  <cp:lastModifiedBy>Creel, Scott</cp:lastModifiedBy>
  <cp:revision>15</cp:revision>
  <dcterms:created xsi:type="dcterms:W3CDTF">2014-02-28T19:08:10Z</dcterms:created>
  <dcterms:modified xsi:type="dcterms:W3CDTF">2015-03-04T20:27:20Z</dcterms:modified>
</cp:coreProperties>
</file>