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91" r:id="rId4"/>
    <p:sldId id="273" r:id="rId5"/>
    <p:sldId id="274" r:id="rId6"/>
    <p:sldId id="282" r:id="rId7"/>
    <p:sldId id="278" r:id="rId8"/>
    <p:sldId id="261" r:id="rId9"/>
    <p:sldId id="263" r:id="rId10"/>
    <p:sldId id="279" r:id="rId11"/>
    <p:sldId id="280" r:id="rId12"/>
    <p:sldId id="290" r:id="rId13"/>
    <p:sldId id="288" r:id="rId14"/>
    <p:sldId id="287" r:id="rId15"/>
    <p:sldId id="259" r:id="rId16"/>
    <p:sldId id="270" r:id="rId17"/>
    <p:sldId id="266" r:id="rId18"/>
    <p:sldId id="271" r:id="rId19"/>
    <p:sldId id="267" r:id="rId20"/>
    <p:sldId id="268" r:id="rId21"/>
    <p:sldId id="258" r:id="rId22"/>
    <p:sldId id="269" r:id="rId23"/>
    <p:sldId id="265" r:id="rId24"/>
    <p:sldId id="275" r:id="rId25"/>
    <p:sldId id="276" r:id="rId26"/>
    <p:sldId id="289" r:id="rId27"/>
    <p:sldId id="277" r:id="rId28"/>
    <p:sldId id="257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775A7-6722-4882-B2BC-43472442305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BE7B1-958B-4142-8474-B691AD4C0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BE7B1-958B-4142-8474-B691AD4C0F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0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8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8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1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3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6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8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6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1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A7BD8-D0E7-4142-8424-BB599CE7529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43E79-B604-4976-8EC0-4B11CAE4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reel\Desktop\ZAMBIA\Zambia 2013 pictures\k.o.b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0" y="304800"/>
            <a:ext cx="8829173" cy="62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reel\Documents\Word documents\Manuscripts\lion harvest model\submitted files\creel fig 1 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153400" cy="63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reel\Documents\Word documents\Manuscripts\lion harvest model\submitted files\creel fi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59"/>
            <a:ext cx="3831772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8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reel\Desktop\ZAMBIA\Zambia pictures\zambia pics egil\20100918-IMG_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11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4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ongreenhu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714317" cy="638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4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creel\Desktop\ZAMBIA\Zambia pictures\mangled li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8768226" cy="66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9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84247"/>
            <a:ext cx="2362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113 */ 11001000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115 */ 11001000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116 */ 11001000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117 */ 11001100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118 */ 11001000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119 */ 11000000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121 */ 01000000 1;</a:t>
            </a:r>
          </a:p>
          <a:p>
            <a:r>
              <a:rPr lang="en-US" dirty="0" smtClean="0"/>
              <a:t>/* 122 */ 11001100 1;</a:t>
            </a:r>
          </a:p>
          <a:p>
            <a:r>
              <a:rPr lang="en-US" dirty="0" smtClean="0"/>
              <a:t>/* 152 */ 00010000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153 */ 00010100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154 */ 00111100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157 */ 00000100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158 */ 00010100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159 */ 00010100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161 */ 00010100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162 */ 00010100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163 */ 00010100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167 */ 10011111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168 */ 10011111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169 */ 10011111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170 */ 01111101 1;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/* 171 */ 01100000 1;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345121"/>
            <a:ext cx="2971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213 */ 00000100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214 */ 00000100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215 */ 00000100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216 */ 00000100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217 */ 00000100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218 */ 10011110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219 */ 00000100 1;</a:t>
            </a:r>
          </a:p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/* 220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*/ 10011110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221 */ 10011110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222 */ 10011010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223 */ 10011010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224 */ 10011110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225 */ 10011110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227 */ 10011110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1203728 */ 00001100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1203729 */ 00001100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1203730 */ 00001100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1203731 */ 00001100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1203732 */ 10000111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1203733 */ 10000111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1203734 */ 10001111 1;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/* 1203735 */ 10000111 1;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97310" y="838200"/>
                <a:ext cx="4108490" cy="30643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/>
                  <a:t>Capture histories</a:t>
                </a:r>
              </a:p>
              <a:p>
                <a:r>
                  <a:rPr lang="en-US" sz="2400" b="1" dirty="0" smtClean="0"/>
                  <a:t> in format of </a:t>
                </a:r>
              </a:p>
              <a:p>
                <a:r>
                  <a:rPr lang="en-US" sz="2400" b="1" dirty="0" smtClean="0"/>
                  <a:t>Program MARK</a:t>
                </a:r>
              </a:p>
              <a:p>
                <a:endParaRPr lang="en-US" sz="2400" b="1" dirty="0"/>
              </a:p>
              <a:p>
                <a:r>
                  <a:rPr lang="en-US" sz="2400" b="1" dirty="0" smtClean="0"/>
                  <a:t>/* 113 */ 11001000 1;</a:t>
                </a:r>
              </a:p>
              <a:p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𝑵</m:t>
                          </m:r>
                        </m:e>
                      </m:acc>
                      <m:r>
                        <a:rPr lang="en-US" sz="24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𝑪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en-US" sz="2400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𝒑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310" y="838200"/>
                <a:ext cx="4108490" cy="3064365"/>
              </a:xfrm>
              <a:prstGeom prst="rect">
                <a:avLst/>
              </a:prstGeom>
              <a:blipFill rotWithShape="1">
                <a:blip r:embed="rId3"/>
                <a:stretch>
                  <a:fillRect l="-2374" t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6019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2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0114"/>
            <a:ext cx="5562600" cy="579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72084" y="370114"/>
                <a:ext cx="1447800" cy="6526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32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𝐶</m:t>
                        </m:r>
                      </m:num>
                      <m:den>
                        <m:acc>
                          <m:accPr>
                            <m:chr m:val="̂"/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084" y="370114"/>
                <a:ext cx="1447800" cy="652679"/>
              </a:xfrm>
              <a:prstGeom prst="rect">
                <a:avLst/>
              </a:prstGeom>
              <a:blipFill rotWithShape="1">
                <a:blip r:embed="rId3"/>
                <a:stretch>
                  <a:fillRect t="-9346" b="-2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455228" y="4115837"/>
            <a:ext cx="2481513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These estimates of</a:t>
            </a:r>
          </a:p>
          <a:p>
            <a:r>
              <a:rPr lang="en-US" dirty="0"/>
              <a:t>p</a:t>
            </a:r>
            <a:r>
              <a:rPr lang="en-US" dirty="0" smtClean="0"/>
              <a:t>opulation size are from</a:t>
            </a:r>
          </a:p>
          <a:p>
            <a:r>
              <a:rPr lang="en-US" dirty="0" smtClean="0"/>
              <a:t>‘Huggins heterogeneity’ </a:t>
            </a:r>
          </a:p>
          <a:p>
            <a:r>
              <a:rPr lang="en-US" dirty="0" smtClean="0"/>
              <a:t>model</a:t>
            </a:r>
            <a:endParaRPr lang="en-US" b="1" dirty="0" smtClean="0"/>
          </a:p>
          <a:p>
            <a:r>
              <a:rPr lang="en-US" b="1" dirty="0" smtClean="0"/>
              <a:t>- p</a:t>
            </a:r>
            <a:r>
              <a:rPr lang="en-US" sz="1400" b="1" dirty="0" smtClean="0"/>
              <a:t>(low)</a:t>
            </a:r>
          </a:p>
          <a:p>
            <a:r>
              <a:rPr lang="en-US" b="1" dirty="0" smtClean="0"/>
              <a:t>- p</a:t>
            </a:r>
            <a:r>
              <a:rPr lang="en-US" sz="1400" b="1" dirty="0" smtClean="0"/>
              <a:t>(high)</a:t>
            </a:r>
          </a:p>
          <a:p>
            <a:r>
              <a:rPr lang="en-US" b="1" dirty="0" smtClean="0"/>
              <a:t>- mixing parameter  </a:t>
            </a:r>
            <a:r>
              <a:rPr lang="el-GR" b="1" dirty="0" smtClean="0"/>
              <a:t>π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864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447800"/>
            <a:ext cx="859190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is of value, but does not reveal much, if anything about the cause of decline.</a:t>
            </a:r>
          </a:p>
          <a:p>
            <a:endParaRPr lang="en-US" sz="2000" dirty="0"/>
          </a:p>
          <a:p>
            <a:r>
              <a:rPr lang="en-US" sz="2000" dirty="0" smtClean="0"/>
              <a:t>Analysis of demographic rates (survival and reproduction of each age/sex class):</a:t>
            </a:r>
          </a:p>
          <a:p>
            <a:endParaRPr lang="en-US" sz="2000" dirty="0" smtClean="0"/>
          </a:p>
          <a:p>
            <a:r>
              <a:rPr lang="en-US" sz="2000" dirty="0" smtClean="0"/>
              <a:t>1. Yields parallel information on population growth (a good cross-check).</a:t>
            </a:r>
          </a:p>
          <a:p>
            <a:endParaRPr lang="en-US" sz="2000" dirty="0"/>
          </a:p>
          <a:p>
            <a:r>
              <a:rPr lang="en-US" sz="2000" dirty="0" smtClean="0"/>
              <a:t>2. Yields information on where the problems are, demographically.</a:t>
            </a:r>
          </a:p>
          <a:p>
            <a:endParaRPr lang="en-US" sz="2000" dirty="0"/>
          </a:p>
          <a:p>
            <a:r>
              <a:rPr lang="en-US" sz="2000" dirty="0" smtClean="0"/>
              <a:t>3. Which often yields information about the factors driving the observed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population trends.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8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" y="1905000"/>
            <a:ext cx="7804394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" y="4589689"/>
            <a:ext cx="7804394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8436" y="290036"/>
            <a:ext cx="5188215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Three occasion capture history</a:t>
            </a:r>
          </a:p>
          <a:p>
            <a:r>
              <a:rPr lang="en-US" i="1" dirty="0"/>
              <a:t>p</a:t>
            </a:r>
            <a:r>
              <a:rPr lang="en-US" dirty="0"/>
              <a:t> – probability of detection during a sampling session</a:t>
            </a:r>
          </a:p>
          <a:p>
            <a:r>
              <a:rPr lang="el-GR" i="1" dirty="0"/>
              <a:t>φ</a:t>
            </a:r>
            <a:r>
              <a:rPr lang="en-US" dirty="0"/>
              <a:t> - probability of survival from one sampling </a:t>
            </a:r>
            <a:r>
              <a:rPr lang="en-US" dirty="0" smtClean="0"/>
              <a:t>session</a:t>
            </a:r>
          </a:p>
          <a:p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/>
              <a:t>to the next session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" y="290036"/>
            <a:ext cx="2382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79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4572000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334000"/>
            <a:ext cx="7696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Figure 1: Intensive study area of the South Luangwa lion population in Eastern Province, </a:t>
            </a:r>
            <a:r>
              <a:rPr lang="en-US" dirty="0" smtClean="0"/>
              <a:t>Zambia.  Comprising </a:t>
            </a:r>
            <a:r>
              <a:rPr lang="en-US" dirty="0"/>
              <a:t>both strictly protected areas and community Game Management Areas the study encompassed the array of biological and human factors likely to impact Zambian lions.</a:t>
            </a:r>
          </a:p>
        </p:txBody>
      </p:sp>
    </p:spTree>
    <p:extLst>
      <p:ext uri="{BB962C8B-B14F-4D97-AF65-F5344CB8AC3E}">
        <p14:creationId xmlns:p14="http://schemas.microsoft.com/office/powerpoint/2010/main" val="29587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0"/>
            <a:ext cx="827583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657" y="489857"/>
            <a:ext cx="69019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 – probability of detection during a sampling session</a:t>
            </a:r>
          </a:p>
          <a:p>
            <a:r>
              <a:rPr lang="el-GR" i="1" dirty="0" smtClean="0"/>
              <a:t>φ</a:t>
            </a:r>
            <a:r>
              <a:rPr lang="en-US" dirty="0" smtClean="0"/>
              <a:t> - probability of survival from one sampling session to the next session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1524000"/>
            <a:ext cx="2382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9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reel\Desktop\ZAMBIA\Zambia 2013 pictures\IMG_9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959510" cy="645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720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199"/>
            <a:ext cx="4953000" cy="5943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1219200"/>
            <a:ext cx="258320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Divergence in sex-specific</a:t>
            </a:r>
          </a:p>
          <a:p>
            <a:r>
              <a:rPr lang="en-US" dirty="0" smtClean="0"/>
              <a:t>survival rates at onset of</a:t>
            </a:r>
          </a:p>
          <a:p>
            <a:r>
              <a:rPr lang="en-US" dirty="0" smtClean="0"/>
              <a:t>harvested age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8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4038600" cy="64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5771" y="4114800"/>
            <a:ext cx="3452548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Male depletion in preferred trophy</a:t>
            </a:r>
          </a:p>
          <a:p>
            <a:r>
              <a:rPr lang="en-US" dirty="0" smtClean="0"/>
              <a:t> age-classes</a:t>
            </a:r>
          </a:p>
          <a:p>
            <a:endParaRPr lang="en-US" dirty="0" smtClean="0"/>
          </a:p>
          <a:p>
            <a:r>
              <a:rPr lang="en-US" dirty="0" smtClean="0"/>
              <a:t>Senescing female population – </a:t>
            </a:r>
          </a:p>
          <a:p>
            <a:r>
              <a:rPr lang="en-US" dirty="0" smtClean="0"/>
              <a:t>Prolonged effects on recruitment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07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629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8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reel\Desktop\ZAMBIA\Zambia pictures\zambia pics egil\20111023-IMG_5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11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96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6324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11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reel\Desktop\ZAMBIA\Zambia 2013 pictures\IMG_9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621254" cy="62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60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reel\Desktop\ZAMBIA\Zambia pictures\zambia pics egil\20110925-IMG_4117-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11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4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2160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2957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8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1" y="304800"/>
            <a:ext cx="740341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0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creel\Desktop\ZAMBIA\Zambia pictures\IMG_9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05" y="0"/>
            <a:ext cx="6597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ropbox\Zambia\ZCP Manuscrips\Ungulate Density\Tables and Figures\Individual Density\Region Year short.tif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5943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09800" y="501134"/>
            <a:ext cx="822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Impala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501134"/>
            <a:ext cx="6481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Puku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4654" y="3442216"/>
            <a:ext cx="711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Zebra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2540" y="3442216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Warthog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5791200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  PE GMA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934200" y="5440680"/>
            <a:ext cx="1221694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99137" y="4876800"/>
            <a:ext cx="149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	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909" y="4343400"/>
            <a:ext cx="203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Protection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7644" cy="589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3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62000"/>
            <a:ext cx="708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2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6&quot;&gt;&lt;property id=&quot;20148&quot; value=&quot;5&quot;/&gt;&lt;property id=&quot;20300&quot; value=&quot;Slide 8&quot;/&gt;&lt;property id=&quot;20307&quot; value=&quot;261&quot;/&gt;&lt;/object&gt;&lt;object type=&quot;3&quot; unique_id=&quot;10007&quot;&gt;&lt;property id=&quot;20148&quot; value=&quot;5&quot;/&gt;&lt;property id=&quot;20300&quot; value=&quot;Slide 9&quot;/&gt;&lt;property id=&quot;20307&quot; value=&quot;263&quot;/&gt;&lt;/object&gt;&lt;object type=&quot;3&quot; unique_id=&quot;10008&quot;&gt;&lt;property id=&quot;20148&quot; value=&quot;5&quot;/&gt;&lt;property id=&quot;20300&quot; value=&quot;Slide 28&quot;/&gt;&lt;property id=&quot;20307&quot; value=&quot;257&quot;/&gt;&lt;/object&gt;&lt;object type=&quot;3&quot; unique_id=&quot;10009&quot;&gt;&lt;property id=&quot;20148&quot; value=&quot;5&quot;/&gt;&lt;property id=&quot;20300&quot; value=&quot;Slide 21&quot;/&gt;&lt;property id=&quot;20307&quot; value=&quot;258&quot;/&gt;&lt;/object&gt;&lt;object type=&quot;3&quot; unique_id=&quot;10010&quot;&gt;&lt;property id=&quot;20148&quot; value=&quot;5&quot;/&gt;&lt;property id=&quot;20300&quot; value=&quot;Slide 15&quot;/&gt;&lt;property id=&quot;20307&quot; value=&quot;259&quot;/&gt;&lt;/object&gt;&lt;object type=&quot;3&quot; unique_id=&quot;10042&quot;&gt;&lt;property id=&quot;20148&quot; value=&quot;5&quot;/&gt;&lt;property id=&quot;20300&quot; value=&quot;Slide 2&quot;/&gt;&lt;property id=&quot;20307&quot; value=&quot;264&quot;/&gt;&lt;/object&gt;&lt;object type=&quot;3&quot; unique_id=&quot;10043&quot;&gt;&lt;property id=&quot;20148&quot; value=&quot;5&quot;/&gt;&lt;property id=&quot;20300&quot; value=&quot;Slide 23&quot;/&gt;&lt;property id=&quot;20307&quot; value=&quot;265&quot;/&gt;&lt;/object&gt;&lt;object type=&quot;3&quot; unique_id=&quot;10044&quot;&gt;&lt;property id=&quot;20148&quot; value=&quot;5&quot;/&gt;&lt;property id=&quot;20300&quot; value=&quot;Slide 17&quot;/&gt;&lt;property id=&quot;20307&quot; value=&quot;266&quot;/&gt;&lt;/object&gt;&lt;object type=&quot;3&quot; unique_id=&quot;10107&quot;&gt;&lt;property id=&quot;20148&quot; value=&quot;5&quot;/&gt;&lt;property id=&quot;20300&quot; value=&quot;Slide 19&quot;/&gt;&lt;property id=&quot;20307&quot; value=&quot;267&quot;/&gt;&lt;/object&gt;&lt;object type=&quot;3&quot; unique_id=&quot;10108&quot;&gt;&lt;property id=&quot;20148&quot; value=&quot;5&quot;/&gt;&lt;property id=&quot;20300&quot; value=&quot;Slide 20&quot;/&gt;&lt;property id=&quot;20307&quot; value=&quot;268&quot;/&gt;&lt;/object&gt;&lt;object type=&quot;3&quot; unique_id=&quot;10221&quot;&gt;&lt;property id=&quot;20148&quot; value=&quot;5&quot;/&gt;&lt;property id=&quot;20300&quot; value=&quot;Slide 22&quot;/&gt;&lt;property id=&quot;20307&quot; value=&quot;269&quot;/&gt;&lt;/object&gt;&lt;object type=&quot;3&quot; unique_id=&quot;10387&quot;&gt;&lt;property id=&quot;20148&quot; value=&quot;5&quot;/&gt;&lt;property id=&quot;20300&quot; value=&quot;Slide 16&quot;/&gt;&lt;property id=&quot;20307&quot; value=&quot;270&quot;/&gt;&lt;/object&gt;&lt;object type=&quot;3&quot; unique_id=&quot;10404&quot;&gt;&lt;property id=&quot;20148&quot; value=&quot;5&quot;/&gt;&lt;property id=&quot;20300&quot; value=&quot;Slide 18&quot;/&gt;&lt;property id=&quot;20307&quot; value=&quot;271&quot;/&gt;&lt;/object&gt;&lt;object type=&quot;3&quot; unique_id=&quot;10575&quot;&gt;&lt;property id=&quot;20148&quot; value=&quot;5&quot;/&gt;&lt;property id=&quot;20300&quot; value=&quot;Slide 4&quot;/&gt;&lt;property id=&quot;20307&quot; value=&quot;273&quot;/&gt;&lt;/object&gt;&lt;object type=&quot;3&quot; unique_id=&quot;10577&quot;&gt;&lt;property id=&quot;20148&quot; value=&quot;5&quot;/&gt;&lt;property id=&quot;20300&quot; value=&quot;Slide 5&quot;/&gt;&lt;property id=&quot;20307&quot; value=&quot;274&quot;/&gt;&lt;/object&gt;&lt;object type=&quot;3&quot; unique_id=&quot;10658&quot;&gt;&lt;property id=&quot;20148&quot; value=&quot;5&quot;/&gt;&lt;property id=&quot;20300&quot; value=&quot;Slide 27&quot;/&gt;&lt;property id=&quot;20307&quot; value=&quot;277&quot;/&gt;&lt;/object&gt;&lt;object type=&quot;3&quot; unique_id=&quot;10659&quot;&gt;&lt;property id=&quot;20148&quot; value=&quot;5&quot;/&gt;&lt;property id=&quot;20300&quot; value=&quot;Slide 24&quot;/&gt;&lt;property id=&quot;20307&quot; value=&quot;275&quot;/&gt;&lt;/object&gt;&lt;object type=&quot;3&quot; unique_id=&quot;10660&quot;&gt;&lt;property id=&quot;20148&quot; value=&quot;5&quot;/&gt;&lt;property id=&quot;20300&quot; value=&quot;Slide 25&quot;/&gt;&lt;property id=&quot;20307&quot; value=&quot;276&quot;/&gt;&lt;/object&gt;&lt;object type=&quot;3&quot; unique_id=&quot;10683&quot;&gt;&lt;property id=&quot;20148&quot; value=&quot;5&quot;/&gt;&lt;property id=&quot;20300&quot; value=&quot;Slide 7&quot;/&gt;&lt;property id=&quot;20307&quot; value=&quot;278&quot;/&gt;&lt;/object&gt;&lt;object type=&quot;3&quot; unique_id=&quot;11075&quot;&gt;&lt;property id=&quot;20148&quot; value=&quot;5&quot;/&gt;&lt;property id=&quot;20300&quot; value=&quot;Slide 10&quot;/&gt;&lt;property id=&quot;20307&quot; value=&quot;279&quot;/&gt;&lt;/object&gt;&lt;object type=&quot;3&quot; unique_id=&quot;11076&quot;&gt;&lt;property id=&quot;20148&quot; value=&quot;5&quot;/&gt;&lt;property id=&quot;20300&quot; value=&quot;Slide 11&quot;/&gt;&lt;property id=&quot;20307&quot; value=&quot;280&quot;/&gt;&lt;/object&gt;&lt;object type=&quot;3&quot; unique_id=&quot;11416&quot;&gt;&lt;property id=&quot;20148&quot; value=&quot;5&quot;/&gt;&lt;property id=&quot;20300&quot; value=&quot;Slide 6&quot;/&gt;&lt;property id=&quot;20307&quot; value=&quot;282&quot;/&gt;&lt;/object&gt;&lt;object type=&quot;3&quot; unique_id=&quot;11598&quot;&gt;&lt;property id=&quot;20148&quot; value=&quot;5&quot;/&gt;&lt;property id=&quot;20300&quot; value=&quot;Slide 14&quot;/&gt;&lt;property id=&quot;20307&quot; value=&quot;287&quot;/&gt;&lt;/object&gt;&lt;object type=&quot;3&quot; unique_id=&quot;11801&quot;&gt;&lt;property id=&quot;20148&quot; value=&quot;5&quot;/&gt;&lt;property id=&quot;20300&quot; value=&quot;Slide 13&quot;/&gt;&lt;property id=&quot;20307&quot; value=&quot;288&quot;/&gt;&lt;/object&gt;&lt;object type=&quot;3&quot; unique_id=&quot;11856&quot;&gt;&lt;property id=&quot;20148&quot; value=&quot;5&quot;/&gt;&lt;property id=&quot;20300&quot; value=&quot;Slide 12&quot;/&gt;&lt;property id=&quot;20307&quot; value=&quot;290&quot;/&gt;&lt;/object&gt;&lt;object type=&quot;3&quot; unique_id=&quot;11857&quot;&gt;&lt;property id=&quot;20148&quot; value=&quot;5&quot;/&gt;&lt;property id=&quot;20300&quot; value=&quot;Slide 26&quot;/&gt;&lt;property id=&quot;20307&quot; value=&quot;289&quot;/&gt;&lt;/object&gt;&lt;object type=&quot;3&quot; unique_id=&quot;11887&quot;&gt;&lt;property id=&quot;20148&quot; value=&quot;5&quot;/&gt;&lt;property id=&quot;20300&quot; value=&quot;Slide 3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511</Words>
  <Application>Microsoft Office PowerPoint</Application>
  <PresentationFormat>On-screen Show (4:3)</PresentationFormat>
  <Paragraphs>94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Creel, Scott</dc:creator>
  <cp:lastModifiedBy>Creel, Scott</cp:lastModifiedBy>
  <cp:revision>48</cp:revision>
  <dcterms:created xsi:type="dcterms:W3CDTF">2013-10-16T16:48:42Z</dcterms:created>
  <dcterms:modified xsi:type="dcterms:W3CDTF">2017-10-11T17:34:55Z</dcterms:modified>
</cp:coreProperties>
</file>