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6" r:id="rId3"/>
    <p:sldId id="267" r:id="rId4"/>
    <p:sldId id="268" r:id="rId5"/>
    <p:sldId id="284" r:id="rId6"/>
    <p:sldId id="288" r:id="rId7"/>
    <p:sldId id="257" r:id="rId8"/>
    <p:sldId id="265" r:id="rId9"/>
    <p:sldId id="289" r:id="rId10"/>
    <p:sldId id="286" r:id="rId11"/>
    <p:sldId id="298" r:id="rId12"/>
    <p:sldId id="296" r:id="rId13"/>
    <p:sldId id="287" r:id="rId14"/>
    <p:sldId id="29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300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5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0A6B-21FC-4FE2-8169-71D5EC7DFAD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C6C9-CD13-4E67-B070-257D3F7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org/livecams/puffins/puffin-boulder-berm-ca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screel/teaching/bioe-440r-521/documents/parmesan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ipccreports/tar/wg1/029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screel/teaching/bioe-440r-521/documents/thomas%20climate%20extinction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ahfos.ac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6" y="261456"/>
            <a:ext cx="8839200" cy="29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6" y="3243262"/>
            <a:ext cx="39147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243262"/>
            <a:ext cx="4646561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159658"/>
            <a:ext cx="3889829" cy="65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3" y="4107544"/>
            <a:ext cx="1118803" cy="263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8458" y="159658"/>
            <a:ext cx="4217821" cy="4616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b="1" dirty="0"/>
              <a:t>Red Hake </a:t>
            </a:r>
            <a:r>
              <a:rPr lang="en-US" sz="2400" b="1" i="1" dirty="0" err="1"/>
              <a:t>Urophycis</a:t>
            </a:r>
            <a:r>
              <a:rPr lang="en-US" sz="2400" b="1" i="1" dirty="0"/>
              <a:t> </a:t>
            </a:r>
            <a:r>
              <a:rPr lang="en-US" sz="2400" b="1" i="1" dirty="0" err="1"/>
              <a:t>chuss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15366" name="Picture 6" descr="http://www.hermanosgandon.com/images/fishing/urophycis_chu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17" y="1233714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solved_oxygen_fresh-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59180"/>
            <a:ext cx="566928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8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1" y="914400"/>
            <a:ext cx="846641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07170" cy="49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670" y="6119098"/>
            <a:ext cx="19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Another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4000"/>
            <a:ext cx="8534400" cy="27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650" y="52578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http://www.montana.edu/screel/teaching/bioe-440r-521/documents/parmesan.pdf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457200"/>
            <a:ext cx="808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Broad summary of observed responses to past climate change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6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2" y="1676400"/>
            <a:ext cx="894108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650" y="457200"/>
            <a:ext cx="6575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Example of climate envelope modelling to project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Future responses to climate change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3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3786" y="650826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Chinook</a:t>
            </a:r>
            <a:r>
              <a:rPr lang="en-US" dirty="0" smtClean="0"/>
              <a:t> and </a:t>
            </a:r>
            <a:r>
              <a:rPr lang="en-US" b="1" dirty="0" smtClean="0"/>
              <a:t>RBT</a:t>
            </a:r>
            <a:r>
              <a:rPr lang="en-US" dirty="0" smtClean="0"/>
              <a:t>: 	24 C thermal tolerance</a:t>
            </a:r>
          </a:p>
          <a:p>
            <a:r>
              <a:rPr lang="en-US" b="1" dirty="0" smtClean="0"/>
              <a:t>Bull</a:t>
            </a:r>
            <a:r>
              <a:rPr lang="en-US" dirty="0" smtClean="0"/>
              <a:t> trout: 	14.4 C thermal tolerance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 of frequency distribution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 a weekly scale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AutoShape 4" descr="data:image/jpeg;base64,/9j/4AAQSkZJRgABAQAAAQABAAD/2wCEAAkGBxQQEhUUEhQVFBUXFRQVFRcUFxgUFBYUFRQWFxcUFRQYHCggGBolHBQVITEhJikrLi4uGB8zODMsNygwLisBCgoKDg0OGhAQGywlICQsLCwsLCwsLCwvLCwsLDQsLCwsLCwsLCwsLCwsLCwsLCwsLCwsLCwsLCwsLCwsLCwsLP/AABEIAIgBcwMBIgACEQEDEQH/xAAbAAACAwEBAQAAAAAAAAAAAAAAAQMEBQYCB//EAD8QAAIBAwMBBgMFBwIGAgMAAAECEQADIQQSMUEFEyJRYXEygZEGI0JSoQcVYrHB4fCC0RQzU3KS8UOio8LS/8QAGAEBAQEBAQAAAAAAAAAAAAAAAAECAwT/xAAlEQEBAAICAgMAAgIDAAAAAAAAAQIREiEDMRNBUSJhsfAygZH/2gAMAwEAAhEDEQA/APqlFFFeF2FFFFAU6KVA6KKKgKdKnQFKnSoHRSoqh0UqdQFFKnQFFFKaAqvrtYllSzmB9ST5KOpqp252zb0qS2WPwID4mPpXD6rtV7rNduGAqy24eCysZAidznOAfqaxlnI6YeO3tsX/ALSXb89yBbtjL3C3hRestwX/AIV46npXS9lawXEXxq7RkqRnpOOD5joa+ewlwK6oxMA29M52IQGxduJ5YkDrg1a0+pud4boZDcUQ1ySuntIDPdW1nxyeSf6ViZ69t3x/j6NQKqdma5b9tXU8jI6huqkVbrs4HRRNFUOiilQOilToClRTigVFFFAUUUUCoooqAp0qKApU6KBUU6KAilRRUDpUUVoFFFFAUUUVA6VFFA6KVFA6KKVA6KVFA6KVFA6KVFB6rE+03b66NAMNdee7Q4GBJZyOFH61B9rPtOuiXasPeYEqhMBRnxuegwYHJ9pI+WazWG+Xe4O9LZnfBePxMB8KDyFYzz16dfH4+XdX7165qLguXSHZ2IRlM7R+aZgdYHQCou/YPFl1cKYVN3gXGbt4/iM4A4x6RVHSEBg2n2gNh2J37f4FXyp3Ut3AFB7rbcI2qsb2xLGOMdelebfff+/9PVrrpsdmNaJunexaT3z8s5Y5VPTEfSte0QzKlweRs6ZenMNeI646+sVzelV23iVsktMq3iIEyAJn5ir2h1gKlEYWXkDLTdcDJDR4hPoaky9pcenVdm6g2rxlwbjQXRSBbVB5yYBAPxc8e1dfp763F3IQwMwR6Yr5zYOG22xY2N43ddz3AAf+VbM8kSM+WTWl2Z2tc0xDMtxrbkeG4QLxPG9LQAxEYr0YZa6ebPH7dzTqDSalbqhkMg/Ig9QQcgjyNTV1cjp0qKoBRRRQOlRToFRRRQFFFKoHSoooCiiigKKVBNA6VE0TUBRRNFA6VFFUFFFFAUqdUtf2tY0//Oupb9GYA/JeTQXaK4ntD9pWlSRaV7xAmQNif+TZ/SsLVftA1dwBrSWbaHG7Nwj+n6UXT6lVXVdpWrWbl22n/c6r/M18bu9s6nUlRd1FxpJkA90hAx4USAROJM8HjiqR7NW540MBisb+syIC9Dg46/LIfV9V9u9Dbmb4aPyKzfrEfrWXqP2n6YEhLd54zwq/zaa+d/uoywTOyV2sIloBUqeoO7/Jr3a7Nk7TDfjaTDKuYAjnIOfSc8B0ur+Otv8A7VT/APHphnjfdg/+IX+tU7n7TNWwlLNkCJkh2x6eIVjW+zFaIY+OLiELP3Y2BwQeCd/E9RyefF/RW1RmWNgCm24bALbhB2g+GSAT1C+tTlF41ot+0jXNAHcr/oP/AOzVGf2h6/8APb4n/lrx/gNVP3SSWCFCQqkgk4ckCCoGFIPPqKa9mAIWLwN0BioCiCvgJ6zuXPqPOpzhwqw/7Qe0P+pb9+7T6+tUrv247QfnUsoP5bdtY9yFBrRtdl20J3Et3hPdRBKDbMx5DJj0HNSNo7cjwqQWKkJ4vmTyOOR6fmAKeSfi/HXK3O0rxmbm4lslpLMTzuY5JjzqDv2OSxGTJ4wcR6jPFdS+nVkMFTuutsK290AkApxEyQoP8aR8VLU9npbI3Iq2zPCtLOZMnAxjzkQadT6a/l+/7/65ttU3SBtII2wNxiBMY6VYPaZJG9QeoCtB3eU/StxeyUwkEFQGZto8Z4IG3PJET1kT4aqv2TbBhiVZvhXlRCzuUxmQC3ORMdBU1hfcXec+1YdqoxU3E8YIO4Yx6+1W9F22odmAVTvA38tsyMHocCobnZCHAOd0PM9Oo9eR7qcGDVe5oUKly21IzM4M9OpB5H0BOTWPiwvra/LnHQaDtB7asJ7mSp3gi7dubsEd4WwJHxCtrSW31QLKrowAX4mud4Rnc91P5CR7VwB0DWyGFwLzDhipBnHTB4/zNbuj+0vaNuAL7EDEXFW5MEcsVnqDz1rXxf2zfJv6fSewuzLtp1YhVG2LgG7xEjnLGSD1YA810NfLtP8AtB1iAd5ZsXOPhLIc+5M/IVetftRUQLuluLP5HD9AcSF8/wCVbk05Xb6HTrktJ+0TQvzce2fK5bYR7lQR+ta+k+0mku4t6myx8t6g/Qma0jVp14RweCD7Zr1UDopUUDomlVLVdsWLR23L9pG8muKp+hNBepVHYvrcG5GVl81IYfUVJQFKiigKKi1OoW2pZ2CqOp9eB6n0rndf9pCSVsiBJUu/R4+GDwc8QSM7ttJLV06HUapLYl2CjpPU+QHJPoKx9T9o1ki2hciJ6QDIkr0GD8RWuV1es3K7vO9fCdzQWmFLBlk+fhtzyJbpUtsngoFtEbwLg2Bckjbp1lnaYkseta4tzBpN27ecEhhj8NkKw+d1xtHWYn3p/Z7td7uoCm4WUq0gEuoIE/GQBOOgqh3TQNyi4DBB1BW1bA/hsgT9asdiX2bU2pcOJYDu7ZW0v3dzAbg8Ec0smmrJp2006806w5HSNVO1e07Wltm5eYKo+pPko5Jr5n29+0C/f3LpQLKcbjm4fc8J8s+tLTT6P2r25p9KJvXVQ/l5c+yDNcV2l+09ZK6a1JzDXTA99i5j51wt3SQd15zJMiPE7yMkzwPU/rWrp+xrTm4O/tWwioTILMS7AIgIiZJEcTPlmszLfpvg86/7Xa+6Je4UXJK2vCY9CBuP1rDXTtdYySdw+FhJnzM5Jrb02hm46Su/bgsfA3hJUgdPIjznmuh0XZiLbVroXvQskp+GTkL5dK43y571jN10x8cs7vTik7HuGYYABQSSw/Dg7p8IHpVizo3S5bAJYOCQqmUIEHdIxMEV1I7PVVcIo2HLBupbnnmq6rcWf+n+ABdu2AAYPlmpl5PLPz/DrPBgq29AxMGW3bzbuhc22KlVGz8ROFIiZHnEzr2WHlYNxQwkMQcqqE7GMAqdwIYYIIP5qNNfJG5gfCwZ1JiVVgd0+YIBPms+ldXo+x0Egs7hXFxQ5wAGbbtYAErF1wFPR/p28fKz+TnnhJemEulcBAHVvGWabfxKC3hYnKrDnPOYMtUJ0ptr94WYBlcHmfEVVG2+KBKAzMi63HXqrfZwMZQtjdI3FsliWE/mIM/2pt2WhuK4ZgctHQglW8SHHQnz+grt8d+mHK66xctAC5dCqbjWjCzvR2uBEMg5wzboEk54EFzTAXAwtXIt3AptqBtdbjW2GYyFJXPqfLPX2+yLadG5BhmmCQyYlZmCV56+s17v9j7hvtXDlSUG7arB1Xkgc4kH+oqXxZm45O32Zqdzxdtq5ja4t+MmCd7Yg+FmPWCwPJqUWSspdS2bJ8dyfCAQwIG2QIKqsn0+vTXexC6sHuQGUhtuIlQHgx0O32ApXuxkKhDtIBG0Y5WANwLcCKnxZrvFy1q05G62yXVe5ILrAS1tIIUqZDbiWnzkndOJFRiTFsJF2SCFBdDy0cAsCo4wQv5BG3rOwnYr3Vw2QsiEVIYdFILEf+/nTu9hgl3Q7XZNpZZnjwkgg54gfI1OGUXpzdi+vjvNuVBAUd3+KMusiTh5nmSPIMJrmkvWrJ2HvrhYxuCbQDctwoAMRKExwAAQK37XZ5UQzb88kAfj8MgLHCj6fSnpULXni/uVcFI+GWJBJJmR4veBjitcammP3KXrhVg6m1DHorTmRmTEMfeM+cdjSd7bZ7bK24k2sCEaNuwgHgMsdcKPOuj1GmaPuyoaPx5WIhgVkeVR2NFcYIO8yhIuqieFzuYMOZXO4Y6zU4GrHL20tlW8e3uT95c9gTtJAEkYwOscdYrVi4Aqum8XLhACQEVCCVJ8Pl1jjE5rrdZom3gIlvumLd6GDBvFJlcQeVwar63R3TftG2F7rO47iCMGQycEGEg9DU+PR2wrGgA3DUKiru2pJQgzAUqu4dHUAeECAIO0mptX2A+5SGxtM8DPKxghsbs7hKgfmzuazsu411CChtiNytBAggl1kE7/AIhyImar3eyHZLkXtpa4GRkMbYYjbumSckHjIXyFW4VO3LajsQ2QWLm4RO7ZDeEjJIEyJVhP8InD5jt6E+EBixu7ggAnO0qwBX4uSOc+FvxV1XaFtbQs3LlwgI6SZw5gTieu1c5wCKs6i+Fe39zvJ3KGgNs+FWZmMlREGBzEdax/L7XUcJquzCF2XGAZvhZhAbrAB814+Q64gufZ47lWV4Jg4YkQcL6/1HnXetrVuXmtG0ZTxoWDbWKGcEiMExIHRfWqzozhrzacd6iuttZkMNnsDzuAnICjPlOWUNRwljsm6jFUMMMlhKAA5jcIzGauabtfWpBtai+QZjxs4BWOjyOtdZd1m6yd9u2lwKXNsMsqpLDLMMRuPxTBA5xFTtazaSyne2iN5CnuIgXJX4RgR8XnhgPUz5Ls4TTOtfbrtC3hris3k9tZ/wDqBVpv2ka1YBSxnrsfHy7yrl/TWC+wbu8W1vGPwAfCp5g+4OeZBjH1WjtnZccXAbhEKx8QjzMQP/eMir8k+0+NFqvtLf1MjUahgDMIjd2p9CFiR7147P0yuICKXYgBbTAuF/McgD3qTUdgmSBtNxT4Rie76Ejp+o9gJMLdgjYX+IACQMjdgQCJ+cx18q55THO92uuOdwnUjvfsp9n7tm/3o220IO9d25rmCACqkqADBmZxxmu1r4be+zBthn3hViTghkgZkdTnj5Yrzc7GlEPfbRckoWkqQMnJjMA49PWK34+GM1K5eTlnd2PtGs7VsWRN29bT/udR+hNcz2t+0TTWwRZm83mAUtj1LkSf9INcTZ+yCl1EscbjtKAEATkzx/f0nR7J+x9slt122Vcyg3SYXbu2suDllx/Ka3vfpjj+vS9u3r9897DAkbTJtLbDJ8NiGJZjnxYaJyJrQsMrtcXdlbaEgBWXwmQVUyqdIBJzLbQc1I1/TWrF0WHe53coxRN+zkBtrEAgbuc8e1Uf+Hazetsbttd20lthVrjfDsZFYAQMdQDGKu8pO3THW+k5uKt0Mm3vXBLgH73j8TsNwkR4VQcVOjEHhkD+ASVtNEcl2JuMZP8AanqAV7wkwGJCtDOdxHBW3bUxGJ3HgZqon3bYBOwAQmlZmLMJ3Kz5Pnikztb1Iv2r4OUdAQdu5Ea9cgTgsRk49fnVv7P2J1ClmvEqpIN1dskgyFUAQAG/SPOqim5uIJ1TD0S2i/LH862PsxppLXD3mMDvSC4LcgxxAjH8VayvTOXUroqdKisOD5X9sdHqNXq7m6QtsxaB+AAAQxHXcc/+qo2+x9srneAN6hTktBBjqJE9eK67WduXW1D22sWjDFUl2S5AJ5aDzggR161bt9nXbgJu2hAMo1tyrqPcxu/QVnPD5JrG2VvCXG7vp887W7LvWGU3VOxsEwccZA6jHTzqlrfszDi6LylGJcnJIkzh/hIOczj16/UbtrUJ8OzU2x8SXRDg9MRAPrGehqG12Xo9UCTpxavgfATsBbpMYgkcj+1a8eOWPW2rMb7jgeyg+p1alYAMoMYaJYhR8+vlXZaTsI27pZoKPE+Pcd0wFA6ALn5itizas6OLe0KYLnIbY5UTaU88AmfeqWo7T3SwACkfdx1BA8Zjj086axw6ntvCXK9/ambJXIBLA71AMbiBMZ+Y+dbOoe1tltizknAE9MyMz/OsvQv37ryFKkFDhoAMnz4/pVm5GxRdXp4VjJg+H+Q/tXK9/wBvXZuqWts2y0qOPCfVeCCevNR9gMGW2xtG46sLRZSJCZ3XCDHHimMwRHEVNqluEqAArMQttPXzK/lAk+sVXvaJNHfa1cuOE36e6rA/iZIIP8JNph8xXXHc6rz+fU1poHVI47kFn3m6pu21I2OhA2seRyMjHyqx+87qgxbVxuQBtxykAOWU/CRLHb5D3qvfvTZHxKgDm4zGLo2AQ6kGTJDE9cj1nO7S1FtWLWRudV77u0HibcGUvAxJzj0FdJn+Ock+2lf7SREY3tl62bii0FQXCQzSu6T0O5farqdpeNwGQW0UAj8SPM5zECBA/irGtXiWFsKV2orbyMHxMdmefggj1b5eBrVusGslGtyVvbhksEVeZ5DKCehBNbmTesXSWu1EdVZGw4Vl9jtMgEz+Lj09KrXNcLynu3UE7lUzuhx0jrETHpWbZvjwF0htrBc7tskGds9cVC10uX+7CMrt3Rfgtt+PB89w9hVuWmsZj9NXsfthrqQxXeuWhWRSDuVYDeaj+dWdZ2i6gFV7zMsByAZB27jBOBis2xflQXCgkAEKcBoztnJ9zXmw5Sdzl5YlZAG1SAVTwjjJ5zn1qbXhi2Tro5J69B5cH5T9DTXV5855iMgSDifPp6gViaVow7qfF4IG1isblUjqRB/WpdNp7JvM+S69TuhQVxtnHwg/M+taS8I1nv8AnuOf9wTz8/Yioldfy5x0+XTnr9ap9o6k2lDInetuK7QQIkHrGBKx/qPlS0mmRTuRQpIG4AcjkggGCfXnmrxZ5YtLcOmPYxjESPkKitqqszEsZAkMQyjbJ4IMfEQY9Kq6vSW7i/ecKZBDbYMgyGGQOOvWrIIIkEHGD0k9faf6VdM7xTdyrcHEZEc+EggwfMjp0qM9m2ghthUKSTsPw5Yk4Kx/ciqdnvjZElLd4HJHiTB6A54+c1aVm2gFsxmOJjJA8usT5VLMfxNz9eNXNoLttG4ohYtwWUAqAQDBI+L6L51JquzWuLAdk9UPiII2xMGOY88CvGkZyPGylgeUkAxwc8ccZjjMVNd7R7tkQi4Q34wu5Fj85GR78ZrOsTf4WpsQpZogZJPQTJJJGMD9R51naHskF2vJdd1cEbd4a0MgSq4g4/UjpV/95ubuzut1sj/mblgGJgoROccef09X+2ha2BwAXOxRzk9PacfIVLjjam6onsO07XJRSX2i5/EJkA/Oc+RrPs9lfdkWd1khTbVWXcqNunftyS2PPoa6DS9pKWci3BMAtA8RAIGeTEkCfKq1nVpdJZrG0q0DeqyeTuGciWYfM1LhjTf9MvVdm3C1tre1GU/euy8p+JAYwJ3HERBE5o1nYzbbz23l3O9BchlVwIhZ49/T0rU0utusbi3rdsocJtJkqwI2upJzxniScYmqnZWoXfdtd6txAxlCo3o7MZ4Ald0xjmfas/FibZ2k7PKFbl1ELd2xvOp+EquIEcELmP1qLSaYWrbXzbDOA2bZ8NxNxhhBjIVT55robPbNstctKNrWyJDAxtcGCPEJWSR0/WTlpfdLdu5ecafY7NcCsdjK7HmZgFmB9JqfDicnn91tuutz3qAhGHBUBSTAzO4GPT1FULvZ9y7p7a3dlu5KMQ6AqNjiSoxtOU9uKv6u7cub0vXEs72iw1md42y0M7SCYAx5AjrUZa4bqsLKkreFl3uQWa2EP36wBtMs4A678xEC/FinJVaw6XHBuIFdC2ngQwCqDHqACDny96l0PZIuC0zMjXLanKsoXcBEhZ4G0R/29JitO7fJuoO6kAFhcLYBZeAOScFfYTWdr9RftJc3M9wXGZbZtJLWdwIU4IkA7TPtW548Yzci0+gdu7vM3/DbG3MisGUqGOW2jghOucVla/TiVcFO5hjZu27rWgXuOSbB2BiT4ZMDy861nQMbc3Tcuqbvhwq3bhtksjJmAvQdJHnVPU6C4lnTKNNbRhcdmwbq2YlsFSMkuOCYgjpVuM0zMu3h9ZtUh3Fy47i3dAe9styMKoVCVERnGTJNedJqbQHg7mO+ITdevWyYwTLoSWnyx6171F5Ful9qLtg3XNy9ZIIwPCw2v061b7PDMqlWuZO8kXku+HMASMqccV5Z7ehPZtIxxkeMeHUsQTvB/NO4iSfKIzNdb2OkWUkQWAY+pbMnzMRNcvpmOCxuKc/HYUckgCVHSJweomuk7Cv7rcTOwlZ9MFcdMED5VvL255+mjRTmio5M7tTsdL+TKuOHXn2PmKoWl1VgwT3idCJb6r8Q+U10NFdJbGbNs/T6lWnvFJj8SeOPPKeJfY1T1Gns3WDC+kiR0DZBBkg/PjkA1sXLCtkgE9D1HseRUD6AHhj/AK4uj/8AICfoRW7nMurEkynqsNuwbaqCL25pwWJI8T7m468gHpRe+zyw3iBl1ZdwwgESB685rYbSlQdluznnaGtfopM+xqAFgDvtsCMjYAQcZAKSQZGD65FYvjwv/F0x8mc91m6PszuSSImAqyPhXqS3Jnp/hqe9d2AkYgZuOMx/CteLmoWY2sk/nGz+s1YTTqTO5DyQILLI6kT4jnqYHlWphjhG/lyyRdh6Lax1V6dxH3atyqcy38R58voKz9aw1DXHYYceEyB4NpCiSR0z7lq2NYlx1YEq3EYhQfUTkQT+lYWm1ivb4mAxgDLARJVeTyI88cSIxei7yu6NOrgWygU3BttsXYt91BmYPxnaDU91rh3QqWyHAtmdyvbETuAGDEj5VIezVuCCDkdCQY9CM/1qa/2ZcVQbbblGdpgE84D8deIHFMbtLjcWdevpdVStwjdcBRkA6cgyOMNn5VV1TsxuBbMhWm3DAd4W59hMiT5nyzdtWWa2F3qLjDcsDi2SIIUnnn6RXmxokbdeDkqAUkCFAEAxHpIn1Nam2eTP1thmG5GhzA37QdqzJwcQZP8A5D5SI7PKkEBQPHiGJHiIjyOMx5dK1f3e0bhLbipzgAbYGOYxuj1NUj2QGHduQCWLJlgQQ0gggzIkT6z51bKxzZ1iykL953mx2G+RIYwoRiDkncPTFWrllO9Bkb42qJJxJbCzk/LpU9rSje6WygKsDcUg53QRmRnwnOeD5V6Fti8lRtg/ED3gI6dREbhjnHSprScts99xusyEl0VtiMSLZyDOBnmJqZmLLbLB0bcrSjnwEZG5lwynKwRmR8pwrLb8TqbmTuKhV+IgeEHiCRXrUWCSmy5sKmSMEMAT4TOYInI4g1qZGlTtK8B4yX+7IkWyxIypCsi88J/5N0qRrg7y0+1nJ3bXWDAKzmDwQI9460XktrdUlDvcd2GAMRO3axnrIjr9KmuW7q3BCqbZ2iQYZDMbipwUBE8zzTlWpFm+5iMEZEcyDmPbkfIVT0epckoU2xJWCCGAPIj/ALlMeopWUFtjb3EkneFJkqp4X0AYMKn0qsD4oPJBHQSYBGYIz+vkKzyu29dFcvgsEafzCR4SQeh8xtB/XrXmGKsLsRkysxtkniSZ6/6hQ262SzONkkxtjaB8IBBzjGfKvOocbiu59xQEKvPgMyuI3GQOc4pumkumYbPuWCAyAVggGfI+sikbxZInvWkBihCkBiYYZxH9DRYZ3IJUoMhlYAkkxBVlaBEfqKWlsXAHUrbtjIVrfJAJhipXEeUnk041OUK/qFvTZm6M/EEdcoQwIuxtmQOtPT+A923ChRbdnDMwiCM+LcI9cHmlYW49nbuKXAAN7KATwS4Qz0nnrTu6Qv3W9LV0rHeE8qduWQFepg9KvDJeUDvqAPhS54yDtYodhAhhuxuDTieIqbVi9ut90U27vvA4adpIMoR1EEQfMV5PZ0h1uubqMQQCACuTIBUCR8POcVNa021pDNtCBe7JBWV4aSJnpU45HKKD6O0yEqLmpBus/hvAG1MkhDu4BXAnkitLWWWZ0dYCKZuLElgASCpAncG24mDJ+dfTaS65GBbUb0e2sMrhoh1YRtMennWov2b32lQ74UYZnIb4Y8Tc+hx7VZL9G4oWGhu9dwqXQgtqUVLg3AnY7ATjMCfOvV82lvN3hZ++VZBG+0otiI8lkmc8+8VpNoECAak27jBg6QpVFKmVG8/ERHOJ8q8aexaX/wCFWPViVYn5sxq3PScdsZL9qHZSt6bhe2sghWIEwZx4txx0IHnU13V72VHsuR8RdQ6oWg4kZj3jp5V1WlcMsgbeRGOhjpU1T5azY4a5dsFbVu5u2oQylmYXO8WdvkRj16x509C1hGJtItt7hhvEpGAxUsA3J3ER/tXblZwcj1zWPrfs3YuzANs+dpimeZgYn5Vfl/o1HP3L9vTS17YWUM+9FU3Xe4RvZUAxwuTzAzg1znaDd+yXL4i2m0W2LbSwGQjoZR8yZBHSun1X2QuoSbTrc8hd3BlnDFXBMEjygVTudn3LTMTb2Sm0vgsY4DPOxzifEB71x8nlt6dfHhj7Z7XmYMgdlZyCiSbVzaJBGy/uU8D4YmtNbOxmdltDAtoXQ2bhmAR3oBkRPAFeRp3hQkqMvcdAoYtH/RKkNwMqeamTwqe7VrYLBwtvw3WPDbrV5QAPODXOV1qW3bKCFN1AAqgyL9sRnGSfSTFafYuq2vtYq3eE+IFgZGVDISQMTxGYxms5QFZ1hAZDnaWtPtbdtJPDtuB6gV6vXdsMT8Dq33gAYbSGhWEA4BHWu97xYs306+inFFYcDooorQKKKKgKKcUUHh0BEEAjqDkfSqVzsi2cqCh80Mf/AFMr+laFFBjv2S4yl35Ov9VMD6Vka/sx7bd5tVSTtYr416lXMwYkkEdd3zHX15dQRB4NL3NNzKyud0+N7je0/gngpjwAxk/rg1qscfFtnAbpP5bi+frVN9P3bQOOg9PL+ce1WUeeIbcCNrfDcH5c4DD9c+4zhuVvPVj32fo5G4bC+VJzgBsifL/M1fOkxA8PtET7VmdnWTtO1mSHYbYECCcEESfr86tHvhw6n3Uj+pr0/JHDT22jHxGZHQfp/noKj/dVqd22DkgnJEyDHlzFe+/vD8KN7Nn9Vr1/xrdbTfLaf5GavOfpp5/dtvdugTBE+k8H5yfnXg9kCI3HndMweZjHt+tSntJRyrj/AEP/APzT/eifxf8Ai3+1XlKnFW1HZCOZKqZUqZEyCZj65rweyUkMVWRjjPXrPkT+tWz2raHJ/Q14ftW303H0Ck/5wKXRIoDs5hcJJUp+EQdysNuJByOfXNK92YHK+S5gYBkFc56eX+1WW7Wt7gp3oScbkYD6kf5BqDU6u6LhUJCAA7yxyTwAo+eZ8q5269OkxteP3OjMGKjcODmQDIIn2Ip3OxgxUkfCQRDECYHI65B+te0v3B+P6j+01PaZ24JnzG1ln2wab2vHStc7GVokAxBEwcjrTHZgHUev9atW7LMJLsPOAoz8wa9jRr13H3Y/yBA/SpyjKp+716mf8/z61E9pBjcB8x/vWkNKn5F+YBP1NSqgHAA9hFPk0jFNpPzj6/7VIli11uos+Z6z7+tbFIrPOavyf0aUG0VlQWe6AAdrEwADjwmeORz5ivJu6S2HLOD3ZUXJnwFoALDoDIzxVi/olZSpVSpwVdQyNHAKnkfy6RWfa7LIcQ0IuVSTuDceF90d3GO7IjyNXnv0skW9X2oqFksoGuBN6BgVtv5AXYKzMe0iqn/E6i6U3xaVkPeIW++S4eNjr4HXpmKqCwULI3DOQVublV2Od1mWbYf4ZGfLirhY8CSOqt8Q9v7VzyztdJhHhUEmDLDBj7tz/wBwwD/WkyCclfZ1gz6NTQ+ExNzrtYgN7K2P1p23PmR/BdAn2DDkfWpJvtq9L3ZXwRAEMwxkczj61cqp2UkWxgCSxgcDxHirlZccvZUU6VVAaVeqVBTu9nI0wNpP5cfUcH6VRHYewAIRtBmD7EROYGekcVtRRWeMamdjnD2LcQALte3B8Fxmckk894/AAnEGvL9mXApCqYO6Vdg4O4z8TMSBzjgTxiukoq6X5Kg0G7u1DiGAgiQeMTIPWJ+dFT0UYOiinWkFFFFFFFFOgVFOlUBRTpUEOpsbxH+f296oFI5+FjtaMFXHDjy9fLB4zWrUV2wG8wesRkeRBEGkWVFoFIDbjuO454mIE/pVqvFm2FAAwBXuiCiiigKKKdATRSooKfaOm3ifIzyRmIzHIg8ex6VSGdoJYFSYE+YIhh1XP8jWyagt6VVbcJ9PIe1JbK6TKa1WDpnuMJIWQPhMghhmDEkYI9RyNwNavZaH8TSeRgBo9WXDj1AFT3NKuSBBMSRiY4n+h6V6sJB6f0PqPytW8fZbuJQIJFeq8thueRwekH+9eqzlO2KKKKdRCop0qApMs06KCC/Y3CCNw9eR5Qf8isruCh2zuA4DGLg9mPNblK5bDCCJ96XtvHPTCvWN+CN8QcEpeU/KJHrPyNF2TCSLgYhc4uLJiSIz9Aa1LuiB4+UkyvswyK8afRMHDOwbbO3AkSMyYrW5pbkuW1CgAcAAD2FOnSrLmKKKIoClTpUBRRToFSpmig806KdQOilRWkOiiiigU6VFA6KKKAopUVA6VFFAUUqKB06VFUOilRUDoooqgpUUVAVGVjj5j/byoopF9PNsEtJBECBPOY/2qaiirey0U6VFEOlRRUBRRRQOilRQOiiigKVFFUFFFFQFKiigKKKKAooooFToooP/2Q=="/>
          <p:cNvSpPr>
            <a:spLocks noChangeAspect="1" noChangeArrowheads="1"/>
          </p:cNvSpPr>
          <p:nvPr/>
        </p:nvSpPr>
        <p:spPr bwMode="auto">
          <a:xfrm>
            <a:off x="155575" y="-1652588"/>
            <a:ext cx="94202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QEhUUEhQVFBUXFRQVFRcUFxgUFBYUFRQWFxcUFRQYHCggGBolHBQVITEhJikrLi4uGB8zODMsNygwLisBCgoKDg0OGhAQGywlICQsLCwsLCwsLCwvLCwsLDQsLCwsLCwsLCwsLCwsLCwsLCwsLCwsLCwsLCwsLCwsLCwsLP/AABEIAIgBcwMBIgACEQEDEQH/xAAbAAACAwEBAQAAAAAAAAAAAAAAAQMEBQYCB//EAD8QAAIBAwMBBgMFBwIGAgMAAAECEQADIQQSMUEFEyJRYXEygZEGI0JSoQcVYrHB4fCC0RQzU3KS8UOio8LS/8QAGAEBAQEBAQAAAAAAAAAAAAAAAAECAwT/xAAlEQEBAAICAgMAAgIDAAAAAAAAAQIREiEDMRNBUSJhsfAygZH/2gAMAwEAAhEDEQA/APqlFFFeF2FFFFAU6KVA6KKKgKdKnQFKnSoHRSoqh0UqdQFFKnQFFFKaAqvrtYllSzmB9ST5KOpqp252zb0qS2WPwID4mPpXD6rtV7rNduGAqy24eCysZAidznOAfqaxlnI6YeO3tsX/ALSXb89yBbtjL3C3hRestwX/AIV46npXS9lawXEXxq7RkqRnpOOD5joa+ewlwK6oxMA29M52IQGxduJ5YkDrg1a0+pud4boZDcUQ1ySuntIDPdW1nxyeSf6ViZ69t3x/j6NQKqdma5b9tXU8jI6huqkVbrs4HRRNFUOiilQOilToClRTigVFFFAUUUUCoooqAp0qKApU6KBUU6KAilRRUDpUUVoFFFFAUUUVA6VFFA6KVFA6KKVA6KVFA6KVFA6KVFB6rE+03b66NAMNdee7Q4GBJZyOFH61B9rPtOuiXasPeYEqhMBRnxuegwYHJ9pI+WazWG+Xe4O9LZnfBePxMB8KDyFYzz16dfH4+XdX7165qLguXSHZ2IRlM7R+aZgdYHQCou/YPFl1cKYVN3gXGbt4/iM4A4x6RVHSEBg2n2gNh2J37f4FXyp3Ut3AFB7rbcI2qsb2xLGOMdelebfff+/9PVrrpsdmNaJunexaT3z8s5Y5VPTEfSte0QzKlweRs6ZenMNeI646+sVzelV23iVsktMq3iIEyAJn5ir2h1gKlEYWXkDLTdcDJDR4hPoaky9pcenVdm6g2rxlwbjQXRSBbVB5yYBAPxc8e1dfp763F3IQwMwR6Yr5zYOG22xY2N43ddz3AAf+VbM8kSM+WTWl2Z2tc0xDMtxrbkeG4QLxPG9LQAxEYr0YZa6ebPH7dzTqDSalbqhkMg/Ig9QQcgjyNTV1cjp0qKoBRRRQOlRToFRRRQFFFKoHSoooCiiigKKVBNA6VE0TUBRRNFA6VFFUFFFFAUqdUtf2tY0//Oupb9GYA/JeTQXaK4ntD9pWlSRaV7xAmQNif+TZ/SsLVftA1dwBrSWbaHG7Nwj+n6UXT6lVXVdpWrWbl22n/c6r/M18bu9s6nUlRd1FxpJkA90hAx4USAROJM8HjiqR7NW540MBisb+syIC9Dg46/LIfV9V9u9Dbmb4aPyKzfrEfrWXqP2n6YEhLd54zwq/zaa+d/uoywTOyV2sIloBUqeoO7/Jr3a7Nk7TDfjaTDKuYAjnIOfSc8B0ur+Otv8A7VT/APHphnjfdg/+IX+tU7n7TNWwlLNkCJkh2x6eIVjW+zFaIY+OLiELP3Y2BwQeCd/E9RyefF/RW1RmWNgCm24bALbhB2g+GSAT1C+tTlF41ot+0jXNAHcr/oP/AOzVGf2h6/8APb4n/lrx/gNVP3SSWCFCQqkgk4ckCCoGFIPPqKa9mAIWLwN0BioCiCvgJ6zuXPqPOpzhwqw/7Qe0P+pb9+7T6+tUrv247QfnUsoP5bdtY9yFBrRtdl20J3Et3hPdRBKDbMx5DJj0HNSNo7cjwqQWKkJ4vmTyOOR6fmAKeSfi/HXK3O0rxmbm4lslpLMTzuY5JjzqDv2OSxGTJ4wcR6jPFdS+nVkMFTuutsK290AkApxEyQoP8aR8VLU9npbI3Iq2zPCtLOZMnAxjzkQadT6a/l+/7/65ttU3SBtII2wNxiBMY6VYPaZJG9QeoCtB3eU/StxeyUwkEFQGZto8Z4IG3PJET1kT4aqv2TbBhiVZvhXlRCzuUxmQC3ORMdBU1hfcXec+1YdqoxU3E8YIO4Yx6+1W9F22odmAVTvA38tsyMHocCobnZCHAOd0PM9Oo9eR7qcGDVe5oUKly21IzM4M9OpB5H0BOTWPiwvra/LnHQaDtB7asJ7mSp3gi7dubsEd4WwJHxCtrSW31QLKrowAX4mud4Rnc91P5CR7VwB0DWyGFwLzDhipBnHTB4/zNbuj+0vaNuAL7EDEXFW5MEcsVnqDz1rXxf2zfJv6fSewuzLtp1YhVG2LgG7xEjnLGSD1YA810NfLtP8AtB1iAd5ZsXOPhLIc+5M/IVetftRUQLuluLP5HD9AcSF8/wCVbk05Xb6HTrktJ+0TQvzce2fK5bYR7lQR+ta+k+0mku4t6myx8t6g/Qma0jVp14RweCD7Zr1UDopUUDomlVLVdsWLR23L9pG8muKp+hNBepVHYvrcG5GVl81IYfUVJQFKiigKKi1OoW2pZ2CqOp9eB6n0rndf9pCSVsiBJUu/R4+GDwc8QSM7ttJLV06HUapLYl2CjpPU+QHJPoKx9T9o1ki2hciJ6QDIkr0GD8RWuV1es3K7vO9fCdzQWmFLBlk+fhtzyJbpUtsngoFtEbwLg2Bckjbp1lnaYkseta4tzBpN27ecEhhj8NkKw+d1xtHWYn3p/Z7td7uoCm4WUq0gEuoIE/GQBOOgqh3TQNyi4DBB1BW1bA/hsgT9asdiX2bU2pcOJYDu7ZW0v3dzAbg8Ec0smmrJp2006806w5HSNVO1e07Wltm5eYKo+pPko5Jr5n29+0C/f3LpQLKcbjm4fc8J8s+tLTT6P2r25p9KJvXVQ/l5c+yDNcV2l+09ZK6a1JzDXTA99i5j51wt3SQd15zJMiPE7yMkzwPU/rWrp+xrTm4O/tWwioTILMS7AIgIiZJEcTPlmszLfpvg86/7Xa+6Je4UXJK2vCY9CBuP1rDXTtdYySdw+FhJnzM5Jrb02hm46Su/bgsfA3hJUgdPIjznmuh0XZiLbVroXvQskp+GTkL5dK43y571jN10x8cs7vTik7HuGYYABQSSw/Dg7p8IHpVizo3S5bAJYOCQqmUIEHdIxMEV1I7PVVcIo2HLBupbnnmq6rcWf+n+ABdu2AAYPlmpl5PLPz/DrPBgq29AxMGW3bzbuhc22KlVGz8ROFIiZHnEzr2WHlYNxQwkMQcqqE7GMAqdwIYYIIP5qNNfJG5gfCwZ1JiVVgd0+YIBPms+ldXo+x0Egs7hXFxQ5wAGbbtYAErF1wFPR/p28fKz+TnnhJemEulcBAHVvGWabfxKC3hYnKrDnPOYMtUJ0ptr94WYBlcHmfEVVG2+KBKAzMi63HXqrfZwMZQtjdI3FsliWE/mIM/2pt2WhuK4ZgctHQglW8SHHQnz+grt8d+mHK66xctAC5dCqbjWjCzvR2uBEMg5wzboEk54EFzTAXAwtXIt3AptqBtdbjW2GYyFJXPqfLPX2+yLadG5BhmmCQyYlZmCV56+s17v9j7hvtXDlSUG7arB1Xkgc4kH+oqXxZm45O32Zqdzxdtq5ja4t+MmCd7Yg+FmPWCwPJqUWSspdS2bJ8dyfCAQwIG2QIKqsn0+vTXexC6sHuQGUhtuIlQHgx0O32ApXuxkKhDtIBG0Y5WANwLcCKnxZrvFy1q05G62yXVe5ILrAS1tIIUqZDbiWnzkndOJFRiTFsJF2SCFBdDy0cAsCo4wQv5BG3rOwnYr3Vw2QsiEVIYdFILEf+/nTu9hgl3Q7XZNpZZnjwkgg54gfI1OGUXpzdi+vjvNuVBAUd3+KMusiTh5nmSPIMJrmkvWrJ2HvrhYxuCbQDctwoAMRKExwAAQK37XZ5UQzb88kAfj8MgLHCj6fSnpULXni/uVcFI+GWJBJJmR4veBjitcammP3KXrhVg6m1DHorTmRmTEMfeM+cdjSd7bZ7bK24k2sCEaNuwgHgMsdcKPOuj1GmaPuyoaPx5WIhgVkeVR2NFcYIO8yhIuqieFzuYMOZXO4Y6zU4GrHL20tlW8e3uT95c9gTtJAEkYwOscdYrVi4Aqum8XLhACQEVCCVJ8Pl1jjE5rrdZom3gIlvumLd6GDBvFJlcQeVwar63R3TftG2F7rO47iCMGQycEGEg9DU+PR2wrGgA3DUKiru2pJQgzAUqu4dHUAeECAIO0mptX2A+5SGxtM8DPKxghsbs7hKgfmzuazsu411CChtiNytBAggl1kE7/AIhyImar3eyHZLkXtpa4GRkMbYYjbumSckHjIXyFW4VO3LajsQ2QWLm4RO7ZDeEjJIEyJVhP8InD5jt6E+EBixu7ggAnO0qwBX4uSOc+FvxV1XaFtbQs3LlwgI6SZw5gTieu1c5wCKs6i+Fe39zvJ3KGgNs+FWZmMlREGBzEdax/L7XUcJquzCF2XGAZvhZhAbrAB814+Q64gufZ47lWV4Jg4YkQcL6/1HnXetrVuXmtG0ZTxoWDbWKGcEiMExIHRfWqzozhrzacd6iuttZkMNnsDzuAnICjPlOWUNRwljsm6jFUMMMlhKAA5jcIzGauabtfWpBtai+QZjxs4BWOjyOtdZd1m6yd9u2lwKXNsMsqpLDLMMRuPxTBA5xFTtazaSyne2iN5CnuIgXJX4RgR8XnhgPUz5Ls4TTOtfbrtC3hris3k9tZ/wDqBVpv2ka1YBSxnrsfHy7yrl/TWC+wbu8W1vGPwAfCp5g+4OeZBjH1WjtnZccXAbhEKx8QjzMQP/eMir8k+0+NFqvtLf1MjUahgDMIjd2p9CFiR7147P0yuICKXYgBbTAuF/McgD3qTUdgmSBtNxT4Rie76Ejp+o9gJMLdgjYX+IACQMjdgQCJ+cx18q55THO92uuOdwnUjvfsp9n7tm/3o220IO9d25rmCACqkqADBmZxxmu1r4be+zBthn3hViTghkgZkdTnj5Yrzc7GlEPfbRckoWkqQMnJjMA49PWK34+GM1K5eTlnd2PtGs7VsWRN29bT/udR+hNcz2t+0TTWwRZm83mAUtj1LkSf9INcTZ+yCl1EscbjtKAEATkzx/f0nR7J+x9slt122Vcyg3SYXbu2suDllx/Ka3vfpjj+vS9u3r9897DAkbTJtLbDJ8NiGJZjnxYaJyJrQsMrtcXdlbaEgBWXwmQVUyqdIBJzLbQc1I1/TWrF0WHe53coxRN+zkBtrEAgbuc8e1Uf+Hazetsbttd20lthVrjfDsZFYAQMdQDGKu8pO3THW+k5uKt0Mm3vXBLgH73j8TsNwkR4VQcVOjEHhkD+ASVtNEcl2JuMZP8AanqAV7wkwGJCtDOdxHBW3bUxGJ3HgZqon3bYBOwAQmlZmLMJ3Kz5Pnikztb1Iv2r4OUdAQdu5Ea9cgTgsRk49fnVv7P2J1ClmvEqpIN1dskgyFUAQAG/SPOqim5uIJ1TD0S2i/LH862PsxppLXD3mMDvSC4LcgxxAjH8VayvTOXUroqdKisOD5X9sdHqNXq7m6QtsxaB+AAAQxHXcc/+qo2+x9srneAN6hTktBBjqJE9eK67WduXW1D22sWjDFUl2S5AJ5aDzggR161bt9nXbgJu2hAMo1tyrqPcxu/QVnPD5JrG2VvCXG7vp887W7LvWGU3VOxsEwccZA6jHTzqlrfszDi6LylGJcnJIkzh/hIOczj16/UbtrUJ8OzU2x8SXRDg9MRAPrGehqG12Xo9UCTpxavgfATsBbpMYgkcj+1a8eOWPW2rMb7jgeyg+p1alYAMoMYaJYhR8+vlXZaTsI27pZoKPE+Pcd0wFA6ALn5itizas6OLe0KYLnIbY5UTaU88AmfeqWo7T3SwACkfdx1BA8Zjj086axw6ntvCXK9/ambJXIBLA71AMbiBMZ+Y+dbOoe1tltizknAE9MyMz/OsvQv37ryFKkFDhoAMnz4/pVm5GxRdXp4VjJg+H+Q/tXK9/wBvXZuqWts2y0qOPCfVeCCevNR9gMGW2xtG46sLRZSJCZ3XCDHHimMwRHEVNqluEqAArMQttPXzK/lAk+sVXvaJNHfa1cuOE36e6rA/iZIIP8JNph8xXXHc6rz+fU1poHVI47kFn3m6pu21I2OhA2seRyMjHyqx+87qgxbVxuQBtxykAOWU/CRLHb5D3qvfvTZHxKgDm4zGLo2AQ6kGTJDE9cj1nO7S1FtWLWRudV77u0HibcGUvAxJzj0FdJn+Ock+2lf7SREY3tl62bii0FQXCQzSu6T0O5farqdpeNwGQW0UAj8SPM5zECBA/irGtXiWFsKV2orbyMHxMdmefggj1b5eBrVusGslGtyVvbhksEVeZ5DKCehBNbmTesXSWu1EdVZGw4Vl9jtMgEz+Lj09KrXNcLynu3UE7lUzuhx0jrETHpWbZvjwF0htrBc7tskGds9cVC10uX+7CMrt3Rfgtt+PB89w9hVuWmsZj9NXsfthrqQxXeuWhWRSDuVYDeaj+dWdZ2i6gFV7zMsByAZB27jBOBis2xflQXCgkAEKcBoztnJ9zXmw5Sdzl5YlZAG1SAVTwjjJ5zn1qbXhi2Tro5J69B5cH5T9DTXV5855iMgSDifPp6gViaVow7qfF4IG1isblUjqRB/WpdNp7JvM+S69TuhQVxtnHwg/M+taS8I1nv8AnuOf9wTz8/Yioldfy5x0+XTnr9ap9o6k2lDInetuK7QQIkHrGBKx/qPlS0mmRTuRQpIG4AcjkggGCfXnmrxZ5YtLcOmPYxjESPkKitqqszEsZAkMQyjbJ4IMfEQY9Kq6vSW7i/ecKZBDbYMgyGGQOOvWrIIIkEHGD0k9faf6VdM7xTdyrcHEZEc+EggwfMjp0qM9m2ghthUKSTsPw5Yk4Kx/ciqdnvjZElLd4HJHiTB6A54+c1aVm2gFsxmOJjJA8usT5VLMfxNz9eNXNoLttG4ohYtwWUAqAQDBI+L6L51JquzWuLAdk9UPiII2xMGOY88CvGkZyPGylgeUkAxwc8ccZjjMVNd7R7tkQi4Q34wu5Fj85GR78ZrOsTf4WpsQpZogZJPQTJJJGMD9R51naHskF2vJdd1cEbd4a0MgSq4g4/UjpV/95ubuzut1sj/mblgGJgoROccef09X+2ha2BwAXOxRzk9PacfIVLjjam6onsO07XJRSX2i5/EJkA/Oc+RrPs9lfdkWd1khTbVWXcqNunftyS2PPoa6DS9pKWci3BMAtA8RAIGeTEkCfKq1nVpdJZrG0q0DeqyeTuGciWYfM1LhjTf9MvVdm3C1tre1GU/euy8p+JAYwJ3HERBE5o1nYzbbz23l3O9BchlVwIhZ49/T0rU0utusbi3rdsocJtJkqwI2upJzxniScYmqnZWoXfdtd6txAxlCo3o7MZ4Ald0xjmfas/FibZ2k7PKFbl1ELd2xvOp+EquIEcELmP1qLSaYWrbXzbDOA2bZ8NxNxhhBjIVT55robPbNstctKNrWyJDAxtcGCPEJWSR0/WTlpfdLdu5ecafY7NcCsdjK7HmZgFmB9JqfDicnn91tuutz3qAhGHBUBSTAzO4GPT1FULvZ9y7p7a3dlu5KMQ6AqNjiSoxtOU9uKv6u7cub0vXEs72iw1md42y0M7SCYAx5AjrUZa4bqsLKkreFl3uQWa2EP36wBtMs4A678xEC/FinJVaw6XHBuIFdC2ngQwCqDHqACDny96l0PZIuC0zMjXLanKsoXcBEhZ4G0R/29JitO7fJuoO6kAFhcLYBZeAOScFfYTWdr9RftJc3M9wXGZbZtJLWdwIU4IkA7TPtW548Yzci0+gdu7vM3/DbG3MisGUqGOW2jghOucVla/TiVcFO5hjZu27rWgXuOSbB2BiT4ZMDy861nQMbc3Tcuqbvhwq3bhtksjJmAvQdJHnVPU6C4lnTKNNbRhcdmwbq2YlsFSMkuOCYgjpVuM0zMu3h9ZtUh3Fy47i3dAe9styMKoVCVERnGTJNedJqbQHg7mO+ITdevWyYwTLoSWnyx6171F5Ful9qLtg3XNy9ZIIwPCw2v061b7PDMqlWuZO8kXku+HMASMqccV5Z7ehPZtIxxkeMeHUsQTvB/NO4iSfKIzNdb2OkWUkQWAY+pbMnzMRNcvpmOCxuKc/HYUckgCVHSJweomuk7Cv7rcTOwlZ9MFcdMED5VvL255+mjRTmio5M7tTsdL+TKuOHXn2PmKoWl1VgwT3idCJb6r8Q+U10NFdJbGbNs/T6lWnvFJj8SeOPPKeJfY1T1Gns3WDC+kiR0DZBBkg/PjkA1sXLCtkgE9D1HseRUD6AHhj/AK4uj/8AICfoRW7nMurEkynqsNuwbaqCL25pwWJI8T7m468gHpRe+zyw3iBl1ZdwwgESB685rYbSlQdluznnaGtfopM+xqAFgDvtsCMjYAQcZAKSQZGD65FYvjwv/F0x8mc91m6PszuSSImAqyPhXqS3Jnp/hqe9d2AkYgZuOMx/CteLmoWY2sk/nGz+s1YTTqTO5DyQILLI6kT4jnqYHlWphjhG/lyyRdh6Lax1V6dxH3atyqcy38R58voKz9aw1DXHYYceEyB4NpCiSR0z7lq2NYlx1YEq3EYhQfUTkQT+lYWm1ivb4mAxgDLARJVeTyI88cSIxei7yu6NOrgWygU3BttsXYt91BmYPxnaDU91rh3QqWyHAtmdyvbETuAGDEj5VIezVuCCDkdCQY9CM/1qa/2ZcVQbbblGdpgE84D8deIHFMbtLjcWdevpdVStwjdcBRkA6cgyOMNn5VV1TsxuBbMhWm3DAd4W59hMiT5nyzdtWWa2F3qLjDcsDi2SIIUnnn6RXmxokbdeDkqAUkCFAEAxHpIn1Nam2eTP1thmG5GhzA37QdqzJwcQZP8A5D5SI7PKkEBQPHiGJHiIjyOMx5dK1f3e0bhLbipzgAbYGOYxuj1NUj2QGHduQCWLJlgQQ0gggzIkT6z51bKxzZ1iykL953mx2G+RIYwoRiDkncPTFWrllO9Bkb42qJJxJbCzk/LpU9rSje6WygKsDcUg53QRmRnwnOeD5V6Fti8lRtg/ED3gI6dREbhjnHSprScts99xusyEl0VtiMSLZyDOBnmJqZmLLbLB0bcrSjnwEZG5lwynKwRmR8pwrLb8TqbmTuKhV+IgeEHiCRXrUWCSmy5sKmSMEMAT4TOYInI4g1qZGlTtK8B4yX+7IkWyxIypCsi88J/5N0qRrg7y0+1nJ3bXWDAKzmDwQI9460XktrdUlDvcd2GAMRO3axnrIjr9KmuW7q3BCqbZ2iQYZDMbipwUBE8zzTlWpFm+5iMEZEcyDmPbkfIVT0epckoU2xJWCCGAPIj/ALlMeopWUFtjb3EkneFJkqp4X0AYMKn0qsD4oPJBHQSYBGYIz+vkKzyu29dFcvgsEafzCR4SQeh8xtB/XrXmGKsLsRkysxtkniSZ6/6hQ262SzONkkxtjaB8IBBzjGfKvOocbiu59xQEKvPgMyuI3GQOc4pumkumYbPuWCAyAVggGfI+sikbxZInvWkBihCkBiYYZxH9DRYZ3IJUoMhlYAkkxBVlaBEfqKWlsXAHUrbtjIVrfJAJhipXEeUnk041OUK/qFvTZm6M/EEdcoQwIuxtmQOtPT+A923ChRbdnDMwiCM+LcI9cHmlYW49nbuKXAAN7KATwS4Qz0nnrTu6Qv3W9LV0rHeE8qduWQFepg9KvDJeUDvqAPhS54yDtYodhAhhuxuDTieIqbVi9ut90U27vvA4adpIMoR1EEQfMV5PZ0h1uubqMQQCACuTIBUCR8POcVNa021pDNtCBe7JBWV4aSJnpU45HKKD6O0yEqLmpBus/hvAG1MkhDu4BXAnkitLWWWZ0dYCKZuLElgASCpAncG24mDJ+dfTaS65GBbUb0e2sMrhoh1YRtMennWov2b32lQ74UYZnIb4Y8Tc+hx7VZL9G4oWGhu9dwqXQgtqUVLg3AnY7ATjMCfOvV82lvN3hZ++VZBG+0otiI8lkmc8+8VpNoECAak27jBg6QpVFKmVG8/ERHOJ8q8aexaX/wCFWPViVYn5sxq3PScdsZL9qHZSt6bhe2sghWIEwZx4txx0IHnU13V72VHsuR8RdQ6oWg4kZj3jp5V1WlcMsgbeRGOhjpU1T5azY4a5dsFbVu5u2oQylmYXO8WdvkRj16x509C1hGJtItt7hhvEpGAxUsA3J3ER/tXblZwcj1zWPrfs3YuzANs+dpimeZgYn5Vfl/o1HP3L9vTS17YWUM+9FU3Xe4RvZUAxwuTzAzg1znaDd+yXL4i2m0W2LbSwGQjoZR8yZBHSun1X2QuoSbTrc8hd3BlnDFXBMEjygVTudn3LTMTb2Sm0vgsY4DPOxzifEB71x8nlt6dfHhj7Z7XmYMgdlZyCiSbVzaJBGy/uU8D4YmtNbOxmdltDAtoXQ2bhmAR3oBkRPAFeRp3hQkqMvcdAoYtH/RKkNwMqeamTwqe7VrYLBwtvw3WPDbrV5QAPODXOV1qW3bKCFN1AAqgyL9sRnGSfSTFafYuq2vtYq3eE+IFgZGVDISQMTxGYxms5QFZ1hAZDnaWtPtbdtJPDtuB6gV6vXdsMT8Dq33gAYbSGhWEA4BHWu97xYs306+inFFYcDooorQKKKKgKKcUUHh0BEEAjqDkfSqVzsi2cqCh80Mf/AFMr+laFFBjv2S4yl35Ov9VMD6Vka/sx7bd5tVSTtYr416lXMwYkkEdd3zHX15dQRB4NL3NNzKyud0+N7je0/gngpjwAxk/rg1qscfFtnAbpP5bi+frVN9P3bQOOg9PL+ce1WUeeIbcCNrfDcH5c4DD9c+4zhuVvPVj32fo5G4bC+VJzgBsifL/M1fOkxA8PtET7VmdnWTtO1mSHYbYECCcEESfr86tHvhw6n3Uj+pr0/JHDT22jHxGZHQfp/noKj/dVqd22DkgnJEyDHlzFe+/vD8KN7Nn9Vr1/xrdbTfLaf5GavOfpp5/dtvdugTBE+k8H5yfnXg9kCI3HndMweZjHt+tSntJRyrj/AEP/APzT/eifxf8Ai3+1XlKnFW1HZCOZKqZUqZEyCZj65rweyUkMVWRjjPXrPkT+tWz2raHJ/Q14ftW303H0Ck/5wKXRIoDs5hcJJUp+EQdysNuJByOfXNK92YHK+S5gYBkFc56eX+1WW7Wt7gp3oScbkYD6kf5BqDU6u6LhUJCAA7yxyTwAo+eZ8q5269OkxteP3OjMGKjcODmQDIIn2Ip3OxgxUkfCQRDECYHI65B+te0v3B+P6j+01PaZ24JnzG1ln2wab2vHStc7GVokAxBEwcjrTHZgHUev9atW7LMJLsPOAoz8wa9jRr13H3Y/yBA/SpyjKp+716mf8/z61E9pBjcB8x/vWkNKn5F+YBP1NSqgHAA9hFPk0jFNpPzj6/7VIli11uos+Z6z7+tbFIrPOavyf0aUG0VlQWe6AAdrEwADjwmeORz5ivJu6S2HLOD3ZUXJnwFoALDoDIzxVi/olZSpVSpwVdQyNHAKnkfy6RWfa7LIcQ0IuVSTuDceF90d3GO7IjyNXnv0skW9X2oqFksoGuBN6BgVtv5AXYKzMe0iqn/E6i6U3xaVkPeIW++S4eNjr4HXpmKqCwULI3DOQVublV2Od1mWbYf4ZGfLirhY8CSOqt8Q9v7VzyztdJhHhUEmDLDBj7tz/wBwwD/WkyCclfZ1gz6NTQ+ExNzrtYgN7K2P1p23PmR/BdAn2DDkfWpJvtq9L3ZXwRAEMwxkczj61cqp2UkWxgCSxgcDxHirlZccvZUU6VVAaVeqVBTu9nI0wNpP5cfUcH6VRHYewAIRtBmD7EROYGekcVtRRWeMamdjnD2LcQALte3B8Fxmckk894/AAnEGvL9mXApCqYO6Vdg4O4z8TMSBzjgTxiukoq6X5Kg0G7u1DiGAgiQeMTIPWJ+dFT0UYOiinWkFFFFFFFFOgVFOlUBRTpUEOpsbxH+f296oFI5+FjtaMFXHDjy9fLB4zWrUV2wG8wesRkeRBEGkWVFoFIDbjuO454mIE/pVqvFm2FAAwBXuiCiiigKKKdATRSooKfaOm3ifIzyRmIzHIg8ex6VSGdoJYFSYE+YIhh1XP8jWyagt6VVbcJ9PIe1JbK6TKa1WDpnuMJIWQPhMghhmDEkYI9RyNwNavZaH8TSeRgBo9WXDj1AFT3NKuSBBMSRiY4n+h6V6sJB6f0PqPytW8fZbuJQIJFeq8thueRwekH+9eqzlO2KKKKdRCop0qApMs06KCC/Y3CCNw9eR5Qf8isruCh2zuA4DGLg9mPNblK5bDCCJ96XtvHPTCvWN+CN8QcEpeU/KJHrPyNF2TCSLgYhc4uLJiSIz9Aa1LuiB4+UkyvswyK8afRMHDOwbbO3AkSMyYrW5pbkuW1CgAcAAD2FOnSrLmKKKIoClTpUBRRToFSpmig806KdQOilRWkOiiiigU6VFA6KKKAopUVA6VFFAUUqKB06VFUOilRUDoooqgpUUVAVGVjj5j/byoopF9PNsEtJBECBPOY/2qaiirey0U6VFEOlRRUBRRRQOilRQOiiigKVFFUFFFFQFKiigKKKKAooooFToooP/2Q=="/>
          <p:cNvSpPr>
            <a:spLocks noChangeAspect="1" noChangeArrowheads="1"/>
          </p:cNvSpPr>
          <p:nvPr/>
        </p:nvSpPr>
        <p:spPr bwMode="auto">
          <a:xfrm>
            <a:off x="307975" y="-1500188"/>
            <a:ext cx="94202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://www.onlinesciencemall.com/media/catalog/product/cache/1/image/340x/9df78eab33525d08d6e5fb8d27136e95/t/r/tr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1529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7" y="5638800"/>
            <a:ext cx="4724400" cy="60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2900" y="4609160"/>
            <a:ext cx="2661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Day River system</a:t>
            </a:r>
          </a:p>
          <a:p>
            <a:r>
              <a:rPr lang="en-US" dirty="0" smtClean="0"/>
              <a:t>Hobo temperature loggers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20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932" y="5416034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 stream temperature = </a:t>
            </a:r>
            <a:r>
              <a:rPr lang="en-US" dirty="0" err="1" smtClean="0"/>
              <a:t>fn</a:t>
            </a:r>
            <a:r>
              <a:rPr lang="en-US" dirty="0" smtClean="0"/>
              <a:t> (max air temp + solar radiation)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4010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25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600200"/>
            <a:ext cx="1574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AIR</a:t>
            </a:r>
          </a:p>
          <a:p>
            <a:r>
              <a:rPr lang="en-US" dirty="0" smtClean="0"/>
              <a:t>TEMPERATURE</a:t>
            </a:r>
            <a:br>
              <a:rPr lang="en-US" dirty="0" smtClean="0"/>
            </a:br>
            <a:r>
              <a:rPr lang="en-US" dirty="0" smtClean="0"/>
              <a:t>PROJECTIONS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54529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4953000"/>
            <a:ext cx="3429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686" y="40780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A1B emissions</a:t>
            </a:r>
          </a:p>
          <a:p>
            <a:r>
              <a:rPr lang="en-US" dirty="0" smtClean="0">
                <a:hlinkClick r:id="rId3"/>
              </a:rPr>
              <a:t>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5" y="1355271"/>
            <a:ext cx="74225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010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572184"/>
            <a:ext cx="26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Historic (1993-2009)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Projection (2070-2099)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Chinook</a:t>
            </a:r>
            <a:r>
              <a:rPr lang="en-US" dirty="0" smtClean="0"/>
              <a:t> and </a:t>
            </a:r>
            <a:r>
              <a:rPr lang="en-US" b="1" dirty="0" smtClean="0"/>
              <a:t>RBT</a:t>
            </a:r>
            <a:r>
              <a:rPr lang="en-US" dirty="0" smtClean="0"/>
              <a:t>: 	24 C thermal tolerance</a:t>
            </a:r>
          </a:p>
          <a:p>
            <a:r>
              <a:rPr lang="en-US" b="1" dirty="0" smtClean="0"/>
              <a:t>Bull</a:t>
            </a:r>
            <a:r>
              <a:rPr lang="en-US" dirty="0" smtClean="0"/>
              <a:t> trout: 	14.4 C thermal tolerance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8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39190"/>
            <a:ext cx="308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Continuous Plankton Recorder</a:t>
            </a:r>
            <a:endParaRPr lang="en-US" b="1" dirty="0"/>
          </a:p>
        </p:txBody>
      </p:sp>
      <p:pic>
        <p:nvPicPr>
          <p:cNvPr id="6148" name="Picture 4" descr="https://encrypted-tbn1.gstatic.com/images?q=tbn:ANd9GcRQeT8Jzer2glM3L5VoEEJk4eyvCvePnaBbC2txgu4sA9Ts_nOH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11906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gisland.gs/images/main/news_07_06/C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1066800"/>
            <a:ext cx="5238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cotland.gov.uk/Resource/Img/218570/00639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4" y="4038600"/>
            <a:ext cx="3443288" cy="23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839643" cy="62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7" y="914400"/>
            <a:ext cx="316064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6096000"/>
            <a:ext cx="308775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" y="1844818"/>
            <a:ext cx="6966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899717"/>
            <a:ext cx="1782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 – main stems</a:t>
            </a:r>
          </a:p>
          <a:p>
            <a:r>
              <a:rPr lang="en-US" dirty="0" smtClean="0"/>
              <a:t>TRB – tributaries</a:t>
            </a:r>
          </a:p>
          <a:p>
            <a:r>
              <a:rPr lang="en-US" dirty="0" smtClean="0"/>
              <a:t>ALL - combined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1038217"/>
            <a:ext cx="240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– loss by reach length</a:t>
            </a:r>
          </a:p>
          <a:p>
            <a:r>
              <a:rPr lang="en-US" dirty="0" smtClean="0"/>
              <a:t>V- loss by reach volume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427166"/>
            <a:ext cx="135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2070 -2099 </a:t>
            </a:r>
          </a:p>
          <a:p>
            <a:pPr algn="ctr"/>
            <a:r>
              <a:rPr lang="en-US" b="1" dirty="0" smtClean="0"/>
              <a:t>vs </a:t>
            </a:r>
          </a:p>
          <a:p>
            <a:pPr algn="ctr"/>
            <a:r>
              <a:rPr lang="en-US" b="1" dirty="0" smtClean="0"/>
              <a:t>1993 - 2009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25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35" y="1447800"/>
            <a:ext cx="6172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832" y="457199"/>
            <a:ext cx="763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Broad summary of climate envelope modelling projections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8768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http://www.montana.edu/screel/teaching/bioe-440r-521/documents/thomas%20climate%20extinction.pdf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5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noaanews.noaa.gov/stories2010/images/DSC_0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495800" cy="30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labnews.co.uk/wp-content/uploads/2005/11/Fig.%203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7" y="2971800"/>
            <a:ext cx="4452850" cy="35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os.org.au/uploads/pics/A.Hardy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05200"/>
            <a:ext cx="2505075" cy="31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659789"/>
            <a:ext cx="25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http://www.sahfos.ac.uk/</a:t>
            </a:r>
            <a:endParaRPr lang="en-US" dirty="0"/>
          </a:p>
        </p:txBody>
      </p:sp>
      <p:pic>
        <p:nvPicPr>
          <p:cNvPr id="12290" name="Picture 2" descr="http://planetearth.nerc.ac.uk/images/uploaded/custom/CPR-rou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8" y="762000"/>
            <a:ext cx="681972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" y="406401"/>
            <a:ext cx="8944444" cy="574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741589"/>
            <a:ext cx="5410200" cy="238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7897"/>
            <a:ext cx="2619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810000"/>
            <a:ext cx="6057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8100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0186" y="5540829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4572000"/>
            <a:ext cx="2715986" cy="238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9086" y="4843462"/>
            <a:ext cx="2960914" cy="238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8164" y="4843462"/>
            <a:ext cx="3088821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9085" y="5081587"/>
            <a:ext cx="6057899" cy="7640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3794462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Five ecologically</a:t>
            </a:r>
          </a:p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istinct functional  groups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Three trophic levels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1828800"/>
            <a:ext cx="61912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57200"/>
            <a:ext cx="3691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diatom, showing the typical results 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diatoms</a:t>
            </a:r>
            <a:r>
              <a:rPr lang="en-US" dirty="0" smtClean="0"/>
              <a:t> and </a:t>
            </a:r>
            <a:r>
              <a:rPr lang="en-US" b="1" dirty="0" smtClean="0"/>
              <a:t>copepods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114" y="468086"/>
            <a:ext cx="4206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dinoflagellate</a:t>
            </a:r>
            <a:r>
              <a:rPr lang="en-US" dirty="0" smtClean="0"/>
              <a:t>, showing the typical </a:t>
            </a:r>
          </a:p>
          <a:p>
            <a:r>
              <a:rPr lang="en-US" dirty="0" smtClean="0"/>
              <a:t>results for </a:t>
            </a:r>
            <a:r>
              <a:rPr lang="en-US" b="1" dirty="0" err="1" smtClean="0"/>
              <a:t>dinoflagellates</a:t>
            </a:r>
            <a:r>
              <a:rPr lang="en-US" dirty="0" smtClean="0"/>
              <a:t> and </a:t>
            </a:r>
            <a:r>
              <a:rPr lang="en-US" b="1" dirty="0" smtClean="0"/>
              <a:t>zooplankton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1219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22530" y="12192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12414"/>
            <a:ext cx="5942575" cy="24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0722"/>
            <a:ext cx="6057388" cy="104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788512"/>
            <a:ext cx="7162800" cy="3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371776"/>
            <a:ext cx="7162800" cy="3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9374" y="5119806"/>
            <a:ext cx="2058425" cy="16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978" y="839030"/>
            <a:ext cx="158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Phytoplankton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roducers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94" y="3513772"/>
            <a:ext cx="1555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Zooplankton</a:t>
            </a: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Meroplankton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Consumers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9757" y="3614057"/>
            <a:ext cx="4800600" cy="228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44486" y="3902528"/>
            <a:ext cx="2808514" cy="228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6999" y="4572000"/>
            <a:ext cx="5393357" cy="3048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3472" y="4876800"/>
            <a:ext cx="5845114" cy="228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93472" y="5105400"/>
            <a:ext cx="5845114" cy="261013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22714" y="1092954"/>
            <a:ext cx="5954486" cy="231419"/>
          </a:xfrm>
          <a:prstGeom prst="rect">
            <a:avLst/>
          </a:prstGeom>
          <a:solidFill>
            <a:srgbClr val="92D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85051" y="800722"/>
            <a:ext cx="5954486" cy="231419"/>
          </a:xfrm>
          <a:prstGeom prst="rect">
            <a:avLst/>
          </a:prstGeom>
          <a:solidFill>
            <a:srgbClr val="92D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12414"/>
            <a:ext cx="5942575" cy="24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20" y="685010"/>
            <a:ext cx="6057388" cy="104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788512"/>
            <a:ext cx="7162800" cy="3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371776"/>
            <a:ext cx="7162800" cy="3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9374" y="5119806"/>
            <a:ext cx="2058425" cy="16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978" y="839030"/>
            <a:ext cx="158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Phytoplankton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roducers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94" y="3513772"/>
            <a:ext cx="1555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Zooplankton</a:t>
            </a: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Meroplankton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Consumers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9757" y="3614057"/>
            <a:ext cx="4800600" cy="228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44486" y="3902528"/>
            <a:ext cx="2808514" cy="228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6999" y="4572000"/>
            <a:ext cx="5393357" cy="3048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3472" y="4876800"/>
            <a:ext cx="5845114" cy="228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93472" y="5105400"/>
            <a:ext cx="5845114" cy="261013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8786" y="977244"/>
            <a:ext cx="5954486" cy="231419"/>
          </a:xfrm>
          <a:prstGeom prst="rect">
            <a:avLst/>
          </a:prstGeom>
          <a:solidFill>
            <a:srgbClr val="92D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85051" y="745825"/>
            <a:ext cx="5954486" cy="231419"/>
          </a:xfrm>
          <a:prstGeom prst="rect">
            <a:avLst/>
          </a:prstGeom>
          <a:solidFill>
            <a:srgbClr val="92D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71083" y="1780952"/>
            <a:ext cx="284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Timing d</a:t>
            </a:r>
            <a:r>
              <a:rPr lang="en-US" b="1" dirty="0" smtClean="0">
                <a:solidFill>
                  <a:srgbClr val="FF0000"/>
                </a:solidFill>
              </a:rPr>
              <a:t>ependent on light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4105" y="2409758"/>
            <a:ext cx="348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Timing d</a:t>
            </a:r>
            <a:r>
              <a:rPr lang="en-US" b="1" dirty="0" smtClean="0">
                <a:solidFill>
                  <a:srgbClr val="FF0000"/>
                </a:solidFill>
              </a:rPr>
              <a:t>ependent on temperature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286000"/>
            <a:ext cx="876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076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7&quot;/&gt;&lt;property id=&quot;20307&quot; value=&quot;257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142&quot;&gt;&lt;property id=&quot;20148&quot; value=&quot;5&quot;/&gt;&lt;property id=&quot;20300&quot; value=&quot;Slide 2&quot;/&gt;&lt;property id=&quot;20307&quot; value=&quot;266&quot;/&gt;&lt;/object&gt;&lt;object type=&quot;3&quot; unique_id=&quot;10176&quot;&gt;&lt;property id=&quot;20148&quot; value=&quot;5&quot;/&gt;&lt;property id=&quot;20300&quot; value=&quot;Slide 3&quot;/&gt;&lt;property id=&quot;20307&quot; value=&quot;267&quot;/&gt;&lt;/object&gt;&lt;object type=&quot;3&quot; unique_id=&quot;10213&quot;&gt;&lt;property id=&quot;20148&quot; value=&quot;5&quot;/&gt;&lt;property id=&quot;20300&quot; value=&quot;Slide 4&quot;/&gt;&lt;property id=&quot;20307&quot; value=&quot;268&quot;/&gt;&lt;/object&gt;&lt;object type=&quot;3&quot; unique_id=&quot;10587&quot;&gt;&lt;property id=&quot;20148&quot; value=&quot;5&quot;/&gt;&lt;property id=&quot;20300&quot; value=&quot;Slide 15&quot;/&gt;&lt;property id=&quot;20307&quot; value=&quot;276&quot;/&gt;&lt;/object&gt;&lt;object type=&quot;3&quot; unique_id=&quot;10588&quot;&gt;&lt;property id=&quot;20148&quot; value=&quot;5&quot;/&gt;&lt;property id=&quot;20300&quot; value=&quot;Slide 16&quot;/&gt;&lt;property id=&quot;20307&quot; value=&quot;277&quot;/&gt;&lt;/object&gt;&lt;object type=&quot;3&quot; unique_id=&quot;10589&quot;&gt;&lt;property id=&quot;20148&quot; value=&quot;5&quot;/&gt;&lt;property id=&quot;20300&quot; value=&quot;Slide 17&quot;/&gt;&lt;property id=&quot;20307&quot; value=&quot;278&quot;/&gt;&lt;/object&gt;&lt;object type=&quot;3&quot; unique_id=&quot;10590&quot;&gt;&lt;property id=&quot;20148&quot; value=&quot;5&quot;/&gt;&lt;property id=&quot;20300&quot; value=&quot;Slide 18&quot;/&gt;&lt;property id=&quot;20307&quot; value=&quot;279&quot;/&gt;&lt;/object&gt;&lt;object type=&quot;3&quot; unique_id=&quot;10687&quot;&gt;&lt;property id=&quot;20148&quot; value=&quot;5&quot;/&gt;&lt;property id=&quot;20300&quot; value=&quot;Slide 19&quot;/&gt;&lt;property id=&quot;20307&quot; value=&quot;280&quot;/&gt;&lt;/object&gt;&lt;object type=&quot;3&quot; unique_id=&quot;10688&quot;&gt;&lt;property id=&quot;20148&quot; value=&quot;5&quot;/&gt;&lt;property id=&quot;20300&quot; value=&quot;Slide 20&quot;/&gt;&lt;property id=&quot;20307&quot; value=&quot;281&quot;/&gt;&lt;/object&gt;&lt;object type=&quot;3&quot; unique_id=&quot;10819&quot;&gt;&lt;property id=&quot;20148&quot; value=&quot;5&quot;/&gt;&lt;property id=&quot;20300&quot; value=&quot;Slide 21&quot;/&gt;&lt;property id=&quot;20307&quot; value=&quot;282&quot;/&gt;&lt;/object&gt;&lt;object type=&quot;3&quot; unique_id=&quot;10847&quot;&gt;&lt;property id=&quot;20148&quot; value=&quot;5&quot;/&gt;&lt;property id=&quot;20300&quot; value=&quot;Slide 1&quot;/&gt;&lt;property id=&quot;20307&quot; value=&quot;283&quot;/&gt;&lt;/object&gt;&lt;object type=&quot;3&quot; unique_id=&quot;10848&quot;&gt;&lt;property id=&quot;20148&quot; value=&quot;5&quot;/&gt;&lt;property id=&quot;20300&quot; value=&quot;Slide 5&quot;/&gt;&lt;property id=&quot;20307&quot; value=&quot;284&quot;/&gt;&lt;/object&gt;&lt;object type=&quot;3&quot; unique_id=&quot;10849&quot;&gt;&lt;property id=&quot;20148&quot; value=&quot;5&quot;/&gt;&lt;property id=&quot;20300&quot; value=&quot;Slide 6&quot;/&gt;&lt;property id=&quot;20307&quot; value=&quot;288&quot;/&gt;&lt;/object&gt;&lt;object type=&quot;3&quot; unique_id=&quot;10850&quot;&gt;&lt;property id=&quot;20148&quot; value=&quot;5&quot;/&gt;&lt;property id=&quot;20300&quot; value=&quot;Slide 10&quot;/&gt;&lt;property id=&quot;20307&quot; value=&quot;286&quot;/&gt;&lt;/object&gt;&lt;object type=&quot;3&quot; unique_id=&quot;10851&quot;&gt;&lt;property id=&quot;20148&quot; value=&quot;5&quot;/&gt;&lt;property id=&quot;20300&quot; value=&quot;Slide 13&quot;/&gt;&lt;property id=&quot;20307&quot; value=&quot;287&quot;/&gt;&lt;/object&gt;&lt;object type=&quot;3&quot; unique_id=&quot;11300&quot;&gt;&lt;property id=&quot;20148&quot; value=&quot;5&quot;/&gt;&lt;property id=&quot;20300&quot; value=&quot;Slide 9&quot;/&gt;&lt;property id=&quot;20307&quot; value=&quot;289&quot;/&gt;&lt;/object&gt;&lt;object type=&quot;3&quot; unique_id=&quot;11301&quot;&gt;&lt;property id=&quot;20148&quot; value=&quot;5&quot;/&gt;&lt;property id=&quot;20300&quot; value=&quot;Slide 11&quot;/&gt;&lt;property id=&quot;20307&quot; value=&quot;298&quot;/&gt;&lt;/object&gt;&lt;object type=&quot;3&quot; unique_id=&quot;11302&quot;&gt;&lt;property id=&quot;20148&quot; value=&quot;5&quot;/&gt;&lt;property id=&quot;20300&quot; value=&quot;Slide 12&quot;/&gt;&lt;property id=&quot;20307&quot; value=&quot;296&quot;/&gt;&lt;/object&gt;&lt;object type=&quot;3&quot; unique_id=&quot;11420&quot;&gt;&lt;property id=&quot;20148&quot; value=&quot;5&quot;/&gt;&lt;property id=&quot;20300&quot; value=&quot;Slide 14&quot;/&gt;&lt;property id=&quot;20307&quot; value=&quot;299&quot;/&gt;&lt;/object&gt;&lt;object type=&quot;3&quot; unique_id=&quot;11536&quot;&gt;&lt;property id=&quot;20148&quot; value=&quot;5&quot;/&gt;&lt;property id=&quot;20300&quot; value=&quot;Slide 22&quot;/&gt;&lt;property id=&quot;20307&quot; value=&quot;30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165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38</cp:revision>
  <dcterms:created xsi:type="dcterms:W3CDTF">2014-10-06T15:58:48Z</dcterms:created>
  <dcterms:modified xsi:type="dcterms:W3CDTF">2017-10-27T17:06:13Z</dcterms:modified>
</cp:coreProperties>
</file>